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4" r:id="rId3"/>
    <p:sldMasterId id="2147483725" r:id="rId4"/>
    <p:sldMasterId id="2147483734" r:id="rId5"/>
  </p:sldMasterIdLst>
  <p:notesMasterIdLst>
    <p:notesMasterId r:id="rId47"/>
  </p:notesMasterIdLst>
  <p:sldIdLst>
    <p:sldId id="428" r:id="rId6"/>
    <p:sldId id="579" r:id="rId7"/>
    <p:sldId id="699" r:id="rId8"/>
    <p:sldId id="576" r:id="rId9"/>
    <p:sldId id="5870" r:id="rId10"/>
    <p:sldId id="490" r:id="rId11"/>
    <p:sldId id="577" r:id="rId12"/>
    <p:sldId id="423" r:id="rId13"/>
    <p:sldId id="5786" r:id="rId14"/>
    <p:sldId id="5791" r:id="rId15"/>
    <p:sldId id="355" r:id="rId16"/>
    <p:sldId id="5590" r:id="rId17"/>
    <p:sldId id="695" r:id="rId18"/>
    <p:sldId id="696" r:id="rId19"/>
    <p:sldId id="443" r:id="rId20"/>
    <p:sldId id="444" r:id="rId21"/>
    <p:sldId id="445" r:id="rId22"/>
    <p:sldId id="5783" r:id="rId23"/>
    <p:sldId id="5867" r:id="rId24"/>
    <p:sldId id="276" r:id="rId25"/>
    <p:sldId id="5792" r:id="rId26"/>
    <p:sldId id="452" r:id="rId27"/>
    <p:sldId id="453" r:id="rId28"/>
    <p:sldId id="436" r:id="rId29"/>
    <p:sldId id="442" r:id="rId30"/>
    <p:sldId id="5812" r:id="rId31"/>
    <p:sldId id="449" r:id="rId32"/>
    <p:sldId id="5615" r:id="rId33"/>
    <p:sldId id="335" r:id="rId34"/>
    <p:sldId id="5822" r:id="rId35"/>
    <p:sldId id="5823" r:id="rId36"/>
    <p:sldId id="5825" r:id="rId37"/>
    <p:sldId id="5828" r:id="rId38"/>
    <p:sldId id="5839" r:id="rId39"/>
    <p:sldId id="5841" r:id="rId40"/>
    <p:sldId id="263" r:id="rId41"/>
    <p:sldId id="415" r:id="rId42"/>
    <p:sldId id="362" r:id="rId43"/>
    <p:sldId id="341" r:id="rId44"/>
    <p:sldId id="338" r:id="rId45"/>
    <p:sldId id="582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990099"/>
    <a:srgbClr val="A568D2"/>
    <a:srgbClr val="003B76"/>
    <a:srgbClr val="6699FF"/>
    <a:srgbClr val="93C9FF"/>
    <a:srgbClr val="004F9E"/>
    <a:srgbClr val="003366"/>
    <a:srgbClr val="CFA151"/>
    <a:srgbClr val="2748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9263" autoAdjust="0"/>
  </p:normalViewPr>
  <p:slideViewPr>
    <p:cSldViewPr snapToGrid="0">
      <p:cViewPr varScale="1">
        <p:scale>
          <a:sx n="73" d="100"/>
          <a:sy n="73" d="100"/>
        </p:scale>
        <p:origin x="1013"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030A0"/>
            </a:solidFill>
            <a:ln>
              <a:noFill/>
            </a:ln>
            <a:effectLst/>
          </c:spPr>
          <c:invertIfNegative val="0"/>
          <c:dLbls>
            <c:dLbl>
              <c:idx val="0"/>
              <c:tx>
                <c:rich>
                  <a:bodyPr/>
                  <a:lstStyle/>
                  <a:p>
                    <a:fld id="{69FB7A56-220B-495E-B2CA-3D0F13FE0E9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D6F-43DE-8A55-54D7D6210CDA}"/>
                </c:ext>
              </c:extLst>
            </c:dLbl>
            <c:dLbl>
              <c:idx val="1"/>
              <c:tx>
                <c:rich>
                  <a:bodyPr/>
                  <a:lstStyle/>
                  <a:p>
                    <a:fld id="{67C7FE53-EDC8-4FA0-8CF7-472667FFE52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D6F-43DE-8A55-54D7D6210CDA}"/>
                </c:ext>
              </c:extLst>
            </c:dLbl>
            <c:dLbl>
              <c:idx val="2"/>
              <c:tx>
                <c:rich>
                  <a:bodyPr/>
                  <a:lstStyle/>
                  <a:p>
                    <a:fld id="{82E3BBB1-EA0C-408C-8091-C9BE359A862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D6F-43DE-8A55-54D7D6210CDA}"/>
                </c:ext>
              </c:extLst>
            </c:dLbl>
            <c:dLbl>
              <c:idx val="3"/>
              <c:tx>
                <c:rich>
                  <a:bodyPr/>
                  <a:lstStyle/>
                  <a:p>
                    <a:fld id="{0F82C644-E0FB-4D76-BBC5-E8F1D3B74A1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D6F-43DE-8A55-54D7D6210CDA}"/>
                </c:ext>
              </c:extLst>
            </c:dLbl>
            <c:dLbl>
              <c:idx val="4"/>
              <c:tx>
                <c:rich>
                  <a:bodyPr/>
                  <a:lstStyle/>
                  <a:p>
                    <a:fld id="{C9A8040B-98BF-4906-979A-46127194FA2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D6F-43DE-8A55-54D7D6210CDA}"/>
                </c:ext>
              </c:extLst>
            </c:dLbl>
            <c:dLbl>
              <c:idx val="5"/>
              <c:tx>
                <c:rich>
                  <a:bodyPr/>
                  <a:lstStyle/>
                  <a:p>
                    <a:fld id="{A4D69FEB-273A-4BCE-9653-63506B5C3DE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D6F-43DE-8A55-54D7D6210CDA}"/>
                </c:ext>
              </c:extLst>
            </c:dLbl>
            <c:dLbl>
              <c:idx val="6"/>
              <c:tx>
                <c:rich>
                  <a:bodyPr/>
                  <a:lstStyle/>
                  <a:p>
                    <a:fld id="{A77E7D41-E419-4B44-8A4F-7F1BA53175C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D6F-43DE-8A55-54D7D6210CD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Penicillins 
G and V</c:v>
                </c:pt>
                <c:pt idx="1">
                  <c:v>Penicillins 
A and M</c:v>
                </c:pt>
                <c:pt idx="2">
                  <c:v>Amoxicillin 
/ clavulanate</c:v>
                </c:pt>
                <c:pt idx="3">
                  <c:v>Cephalosporins</c:v>
                </c:pt>
                <c:pt idx="4">
                  <c:v>Macrolides</c:v>
                </c:pt>
                <c:pt idx="5">
                  <c:v>Trimethoprime / Sulfamethoxazole </c:v>
                </c:pt>
                <c:pt idx="6">
                  <c:v>Erythromycin / Sulfafurazole </c:v>
                </c:pt>
              </c:strCache>
            </c:strRef>
          </c:cat>
          <c:val>
            <c:numRef>
              <c:f>Sheet1!$B$2:$B$8</c:f>
              <c:numCache>
                <c:formatCode>General</c:formatCode>
                <c:ptCount val="7"/>
                <c:pt idx="0">
                  <c:v>3</c:v>
                </c:pt>
                <c:pt idx="1">
                  <c:v>11</c:v>
                </c:pt>
                <c:pt idx="2">
                  <c:v>23</c:v>
                </c:pt>
                <c:pt idx="3">
                  <c:v>9</c:v>
                </c:pt>
                <c:pt idx="4">
                  <c:v>8</c:v>
                </c:pt>
                <c:pt idx="5">
                  <c:v>6</c:v>
                </c:pt>
                <c:pt idx="6">
                  <c:v>16</c:v>
                </c:pt>
              </c:numCache>
            </c:numRef>
          </c:val>
          <c:extLst>
            <c:ext xmlns:c16="http://schemas.microsoft.com/office/drawing/2014/chart" uri="{C3380CC4-5D6E-409C-BE32-E72D297353CC}">
              <c16:uniqueId val="{00000007-6D6F-43DE-8A55-54D7D6210CDA}"/>
            </c:ext>
          </c:extLst>
        </c:ser>
        <c:dLbls>
          <c:dLblPos val="outEnd"/>
          <c:showLegendKey val="0"/>
          <c:showVal val="1"/>
          <c:showCatName val="0"/>
          <c:showSerName val="0"/>
          <c:showPercent val="0"/>
          <c:showBubbleSize val="0"/>
        </c:dLbls>
        <c:gapWidth val="355"/>
        <c:overlap val="-70"/>
        <c:axId val="1030162607"/>
        <c:axId val="1030160527"/>
      </c:barChart>
      <c:catAx>
        <c:axId val="1030162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030160527"/>
        <c:crosses val="autoZero"/>
        <c:auto val="1"/>
        <c:lblAlgn val="ctr"/>
        <c:lblOffset val="100"/>
        <c:noMultiLvlLbl val="0"/>
      </c:catAx>
      <c:valAx>
        <c:axId val="1030160527"/>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l-GR"/>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030162607"/>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20DF33-642B-402B-892B-EBAAD24A13E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767E2283-32C9-4556-A16B-6C2C247259A6}">
      <dgm:prSet phldrT="[Texte]" custT="1"/>
      <dgm:spPr/>
      <dgm:t>
        <a:bodyPr/>
        <a:lstStyle/>
        <a:p>
          <a:pPr algn="ctr"/>
          <a:r>
            <a:rPr lang="el-GR" sz="2400" noProof="0" dirty="0"/>
            <a:t>Διατήρηση της εντερικής </a:t>
          </a:r>
          <a:r>
            <a:rPr lang="el-GR" sz="2400" noProof="0" dirty="0" err="1"/>
            <a:t>μικροχλωρίδας</a:t>
          </a:r>
          <a:r>
            <a:rPr lang="el-GR" sz="2400" noProof="0" dirty="0"/>
            <a:t> </a:t>
          </a:r>
          <a:endParaRPr lang="en-US" sz="2400" noProof="0" dirty="0"/>
        </a:p>
      </dgm:t>
    </dgm:pt>
    <dgm:pt modelId="{823CA26D-0FF8-4427-8DB5-0E1B6FB0ED5A}" type="parTrans" cxnId="{90890DB4-B106-4495-B74E-D1C4645DA44A}">
      <dgm:prSet/>
      <dgm:spPr/>
      <dgm:t>
        <a:bodyPr/>
        <a:lstStyle/>
        <a:p>
          <a:endParaRPr lang="fr-FR"/>
        </a:p>
      </dgm:t>
    </dgm:pt>
    <dgm:pt modelId="{4D51F5D3-6F00-4C68-BF0C-1F063B3AE102}" type="sibTrans" cxnId="{90890DB4-B106-4495-B74E-D1C4645DA44A}">
      <dgm:prSet/>
      <dgm:spPr/>
      <dgm:t>
        <a:bodyPr/>
        <a:lstStyle/>
        <a:p>
          <a:endParaRPr lang="fr-FR"/>
        </a:p>
      </dgm:t>
    </dgm:pt>
    <dgm:pt modelId="{04F17618-9ADE-486B-B883-1CFCCF55EEF3}">
      <dgm:prSet/>
      <dgm:spPr/>
      <dgm:t>
        <a:bodyPr/>
        <a:lstStyle/>
        <a:p>
          <a:pPr algn="ctr"/>
          <a:r>
            <a:rPr lang="el-GR" noProof="0" dirty="0"/>
            <a:t>Μειώνουμε τις ΑΕ</a:t>
          </a:r>
          <a:endParaRPr lang="en-US" noProof="0" dirty="0"/>
        </a:p>
      </dgm:t>
    </dgm:pt>
    <dgm:pt modelId="{65AC570C-3B82-460D-B3C9-B98BE04BFEF5}" type="parTrans" cxnId="{8C9F159D-4B37-43FA-9B25-61B8AB706ADB}">
      <dgm:prSet/>
      <dgm:spPr/>
      <dgm:t>
        <a:bodyPr/>
        <a:lstStyle/>
        <a:p>
          <a:endParaRPr lang="fr-FR"/>
        </a:p>
      </dgm:t>
    </dgm:pt>
    <dgm:pt modelId="{5DCE1096-A91B-45B2-A15A-C47185D2C9A0}" type="sibTrans" cxnId="{8C9F159D-4B37-43FA-9B25-61B8AB706ADB}">
      <dgm:prSet/>
      <dgm:spPr/>
      <dgm:t>
        <a:bodyPr/>
        <a:lstStyle/>
        <a:p>
          <a:endParaRPr lang="fr-FR"/>
        </a:p>
      </dgm:t>
    </dgm:pt>
    <dgm:pt modelId="{B03A27C0-4C82-4519-9205-12A1F23FB378}">
      <dgm:prSet/>
      <dgm:spPr/>
      <dgm:t>
        <a:bodyPr/>
        <a:lstStyle/>
        <a:p>
          <a:pPr algn="ctr"/>
          <a:r>
            <a:rPr lang="el-GR" noProof="0" dirty="0"/>
            <a:t>Μείωση Κόστους</a:t>
          </a:r>
          <a:endParaRPr lang="en-US" noProof="0" dirty="0"/>
        </a:p>
      </dgm:t>
    </dgm:pt>
    <dgm:pt modelId="{69B15DA6-94BE-4230-848B-7A9ED8B488C9}" type="parTrans" cxnId="{5FDB16A9-DAB6-46A5-8386-2936742761D4}">
      <dgm:prSet/>
      <dgm:spPr/>
      <dgm:t>
        <a:bodyPr/>
        <a:lstStyle/>
        <a:p>
          <a:endParaRPr lang="fr-FR"/>
        </a:p>
      </dgm:t>
    </dgm:pt>
    <dgm:pt modelId="{17C9D05E-314C-47CB-BB61-28EF5142070E}" type="sibTrans" cxnId="{5FDB16A9-DAB6-46A5-8386-2936742761D4}">
      <dgm:prSet/>
      <dgm:spPr/>
      <dgm:t>
        <a:bodyPr/>
        <a:lstStyle/>
        <a:p>
          <a:endParaRPr lang="fr-FR"/>
        </a:p>
      </dgm:t>
    </dgm:pt>
    <dgm:pt modelId="{F63FBDB0-2837-4F6A-9BF9-EF47FC3706AF}" type="pres">
      <dgm:prSet presAssocID="{2E20DF33-642B-402B-892B-EBAAD24A13E4}" presName="linear" presStyleCnt="0">
        <dgm:presLayoutVars>
          <dgm:dir/>
          <dgm:animLvl val="lvl"/>
          <dgm:resizeHandles val="exact"/>
        </dgm:presLayoutVars>
      </dgm:prSet>
      <dgm:spPr/>
    </dgm:pt>
    <dgm:pt modelId="{F36DBC2C-E39B-4B50-A642-A51EB9E6BB63}" type="pres">
      <dgm:prSet presAssocID="{767E2283-32C9-4556-A16B-6C2C247259A6}" presName="parentLin" presStyleCnt="0"/>
      <dgm:spPr/>
    </dgm:pt>
    <dgm:pt modelId="{8A1B00BD-C481-42AE-8E0F-D486617DC17B}" type="pres">
      <dgm:prSet presAssocID="{767E2283-32C9-4556-A16B-6C2C247259A6}" presName="parentLeftMargin" presStyleLbl="node1" presStyleIdx="0" presStyleCnt="3"/>
      <dgm:spPr/>
    </dgm:pt>
    <dgm:pt modelId="{5D5A92AB-3992-4507-8E44-4D8A6F434F68}" type="pres">
      <dgm:prSet presAssocID="{767E2283-32C9-4556-A16B-6C2C247259A6}" presName="parentText" presStyleLbl="node1" presStyleIdx="0" presStyleCnt="3" custScaleX="133195">
        <dgm:presLayoutVars>
          <dgm:chMax val="0"/>
          <dgm:bulletEnabled val="1"/>
        </dgm:presLayoutVars>
      </dgm:prSet>
      <dgm:spPr/>
    </dgm:pt>
    <dgm:pt modelId="{783A7B1B-6464-4A28-BA7F-7C71EF21DA45}" type="pres">
      <dgm:prSet presAssocID="{767E2283-32C9-4556-A16B-6C2C247259A6}" presName="negativeSpace" presStyleCnt="0"/>
      <dgm:spPr/>
    </dgm:pt>
    <dgm:pt modelId="{B815D958-41AE-4764-92C9-9B02F5255493}" type="pres">
      <dgm:prSet presAssocID="{767E2283-32C9-4556-A16B-6C2C247259A6}" presName="childText" presStyleLbl="conFgAcc1" presStyleIdx="0" presStyleCnt="3">
        <dgm:presLayoutVars>
          <dgm:bulletEnabled val="1"/>
        </dgm:presLayoutVars>
      </dgm:prSet>
      <dgm:spPr>
        <a:effectLst>
          <a:outerShdw blurRad="50800" dist="38100" dir="2700000" algn="tl" rotWithShape="0">
            <a:prstClr val="black">
              <a:alpha val="40000"/>
            </a:prstClr>
          </a:outerShdw>
        </a:effectLst>
      </dgm:spPr>
    </dgm:pt>
    <dgm:pt modelId="{0161006D-0E79-4EFE-9F46-FB25156B6515}" type="pres">
      <dgm:prSet presAssocID="{4D51F5D3-6F00-4C68-BF0C-1F063B3AE102}" presName="spaceBetweenRectangles" presStyleCnt="0"/>
      <dgm:spPr/>
    </dgm:pt>
    <dgm:pt modelId="{2B2971AC-BA05-4754-B895-DAD30119E590}" type="pres">
      <dgm:prSet presAssocID="{04F17618-9ADE-486B-B883-1CFCCF55EEF3}" presName="parentLin" presStyleCnt="0"/>
      <dgm:spPr/>
    </dgm:pt>
    <dgm:pt modelId="{C4BBE43F-DC47-4B76-B389-175C90D4BC50}" type="pres">
      <dgm:prSet presAssocID="{04F17618-9ADE-486B-B883-1CFCCF55EEF3}" presName="parentLeftMargin" presStyleLbl="node1" presStyleIdx="0" presStyleCnt="3"/>
      <dgm:spPr/>
    </dgm:pt>
    <dgm:pt modelId="{E6A12B17-FDFE-4C6C-AFD7-4385A106EC74}" type="pres">
      <dgm:prSet presAssocID="{04F17618-9ADE-486B-B883-1CFCCF55EEF3}" presName="parentText" presStyleLbl="node1" presStyleIdx="1" presStyleCnt="3" custScaleX="133250">
        <dgm:presLayoutVars>
          <dgm:chMax val="0"/>
          <dgm:bulletEnabled val="1"/>
        </dgm:presLayoutVars>
      </dgm:prSet>
      <dgm:spPr/>
    </dgm:pt>
    <dgm:pt modelId="{D67FFAD9-B1D6-4648-8D3F-6E0459E54081}" type="pres">
      <dgm:prSet presAssocID="{04F17618-9ADE-486B-B883-1CFCCF55EEF3}" presName="negativeSpace" presStyleCnt="0"/>
      <dgm:spPr/>
    </dgm:pt>
    <dgm:pt modelId="{F044BC41-F8A3-43BA-938C-52C8A444C14C}" type="pres">
      <dgm:prSet presAssocID="{04F17618-9ADE-486B-B883-1CFCCF55EEF3}" presName="childText" presStyleLbl="conFgAcc1" presStyleIdx="1" presStyleCnt="3">
        <dgm:presLayoutVars>
          <dgm:bulletEnabled val="1"/>
        </dgm:presLayoutVars>
      </dgm:prSet>
      <dgm:spPr/>
    </dgm:pt>
    <dgm:pt modelId="{98C9A291-5B15-474C-B254-449FF45A44E4}" type="pres">
      <dgm:prSet presAssocID="{5DCE1096-A91B-45B2-A15A-C47185D2C9A0}" presName="spaceBetweenRectangles" presStyleCnt="0"/>
      <dgm:spPr/>
    </dgm:pt>
    <dgm:pt modelId="{97A15A6B-E6B0-42A1-B88B-AD88986ADB23}" type="pres">
      <dgm:prSet presAssocID="{B03A27C0-4C82-4519-9205-12A1F23FB378}" presName="parentLin" presStyleCnt="0"/>
      <dgm:spPr/>
    </dgm:pt>
    <dgm:pt modelId="{927102F1-F04C-433C-BD29-AF1B33BC99CF}" type="pres">
      <dgm:prSet presAssocID="{B03A27C0-4C82-4519-9205-12A1F23FB378}" presName="parentLeftMargin" presStyleLbl="node1" presStyleIdx="1" presStyleCnt="3"/>
      <dgm:spPr/>
    </dgm:pt>
    <dgm:pt modelId="{7A065E57-AD94-4F59-B666-A131AEB34801}" type="pres">
      <dgm:prSet presAssocID="{B03A27C0-4C82-4519-9205-12A1F23FB378}" presName="parentText" presStyleLbl="node1" presStyleIdx="2" presStyleCnt="3" custScaleX="133640">
        <dgm:presLayoutVars>
          <dgm:chMax val="0"/>
          <dgm:bulletEnabled val="1"/>
        </dgm:presLayoutVars>
      </dgm:prSet>
      <dgm:spPr/>
    </dgm:pt>
    <dgm:pt modelId="{C050CABE-1B76-4A4D-BC67-41217EBAA8B3}" type="pres">
      <dgm:prSet presAssocID="{B03A27C0-4C82-4519-9205-12A1F23FB378}" presName="negativeSpace" presStyleCnt="0"/>
      <dgm:spPr/>
    </dgm:pt>
    <dgm:pt modelId="{8513ECF2-A1C6-4246-8E73-D1F9F24856CB}" type="pres">
      <dgm:prSet presAssocID="{B03A27C0-4C82-4519-9205-12A1F23FB378}" presName="childText" presStyleLbl="conFgAcc1" presStyleIdx="2" presStyleCnt="3">
        <dgm:presLayoutVars>
          <dgm:bulletEnabled val="1"/>
        </dgm:presLayoutVars>
      </dgm:prSet>
      <dgm:spPr/>
    </dgm:pt>
  </dgm:ptLst>
  <dgm:cxnLst>
    <dgm:cxn modelId="{262EB538-E3FD-45BB-B996-CA893EF66B35}" type="presOf" srcId="{B03A27C0-4C82-4519-9205-12A1F23FB378}" destId="{927102F1-F04C-433C-BD29-AF1B33BC99CF}" srcOrd="0" destOrd="0" presId="urn:microsoft.com/office/officeart/2005/8/layout/list1"/>
    <dgm:cxn modelId="{D4DB765E-991D-480A-A831-0538492B0C8E}" type="presOf" srcId="{767E2283-32C9-4556-A16B-6C2C247259A6}" destId="{5D5A92AB-3992-4507-8E44-4D8A6F434F68}" srcOrd="1" destOrd="0" presId="urn:microsoft.com/office/officeart/2005/8/layout/list1"/>
    <dgm:cxn modelId="{F1FC6C65-4018-402C-961D-33E510510E6C}" type="presOf" srcId="{767E2283-32C9-4556-A16B-6C2C247259A6}" destId="{8A1B00BD-C481-42AE-8E0F-D486617DC17B}" srcOrd="0" destOrd="0" presId="urn:microsoft.com/office/officeart/2005/8/layout/list1"/>
    <dgm:cxn modelId="{473AED4E-A505-4650-BB2D-3DA972F4F906}" type="presOf" srcId="{2E20DF33-642B-402B-892B-EBAAD24A13E4}" destId="{F63FBDB0-2837-4F6A-9BF9-EF47FC3706AF}" srcOrd="0" destOrd="0" presId="urn:microsoft.com/office/officeart/2005/8/layout/list1"/>
    <dgm:cxn modelId="{B23E1A79-93FB-4F49-B3F8-12397CEA3AEC}" type="presOf" srcId="{04F17618-9ADE-486B-B883-1CFCCF55EEF3}" destId="{E6A12B17-FDFE-4C6C-AFD7-4385A106EC74}" srcOrd="1" destOrd="0" presId="urn:microsoft.com/office/officeart/2005/8/layout/list1"/>
    <dgm:cxn modelId="{8C9F159D-4B37-43FA-9B25-61B8AB706ADB}" srcId="{2E20DF33-642B-402B-892B-EBAAD24A13E4}" destId="{04F17618-9ADE-486B-B883-1CFCCF55EEF3}" srcOrd="1" destOrd="0" parTransId="{65AC570C-3B82-460D-B3C9-B98BE04BFEF5}" sibTransId="{5DCE1096-A91B-45B2-A15A-C47185D2C9A0}"/>
    <dgm:cxn modelId="{5FDB16A9-DAB6-46A5-8386-2936742761D4}" srcId="{2E20DF33-642B-402B-892B-EBAAD24A13E4}" destId="{B03A27C0-4C82-4519-9205-12A1F23FB378}" srcOrd="2" destOrd="0" parTransId="{69B15DA6-94BE-4230-848B-7A9ED8B488C9}" sibTransId="{17C9D05E-314C-47CB-BB61-28EF5142070E}"/>
    <dgm:cxn modelId="{90890DB4-B106-4495-B74E-D1C4645DA44A}" srcId="{2E20DF33-642B-402B-892B-EBAAD24A13E4}" destId="{767E2283-32C9-4556-A16B-6C2C247259A6}" srcOrd="0" destOrd="0" parTransId="{823CA26D-0FF8-4427-8DB5-0E1B6FB0ED5A}" sibTransId="{4D51F5D3-6F00-4C68-BF0C-1F063B3AE102}"/>
    <dgm:cxn modelId="{6098CEB5-1C3A-44CC-933D-AC3EA9098192}" type="presOf" srcId="{B03A27C0-4C82-4519-9205-12A1F23FB378}" destId="{7A065E57-AD94-4F59-B666-A131AEB34801}" srcOrd="1" destOrd="0" presId="urn:microsoft.com/office/officeart/2005/8/layout/list1"/>
    <dgm:cxn modelId="{A55900BF-8093-45AA-9414-E5798539AB3A}" type="presOf" srcId="{04F17618-9ADE-486B-B883-1CFCCF55EEF3}" destId="{C4BBE43F-DC47-4B76-B389-175C90D4BC50}" srcOrd="0" destOrd="0" presId="urn:microsoft.com/office/officeart/2005/8/layout/list1"/>
    <dgm:cxn modelId="{ED7FB81C-014F-47FD-8C0F-64CCD3BBD88C}" type="presParOf" srcId="{F63FBDB0-2837-4F6A-9BF9-EF47FC3706AF}" destId="{F36DBC2C-E39B-4B50-A642-A51EB9E6BB63}" srcOrd="0" destOrd="0" presId="urn:microsoft.com/office/officeart/2005/8/layout/list1"/>
    <dgm:cxn modelId="{96170AE9-DCD4-466C-8829-E973187077A9}" type="presParOf" srcId="{F36DBC2C-E39B-4B50-A642-A51EB9E6BB63}" destId="{8A1B00BD-C481-42AE-8E0F-D486617DC17B}" srcOrd="0" destOrd="0" presId="urn:microsoft.com/office/officeart/2005/8/layout/list1"/>
    <dgm:cxn modelId="{80B4442D-AF3A-406A-9E43-AA4E1046FA7F}" type="presParOf" srcId="{F36DBC2C-E39B-4B50-A642-A51EB9E6BB63}" destId="{5D5A92AB-3992-4507-8E44-4D8A6F434F68}" srcOrd="1" destOrd="0" presId="urn:microsoft.com/office/officeart/2005/8/layout/list1"/>
    <dgm:cxn modelId="{3EAAC7F0-F0EF-4661-A33C-95982B94C758}" type="presParOf" srcId="{F63FBDB0-2837-4F6A-9BF9-EF47FC3706AF}" destId="{783A7B1B-6464-4A28-BA7F-7C71EF21DA45}" srcOrd="1" destOrd="0" presId="urn:microsoft.com/office/officeart/2005/8/layout/list1"/>
    <dgm:cxn modelId="{A331DA3C-790B-4F85-82E9-3DD4E2AD6C2A}" type="presParOf" srcId="{F63FBDB0-2837-4F6A-9BF9-EF47FC3706AF}" destId="{B815D958-41AE-4764-92C9-9B02F5255493}" srcOrd="2" destOrd="0" presId="urn:microsoft.com/office/officeart/2005/8/layout/list1"/>
    <dgm:cxn modelId="{BEC9EF7F-25E8-4D28-8E37-B6543F01061D}" type="presParOf" srcId="{F63FBDB0-2837-4F6A-9BF9-EF47FC3706AF}" destId="{0161006D-0E79-4EFE-9F46-FB25156B6515}" srcOrd="3" destOrd="0" presId="urn:microsoft.com/office/officeart/2005/8/layout/list1"/>
    <dgm:cxn modelId="{9DBDA646-406A-42D5-BC8A-13B0B28135C5}" type="presParOf" srcId="{F63FBDB0-2837-4F6A-9BF9-EF47FC3706AF}" destId="{2B2971AC-BA05-4754-B895-DAD30119E590}" srcOrd="4" destOrd="0" presId="urn:microsoft.com/office/officeart/2005/8/layout/list1"/>
    <dgm:cxn modelId="{149709C0-BE4C-4E3B-AC93-D2A759F29DAC}" type="presParOf" srcId="{2B2971AC-BA05-4754-B895-DAD30119E590}" destId="{C4BBE43F-DC47-4B76-B389-175C90D4BC50}" srcOrd="0" destOrd="0" presId="urn:microsoft.com/office/officeart/2005/8/layout/list1"/>
    <dgm:cxn modelId="{70F01A45-49C6-4C5F-B8E1-F915D42FFEA4}" type="presParOf" srcId="{2B2971AC-BA05-4754-B895-DAD30119E590}" destId="{E6A12B17-FDFE-4C6C-AFD7-4385A106EC74}" srcOrd="1" destOrd="0" presId="urn:microsoft.com/office/officeart/2005/8/layout/list1"/>
    <dgm:cxn modelId="{806CC2B0-F968-4FEA-AD54-F6B23F3C43E0}" type="presParOf" srcId="{F63FBDB0-2837-4F6A-9BF9-EF47FC3706AF}" destId="{D67FFAD9-B1D6-4648-8D3F-6E0459E54081}" srcOrd="5" destOrd="0" presId="urn:microsoft.com/office/officeart/2005/8/layout/list1"/>
    <dgm:cxn modelId="{921340A1-3D3F-404D-BB2B-6B168AB2C7DE}" type="presParOf" srcId="{F63FBDB0-2837-4F6A-9BF9-EF47FC3706AF}" destId="{F044BC41-F8A3-43BA-938C-52C8A444C14C}" srcOrd="6" destOrd="0" presId="urn:microsoft.com/office/officeart/2005/8/layout/list1"/>
    <dgm:cxn modelId="{34D7F65F-E0AA-4DC1-8421-A1A3C973CF76}" type="presParOf" srcId="{F63FBDB0-2837-4F6A-9BF9-EF47FC3706AF}" destId="{98C9A291-5B15-474C-B254-449FF45A44E4}" srcOrd="7" destOrd="0" presId="urn:microsoft.com/office/officeart/2005/8/layout/list1"/>
    <dgm:cxn modelId="{947364C5-2FB6-40CE-8E2D-769D78939199}" type="presParOf" srcId="{F63FBDB0-2837-4F6A-9BF9-EF47FC3706AF}" destId="{97A15A6B-E6B0-42A1-B88B-AD88986ADB23}" srcOrd="8" destOrd="0" presId="urn:microsoft.com/office/officeart/2005/8/layout/list1"/>
    <dgm:cxn modelId="{DC48FFFA-72CF-4895-9922-8F237D5D7AAB}" type="presParOf" srcId="{97A15A6B-E6B0-42A1-B88B-AD88986ADB23}" destId="{927102F1-F04C-433C-BD29-AF1B33BC99CF}" srcOrd="0" destOrd="0" presId="urn:microsoft.com/office/officeart/2005/8/layout/list1"/>
    <dgm:cxn modelId="{DD84E116-ABA9-4E7D-AA15-61528AE17E52}" type="presParOf" srcId="{97A15A6B-E6B0-42A1-B88B-AD88986ADB23}" destId="{7A065E57-AD94-4F59-B666-A131AEB34801}" srcOrd="1" destOrd="0" presId="urn:microsoft.com/office/officeart/2005/8/layout/list1"/>
    <dgm:cxn modelId="{B9BB9813-47C3-4F21-ABBC-327939990ED2}" type="presParOf" srcId="{F63FBDB0-2837-4F6A-9BF9-EF47FC3706AF}" destId="{C050CABE-1B76-4A4D-BC67-41217EBAA8B3}" srcOrd="9" destOrd="0" presId="urn:microsoft.com/office/officeart/2005/8/layout/list1"/>
    <dgm:cxn modelId="{3398F7CE-3037-473C-B782-FA8BF1C5099B}" type="presParOf" srcId="{F63FBDB0-2837-4F6A-9BF9-EF47FC3706AF}" destId="{8513ECF2-A1C6-4246-8E73-D1F9F24856C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5D958-41AE-4764-92C9-9B02F5255493}">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D5A92AB-3992-4507-8E44-4D8A6F434F68}">
      <dsp:nvSpPr>
        <dsp:cNvPr id="0" name=""/>
        <dsp:cNvSpPr/>
      </dsp:nvSpPr>
      <dsp:spPr>
        <a:xfrm>
          <a:off x="304800" y="6459"/>
          <a:ext cx="5683697"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1066800">
            <a:lnSpc>
              <a:spcPct val="90000"/>
            </a:lnSpc>
            <a:spcBef>
              <a:spcPct val="0"/>
            </a:spcBef>
            <a:spcAft>
              <a:spcPct val="35000"/>
            </a:spcAft>
            <a:buNone/>
          </a:pPr>
          <a:r>
            <a:rPr lang="el-GR" sz="2400" kern="1200" noProof="0" dirty="0"/>
            <a:t>Διατήρηση της εντερικής </a:t>
          </a:r>
          <a:r>
            <a:rPr lang="el-GR" sz="2400" kern="1200" noProof="0" dirty="0" err="1"/>
            <a:t>μικροχλωρίδας</a:t>
          </a:r>
          <a:r>
            <a:rPr lang="el-GR" sz="2400" kern="1200" noProof="0" dirty="0"/>
            <a:t> </a:t>
          </a:r>
          <a:endParaRPr lang="en-US" sz="2400" kern="1200" noProof="0" dirty="0"/>
        </a:p>
      </dsp:txBody>
      <dsp:txXfrm>
        <a:off x="349472" y="51131"/>
        <a:ext cx="5594353" cy="825776"/>
      </dsp:txXfrm>
    </dsp:sp>
    <dsp:sp modelId="{F044BC41-F8A3-43BA-938C-52C8A444C14C}">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A12B17-FDFE-4C6C-AFD7-4385A106EC74}">
      <dsp:nvSpPr>
        <dsp:cNvPr id="0" name=""/>
        <dsp:cNvSpPr/>
      </dsp:nvSpPr>
      <dsp:spPr>
        <a:xfrm>
          <a:off x="304800" y="1412619"/>
          <a:ext cx="5686044"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1377950">
            <a:lnSpc>
              <a:spcPct val="90000"/>
            </a:lnSpc>
            <a:spcBef>
              <a:spcPct val="0"/>
            </a:spcBef>
            <a:spcAft>
              <a:spcPct val="35000"/>
            </a:spcAft>
            <a:buNone/>
          </a:pPr>
          <a:r>
            <a:rPr lang="el-GR" sz="3100" kern="1200" noProof="0" dirty="0"/>
            <a:t>Μειώνουμε τις ΑΕ</a:t>
          </a:r>
          <a:endParaRPr lang="en-US" sz="3100" kern="1200" noProof="0" dirty="0"/>
        </a:p>
      </dsp:txBody>
      <dsp:txXfrm>
        <a:off x="349472" y="1457291"/>
        <a:ext cx="5596700" cy="825776"/>
      </dsp:txXfrm>
    </dsp:sp>
    <dsp:sp modelId="{8513ECF2-A1C6-4246-8E73-D1F9F24856CB}">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65E57-AD94-4F59-B666-A131AEB34801}">
      <dsp:nvSpPr>
        <dsp:cNvPr id="0" name=""/>
        <dsp:cNvSpPr/>
      </dsp:nvSpPr>
      <dsp:spPr>
        <a:xfrm>
          <a:off x="304800" y="2818780"/>
          <a:ext cx="5702686"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1377950">
            <a:lnSpc>
              <a:spcPct val="90000"/>
            </a:lnSpc>
            <a:spcBef>
              <a:spcPct val="0"/>
            </a:spcBef>
            <a:spcAft>
              <a:spcPct val="35000"/>
            </a:spcAft>
            <a:buNone/>
          </a:pPr>
          <a:r>
            <a:rPr lang="el-GR" sz="3100" kern="1200" noProof="0" dirty="0"/>
            <a:t>Μείωση Κόστους</a:t>
          </a:r>
          <a:endParaRPr lang="en-US" sz="3100" kern="1200" noProof="0" dirty="0"/>
        </a:p>
      </dsp:txBody>
      <dsp:txXfrm>
        <a:off x="349472" y="2863452"/>
        <a:ext cx="5613342"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244BD-4495-4412-A286-94B7786E2C27}"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F5AE3-F601-42C9-A2F0-CD5F02DC18F0}" type="slidenum">
              <a:rPr lang="en-US" smtClean="0"/>
              <a:t>‹#›</a:t>
            </a:fld>
            <a:endParaRPr lang="en-US"/>
          </a:p>
        </p:txBody>
      </p:sp>
    </p:spTree>
    <p:extLst>
      <p:ext uri="{BB962C8B-B14F-4D97-AF65-F5344CB8AC3E}">
        <p14:creationId xmlns:p14="http://schemas.microsoft.com/office/powerpoint/2010/main" val="151393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075414E4-471A-2A25-EDF5-5142EE3F4180}"/>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6" tIns="45368" rIns="90736" bIns="45368" anchor="b"/>
          <a:lstStyle>
            <a:lvl1pPr defTabSz="908050">
              <a:defRPr sz="2400">
                <a:solidFill>
                  <a:schemeClr val="tx1"/>
                </a:solidFill>
                <a:latin typeface="Arial" panose="020B0604020202020204" pitchFamily="34" charset="0"/>
                <a:ea typeface="MS PGothic" panose="020B0600070205080204" pitchFamily="34" charset="-128"/>
              </a:defRPr>
            </a:lvl1pPr>
            <a:lvl2pPr marL="742950" indent="-285750" defTabSz="908050">
              <a:defRPr sz="2400">
                <a:solidFill>
                  <a:schemeClr val="tx1"/>
                </a:solidFill>
                <a:latin typeface="Arial" panose="020B0604020202020204" pitchFamily="34" charset="0"/>
                <a:ea typeface="MS PGothic" panose="020B0600070205080204" pitchFamily="34" charset="-128"/>
              </a:defRPr>
            </a:lvl2pPr>
            <a:lvl3pPr marL="1143000" indent="-228600" defTabSz="908050">
              <a:defRPr sz="2400">
                <a:solidFill>
                  <a:schemeClr val="tx1"/>
                </a:solidFill>
                <a:latin typeface="Arial" panose="020B0604020202020204" pitchFamily="34" charset="0"/>
                <a:ea typeface="MS PGothic" panose="020B0600070205080204" pitchFamily="34" charset="-128"/>
              </a:defRPr>
            </a:lvl3pPr>
            <a:lvl4pPr marL="1600200" indent="-228600" defTabSz="908050">
              <a:defRPr sz="2400">
                <a:solidFill>
                  <a:schemeClr val="tx1"/>
                </a:solidFill>
                <a:latin typeface="Arial" panose="020B0604020202020204" pitchFamily="34" charset="0"/>
                <a:ea typeface="MS PGothic" panose="020B0600070205080204" pitchFamily="34" charset="-128"/>
              </a:defRPr>
            </a:lvl4pPr>
            <a:lvl5pPr marL="2057400" indent="-228600" defTabSz="908050">
              <a:defRPr sz="2400">
                <a:solidFill>
                  <a:schemeClr val="tx1"/>
                </a:solidFill>
                <a:latin typeface="Arial" panose="020B0604020202020204" pitchFamily="34" charset="0"/>
                <a:ea typeface="MS PGothic" panose="020B0600070205080204" pitchFamily="34" charset="-128"/>
              </a:defRPr>
            </a:lvl5pPr>
            <a:lvl6pPr marL="2514600" indent="-228600" defTabSz="9080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080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080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0805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81D3F17D-A3B5-463C-AB20-53DFB093B86F}" type="slidenum">
              <a:rPr lang="en-US" altLang="el-GR" sz="1200"/>
              <a:pPr algn="r"/>
              <a:t>1</a:t>
            </a:fld>
            <a:endParaRPr lang="en-US" altLang="el-GR" sz="1200"/>
          </a:p>
        </p:txBody>
      </p:sp>
      <p:sp>
        <p:nvSpPr>
          <p:cNvPr id="6147" name="Rectangle 2">
            <a:extLst>
              <a:ext uri="{FF2B5EF4-FFF2-40B4-BE49-F238E27FC236}">
                <a16:creationId xmlns:a16="http://schemas.microsoft.com/office/drawing/2014/main" id="{880B0E21-A407-842B-AFEB-F58A50294624}"/>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D8444F6-FF1D-A243-7CA9-037BD9E8DB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el-GR">
                <a:latin typeface="Arial" panose="020B0604020202020204" pitchFamily="34" charset="0"/>
              </a:rPr>
              <a:t>Geen tekst: alleen laten zien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CCCCE-D65C-489E-9C25-E46A96BF3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964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b="1" dirty="0">
              <a:solidFill>
                <a:srgbClr val="C89E5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latin typeface="Segoe UI"/>
                <a:cs typeface="Segoe UI"/>
              </a:rPr>
              <a:t>No </a:t>
            </a:r>
            <a:r>
              <a:rPr lang="fr-FR" dirty="0" err="1">
                <a:solidFill>
                  <a:srgbClr val="FF0000"/>
                </a:solidFill>
                <a:latin typeface="Segoe UI"/>
                <a:cs typeface="Segoe UI"/>
              </a:rPr>
              <a:t>risk</a:t>
            </a:r>
            <a:r>
              <a:rPr lang="fr-FR" dirty="0">
                <a:solidFill>
                  <a:srgbClr val="FF0000"/>
                </a:solidFill>
                <a:latin typeface="Segoe UI"/>
                <a:cs typeface="Segoe UI"/>
              </a:rPr>
              <a:t> of transmission of ATB </a:t>
            </a:r>
            <a:r>
              <a:rPr lang="fr-FR" dirty="0" err="1">
                <a:solidFill>
                  <a:srgbClr val="FF0000"/>
                </a:solidFill>
                <a:latin typeface="Segoe UI"/>
                <a:cs typeface="Segoe UI"/>
              </a:rPr>
              <a:t>resistance</a:t>
            </a:r>
            <a:r>
              <a:rPr lang="fr-FR" dirty="0">
                <a:solidFill>
                  <a:srgbClr val="FF0000"/>
                </a:solidFill>
                <a:latin typeface="Segoe UI"/>
                <a:cs typeface="Segoe UI"/>
              </a:rPr>
              <a:t> </a:t>
            </a:r>
            <a:r>
              <a:rPr lang="fr-FR" dirty="0" err="1">
                <a:solidFill>
                  <a:srgbClr val="FF0000"/>
                </a:solidFill>
                <a:latin typeface="Segoe UI"/>
                <a:cs typeface="Segoe UI"/>
              </a:rPr>
              <a:t>genes</a:t>
            </a:r>
            <a:r>
              <a:rPr lang="fr-FR" dirty="0">
                <a:solidFill>
                  <a:srgbClr val="FF0000"/>
                </a:solidFill>
                <a:latin typeface="Segoe UI"/>
                <a:cs typeface="Segoe UI"/>
              </a:rPr>
              <a:t> (no </a:t>
            </a:r>
            <a:r>
              <a:rPr lang="en-US" dirty="0">
                <a:solidFill>
                  <a:srgbClr val="FF0000"/>
                </a:solidFill>
                <a:latin typeface="Segoe UI"/>
                <a:cs typeface="Segoe UI"/>
              </a:rPr>
              <a:t>exchange of DNA and resistance genes with bacteria)</a:t>
            </a:r>
            <a:endParaRPr lang="fr-FR" dirty="0">
              <a:solidFill>
                <a:srgbClr val="FF0000"/>
              </a:solidFill>
              <a:latin typeface="Segoe UI"/>
              <a:cs typeface="Segoe UI"/>
            </a:endParaRPr>
          </a:p>
          <a:p>
            <a:r>
              <a:rPr lang="fr-FR" sz="1200" b="1" dirty="0">
                <a:solidFill>
                  <a:srgbClr val="C89E54"/>
                </a:solidFill>
              </a:rPr>
              <a:t>BEST OPTION</a:t>
            </a:r>
            <a:r>
              <a:rPr lang="fr-FR" sz="1200" b="1" dirty="0">
                <a:solidFill>
                  <a:schemeClr val="accent4"/>
                </a:solidFill>
              </a:rPr>
              <a:t> </a:t>
            </a:r>
            <a:r>
              <a:rPr lang="fr-FR" sz="1200" dirty="0"/>
              <a:t>TO PREVENT DYSBIOSIS DUE TO ATB INTAKE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7C921-B8C8-414A-8E81-3A00B8FD74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3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01B18C-05FE-4C4D-93B8-0D02C1491F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2019" name="Rectangle 7"/>
          <p:cNvSpPr txBox="1">
            <a:spLocks noGrp="1" noChangeArrowheads="1"/>
          </p:cNvSpPr>
          <p:nvPr/>
        </p:nvSpPr>
        <p:spPr bwMode="auto">
          <a:xfrm>
            <a:off x="3814627" y="9370948"/>
            <a:ext cx="2919565" cy="493789"/>
          </a:xfrm>
          <a:prstGeom prst="rect">
            <a:avLst/>
          </a:prstGeom>
          <a:noFill/>
          <a:ln w="9525">
            <a:noFill/>
            <a:miter lim="800000"/>
            <a:headEnd/>
            <a:tailEnd/>
          </a:ln>
        </p:spPr>
        <p:txBody>
          <a:bodyPr lIns="90175" tIns="45088" rIns="90175" bIns="45088" anchor="b"/>
          <a:lstStyle/>
          <a:p>
            <a:pPr marL="0" marR="0" lvl="0" indent="0" algn="l" defTabSz="899526" rtl="0" eaLnBrk="1" fontAlgn="auto" latinLnBrk="0" hangingPunct="1">
              <a:lnSpc>
                <a:spcPct val="100000"/>
              </a:lnSpc>
              <a:spcBef>
                <a:spcPts val="0"/>
              </a:spcBef>
              <a:spcAft>
                <a:spcPts val="0"/>
              </a:spcAft>
              <a:buClrTx/>
              <a:buSzTx/>
              <a:buFontTx/>
              <a:buNone/>
              <a:tabLst/>
              <a:defRPr/>
            </a:pPr>
            <a:fld id="{53CF16AE-90C5-40F7-A95C-F1B1E07C2E46}" type="slidenum">
              <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l" defTabSz="89952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342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2084" name="Rectangle 3"/>
          <p:cNvSpPr>
            <a:spLocks noGrp="1" noChangeArrowheads="1"/>
          </p:cNvSpPr>
          <p:nvPr>
            <p:ph type="body" idx="1"/>
          </p:nvPr>
        </p:nvSpPr>
        <p:spPr>
          <a:xfrm>
            <a:off x="448319" y="4586086"/>
            <a:ext cx="5804523" cy="5067253"/>
          </a:xfrm>
        </p:spPr>
        <p:txBody>
          <a:bodyPr lIns="90164" tIns="45080" rIns="90164" bIns="45080">
            <a:normAutofit fontScale="55000" lnSpcReduction="20000"/>
          </a:bodyPr>
          <a:lstStyle/>
          <a:p>
            <a:pPr>
              <a:defRPr/>
            </a:pPr>
            <a:r>
              <a:rPr lang="el-GR" dirty="0"/>
              <a:t> </a:t>
            </a:r>
          </a:p>
          <a:p>
            <a:pPr>
              <a:defRPr/>
            </a:pPr>
            <a:r>
              <a:rPr lang="el-GR" dirty="0"/>
              <a:t>Μέσα στον εντερικό αυλό, ο </a:t>
            </a:r>
            <a:r>
              <a:rPr lang="en-GB" dirty="0" err="1"/>
              <a:t>Saccharomyces</a:t>
            </a:r>
            <a:r>
              <a:rPr lang="en-GB" dirty="0"/>
              <a:t> </a:t>
            </a:r>
            <a:r>
              <a:rPr lang="en-GB" dirty="0" err="1"/>
              <a:t>boulardii</a:t>
            </a:r>
            <a:r>
              <a:rPr lang="el-GR" dirty="0"/>
              <a:t> έχει τις ακόλουθες επιδράσεις:: </a:t>
            </a:r>
          </a:p>
          <a:p>
            <a:pPr lvl="1">
              <a:defRPr/>
            </a:pPr>
            <a:r>
              <a:rPr lang="en-GB" dirty="0" err="1"/>
              <a:t>Antitoxinic</a:t>
            </a:r>
            <a:r>
              <a:rPr lang="en-GB" dirty="0"/>
              <a:t> effect</a:t>
            </a:r>
            <a:r>
              <a:rPr lang="en-US" dirty="0"/>
              <a:t> </a:t>
            </a:r>
            <a:r>
              <a:rPr lang="en-GB" dirty="0"/>
              <a:t>Antimicrobial effect</a:t>
            </a:r>
            <a:r>
              <a:rPr lang="en-US" dirty="0"/>
              <a:t> </a:t>
            </a:r>
            <a:r>
              <a:rPr lang="en-GB" dirty="0"/>
              <a:t>Modulation of intestinal flora, and</a:t>
            </a:r>
            <a:r>
              <a:rPr lang="en-US" dirty="0"/>
              <a:t> </a:t>
            </a:r>
            <a:r>
              <a:rPr lang="en-GB" dirty="0"/>
              <a:t>Metabolic activity.</a:t>
            </a:r>
            <a:endParaRPr lang="el-GR" dirty="0"/>
          </a:p>
          <a:p>
            <a:pPr>
              <a:defRPr/>
            </a:pPr>
            <a:r>
              <a:rPr lang="el-GR" dirty="0"/>
              <a:t>Ας συζητήσουμε πρώτα το </a:t>
            </a:r>
            <a:r>
              <a:rPr lang="el-GR" dirty="0" err="1"/>
              <a:t>αντι</a:t>
            </a:r>
            <a:r>
              <a:rPr lang="el-GR" dirty="0"/>
              <a:t> τοξινική </a:t>
            </a:r>
            <a:r>
              <a:rPr lang="el-GR" dirty="0" err="1"/>
              <a:t>δραση</a:t>
            </a:r>
            <a:r>
              <a:rPr lang="el-GR" dirty="0"/>
              <a:t> του </a:t>
            </a:r>
            <a:r>
              <a:rPr lang="en-GB" dirty="0" err="1"/>
              <a:t>Saccharomyces</a:t>
            </a:r>
            <a:r>
              <a:rPr lang="en-GB" dirty="0"/>
              <a:t> </a:t>
            </a:r>
            <a:r>
              <a:rPr lang="en-GB" dirty="0" err="1"/>
              <a:t>boulardii</a:t>
            </a:r>
            <a:r>
              <a:rPr lang="el-GR" dirty="0"/>
              <a:t>.</a:t>
            </a:r>
          </a:p>
          <a:p>
            <a:pPr>
              <a:defRPr/>
            </a:pPr>
            <a:endParaRPr lang="el-GR" dirty="0"/>
          </a:p>
          <a:p>
            <a:pPr>
              <a:defRPr/>
            </a:pPr>
            <a:r>
              <a:rPr lang="el-GR" dirty="0"/>
              <a:t>Το αποτέλεσμα αυτό έχει αποδειχθεί  έναντι 3 παθογόνων παραγόντων  που σχετίζονται με τις τοξίνες που προκαλούν διάρροια, και συγκεκριμένα εναντία </a:t>
            </a:r>
            <a:r>
              <a:rPr lang="en-US" dirty="0"/>
              <a:t>:</a:t>
            </a:r>
            <a:r>
              <a:rPr lang="el-GR" dirty="0"/>
              <a:t> </a:t>
            </a:r>
            <a:r>
              <a:rPr lang="el-GR" b="1" dirty="0"/>
              <a:t>Δονάκιο της Χολέρα , </a:t>
            </a:r>
            <a:r>
              <a:rPr lang="en-GB" b="1" dirty="0"/>
              <a:t>Clostridium </a:t>
            </a:r>
            <a:r>
              <a:rPr lang="en-GB" b="1" dirty="0" err="1"/>
              <a:t>difficile</a:t>
            </a:r>
            <a:r>
              <a:rPr lang="el-GR" b="1" dirty="0"/>
              <a:t>, και </a:t>
            </a:r>
            <a:r>
              <a:rPr lang="en-GB" b="1" dirty="0"/>
              <a:t>Escherichia coli</a:t>
            </a:r>
            <a:endParaRPr lang="el-GR" b="1" dirty="0"/>
          </a:p>
          <a:p>
            <a:pPr>
              <a:defRPr/>
            </a:pPr>
            <a:endParaRPr lang="el-GR" dirty="0"/>
          </a:p>
          <a:p>
            <a:pPr>
              <a:defRPr/>
            </a:pPr>
            <a:r>
              <a:rPr lang="el-GR" dirty="0"/>
              <a:t>1)Το πρώτο είναι η επίδραση του </a:t>
            </a:r>
            <a:r>
              <a:rPr lang="en-US" dirty="0"/>
              <a:t>SB </a:t>
            </a:r>
            <a:r>
              <a:rPr lang="el-GR" dirty="0"/>
              <a:t>κατά της τοξίνης της χολέρας. </a:t>
            </a:r>
            <a:r>
              <a:rPr lang="el-GR" i="1" dirty="0"/>
              <a:t>Η μεταφορά </a:t>
            </a:r>
            <a:r>
              <a:rPr lang="el-GR" i="1" dirty="0" err="1"/>
              <a:t>Νερου</a:t>
            </a:r>
            <a:r>
              <a:rPr lang="el-GR" i="1" dirty="0"/>
              <a:t> και </a:t>
            </a:r>
            <a:r>
              <a:rPr lang="el-GR" i="1" dirty="0" err="1"/>
              <a:t>ηλεκτρολυτων</a:t>
            </a:r>
            <a:r>
              <a:rPr lang="el-GR" i="1" dirty="0"/>
              <a:t> στα εντεροκύταρα εν μέρει ρυθμίζεται από την κυκλική </a:t>
            </a:r>
            <a:r>
              <a:rPr lang="el-GR" i="1" dirty="0" err="1"/>
              <a:t>μονοφωσφορική</a:t>
            </a:r>
            <a:r>
              <a:rPr lang="el-GR" i="1" dirty="0"/>
              <a:t> </a:t>
            </a:r>
            <a:r>
              <a:rPr lang="el-GR" i="1" dirty="0" err="1"/>
              <a:t>αδενοσίνη</a:t>
            </a:r>
            <a:r>
              <a:rPr lang="el-GR" i="1" dirty="0"/>
              <a:t> (AMP). Το Κυκλικό AMP είναι  αποτελέσματα του μεταβολισμό</a:t>
            </a:r>
            <a:r>
              <a:rPr lang="en-US" i="1" dirty="0"/>
              <a:t>u</a:t>
            </a:r>
            <a:r>
              <a:rPr lang="el-GR" i="1" dirty="0"/>
              <a:t> της </a:t>
            </a:r>
            <a:r>
              <a:rPr lang="el-GR" i="1" dirty="0" err="1"/>
              <a:t>διφωσφορικής</a:t>
            </a:r>
            <a:r>
              <a:rPr lang="el-GR" i="1" dirty="0"/>
              <a:t> </a:t>
            </a:r>
            <a:r>
              <a:rPr lang="el-GR" i="1" dirty="0" err="1"/>
              <a:t>αδενοσίνης</a:t>
            </a:r>
            <a:r>
              <a:rPr lang="el-GR" i="1" dirty="0"/>
              <a:t> (ADP), λόγω ενός ενζύμου, </a:t>
            </a:r>
            <a:r>
              <a:rPr lang="el-GR" i="1" dirty="0" err="1"/>
              <a:t>αδενυλικής</a:t>
            </a:r>
            <a:r>
              <a:rPr lang="el-GR" i="1" dirty="0"/>
              <a:t> </a:t>
            </a:r>
            <a:r>
              <a:rPr lang="el-GR" i="1" dirty="0" err="1"/>
              <a:t>κυκλάσης</a:t>
            </a:r>
            <a:r>
              <a:rPr lang="el-GR" i="1" dirty="0"/>
              <a:t>. Το ένζυμο αυτό είναι συνδεδεμένο με μια πρωτεΐνη (πρωτεΐνη G), η οποία έχει ανασταλτικό μέρος (G-) και ένα άλλο μέρος διεγερτικό (G +).Η τοξίνη της Χολέρας δρα από την πλευρά της διεγείροντας και αυξάνοντας την έκκριση του νερού</a:t>
            </a:r>
          </a:p>
          <a:p>
            <a:pPr>
              <a:defRPr/>
            </a:pPr>
            <a:endParaRPr lang="en-US" b="1" dirty="0"/>
          </a:p>
          <a:p>
            <a:pPr>
              <a:defRPr/>
            </a:pPr>
            <a:r>
              <a:rPr lang="el-GR" b="1" dirty="0"/>
              <a:t>Ο Saccharomyces </a:t>
            </a:r>
            <a:r>
              <a:rPr lang="el-GR" b="1" dirty="0" err="1"/>
              <a:t>boulardii</a:t>
            </a:r>
            <a:r>
              <a:rPr lang="el-GR" b="1" dirty="0"/>
              <a:t> εκκρίνει μια πρωτεΐνη </a:t>
            </a:r>
            <a:r>
              <a:rPr lang="el-GR" b="1" dirty="0" err="1"/>
              <a:t>μοριακου</a:t>
            </a:r>
            <a:r>
              <a:rPr lang="el-GR" b="1" dirty="0"/>
              <a:t> βάρους περίπου 120 </a:t>
            </a:r>
            <a:r>
              <a:rPr lang="el-GR" b="1" dirty="0" err="1"/>
              <a:t>kDa</a:t>
            </a:r>
            <a:r>
              <a:rPr lang="el-GR" b="1" dirty="0"/>
              <a:t>. Αυτή η πρωτεΐνη εξουδετερώνει τα αποτελέσματα της τοξίνης της χολέρας</a:t>
            </a:r>
            <a:r>
              <a:rPr lang="en-US" b="1" dirty="0"/>
              <a:t> </a:t>
            </a:r>
          </a:p>
          <a:p>
            <a:pPr>
              <a:defRPr/>
            </a:pPr>
            <a:endParaRPr lang="en-US" b="1" dirty="0"/>
          </a:p>
          <a:p>
            <a:pPr>
              <a:defRPr/>
            </a:pPr>
            <a:r>
              <a:rPr lang="el-GR" dirty="0"/>
              <a:t>Έτσι ο Saccharomyces </a:t>
            </a:r>
            <a:r>
              <a:rPr lang="el-GR" dirty="0" err="1"/>
              <a:t>boulardii</a:t>
            </a:r>
            <a:r>
              <a:rPr lang="el-GR" dirty="0"/>
              <a:t> προκαλεί μείωση των επιπέδων </a:t>
            </a:r>
            <a:r>
              <a:rPr lang="el-GR" dirty="0" err="1"/>
              <a:t>cAMP</a:t>
            </a:r>
            <a:r>
              <a:rPr lang="el-GR" dirty="0"/>
              <a:t> και μειώνει την τοξίνη της χολέρας που προκαλεί την έκκριση </a:t>
            </a:r>
            <a:r>
              <a:rPr lang="el-GR" dirty="0" err="1"/>
              <a:t>νερόυ</a:t>
            </a:r>
            <a:r>
              <a:rPr lang="el-GR" dirty="0"/>
              <a:t> και ηλεκτρολυτών στα </a:t>
            </a:r>
            <a:r>
              <a:rPr lang="el-GR" dirty="0" err="1"/>
              <a:t>εντεροκύτταρα</a:t>
            </a:r>
            <a:r>
              <a:rPr lang="el-GR" dirty="0"/>
              <a:t>.  Ο Saccharomyces </a:t>
            </a:r>
            <a:r>
              <a:rPr lang="el-GR" dirty="0" err="1"/>
              <a:t>boulardii</a:t>
            </a:r>
            <a:r>
              <a:rPr lang="el-GR" dirty="0"/>
              <a:t> εξουδετερώνει με αυτό τον τρόπο, τα αποτελέσματα της τοξίνης της χολέρας. </a:t>
            </a:r>
          </a:p>
          <a:p>
            <a:pPr>
              <a:defRPr/>
            </a:pPr>
            <a:endParaRPr lang="en-US" dirty="0"/>
          </a:p>
          <a:p>
            <a:pPr>
              <a:defRPr/>
            </a:pPr>
            <a:r>
              <a:rPr lang="el-GR" b="1" dirty="0"/>
              <a:t>2</a:t>
            </a:r>
            <a:r>
              <a:rPr lang="el-GR" b="1" baseline="30000" dirty="0"/>
              <a:t>ον</a:t>
            </a:r>
            <a:r>
              <a:rPr lang="el-GR" b="1" dirty="0"/>
              <a:t>  έχουμε το αποτέλεσμα του </a:t>
            </a:r>
            <a:r>
              <a:rPr lang="en-US" b="1" dirty="0"/>
              <a:t>Saccharomyces boulardii</a:t>
            </a:r>
            <a:r>
              <a:rPr lang="el-GR" b="1" dirty="0"/>
              <a:t> κατά του </a:t>
            </a:r>
            <a:r>
              <a:rPr lang="el-GR" b="1" dirty="0" err="1"/>
              <a:t>λιποπολυσακχαρίτη</a:t>
            </a:r>
            <a:r>
              <a:rPr lang="el-GR" b="1" dirty="0"/>
              <a:t> </a:t>
            </a:r>
            <a:r>
              <a:rPr lang="en-US" b="1" dirty="0"/>
              <a:t>E coli</a:t>
            </a:r>
            <a:r>
              <a:rPr lang="el-GR" b="1" dirty="0"/>
              <a:t>. Ο </a:t>
            </a:r>
            <a:r>
              <a:rPr lang="en-US" b="1" dirty="0"/>
              <a:t>Saccharomyces boulardii</a:t>
            </a:r>
            <a:r>
              <a:rPr lang="el-GR" b="1" dirty="0"/>
              <a:t> εκκρίνει μια πρωτεΐνη </a:t>
            </a:r>
            <a:r>
              <a:rPr lang="el-GR" b="1" dirty="0" err="1"/>
              <a:t>φωσφατάσης</a:t>
            </a:r>
            <a:r>
              <a:rPr lang="el-GR" b="1" dirty="0"/>
              <a:t>, μοριακού βάρους 63 </a:t>
            </a:r>
            <a:r>
              <a:rPr lang="en-US" b="1" dirty="0" err="1"/>
              <a:t>kDa</a:t>
            </a:r>
            <a:r>
              <a:rPr lang="el-GR" b="1" dirty="0"/>
              <a:t>. Αυτή η πρωτεΐνη </a:t>
            </a:r>
            <a:r>
              <a:rPr lang="el-GR" b="1" dirty="0" err="1"/>
              <a:t>φωσφατάση</a:t>
            </a:r>
            <a:r>
              <a:rPr lang="el-GR" b="1" dirty="0"/>
              <a:t> δραστηριοποιείται σε ένα ευρύ φάσμα </a:t>
            </a:r>
            <a:r>
              <a:rPr lang="en-US" b="1" dirty="0"/>
              <a:t>pH</a:t>
            </a:r>
            <a:r>
              <a:rPr lang="el-GR" b="1" dirty="0"/>
              <a:t>, που κυμαίνεται από 2 έως</a:t>
            </a:r>
            <a:r>
              <a:rPr lang="en-US" b="1" dirty="0"/>
              <a:t> 10</a:t>
            </a:r>
            <a:r>
              <a:rPr lang="el-GR" b="1" dirty="0"/>
              <a:t> </a:t>
            </a:r>
            <a:r>
              <a:rPr lang="en-US" b="1" dirty="0"/>
              <a:t>pH </a:t>
            </a:r>
            <a:r>
              <a:rPr lang="el-GR" b="1" dirty="0"/>
              <a:t>, με μέγιστη δραστηριότητα </a:t>
            </a:r>
            <a:r>
              <a:rPr lang="en-US" b="1" dirty="0"/>
              <a:t>pH</a:t>
            </a:r>
            <a:r>
              <a:rPr lang="el-GR" b="1" dirty="0"/>
              <a:t> 4. </a:t>
            </a:r>
            <a:r>
              <a:rPr lang="en-US" b="1" dirty="0" err="1"/>
              <a:t>Έτσι</a:t>
            </a:r>
            <a:r>
              <a:rPr lang="en-US" b="1" dirty="0"/>
              <a:t> </a:t>
            </a:r>
            <a:r>
              <a:rPr lang="el-GR" b="1" dirty="0"/>
              <a:t>ο </a:t>
            </a:r>
            <a:r>
              <a:rPr lang="en-US" b="1" dirty="0"/>
              <a:t>Saccharomyces boulardii </a:t>
            </a:r>
            <a:r>
              <a:rPr lang="en-US" b="1" dirty="0" err="1"/>
              <a:t>είν</a:t>
            </a:r>
            <a:r>
              <a:rPr lang="en-US" b="1" dirty="0"/>
              <a:t>αι σε θέση να </a:t>
            </a:r>
            <a:r>
              <a:rPr lang="el-GR" b="1" dirty="0" err="1"/>
              <a:t>αποφωσφορυλίωσει</a:t>
            </a:r>
            <a:r>
              <a:rPr lang="el-GR" b="1" dirty="0"/>
              <a:t> </a:t>
            </a:r>
            <a:r>
              <a:rPr lang="en-US" b="1" dirty="0" err="1"/>
              <a:t>αυτές</a:t>
            </a:r>
            <a:r>
              <a:rPr lang="el-GR" b="1" dirty="0"/>
              <a:t> τις </a:t>
            </a:r>
            <a:r>
              <a:rPr lang="en-US" b="1" dirty="0" err="1"/>
              <a:t>ενδοτοξίνες</a:t>
            </a:r>
            <a:r>
              <a:rPr lang="el-GR" b="1" dirty="0"/>
              <a:t>,</a:t>
            </a:r>
            <a:r>
              <a:rPr lang="en-US" b="1" dirty="0"/>
              <a:t> </a:t>
            </a:r>
            <a:r>
              <a:rPr lang="el-GR" b="1" dirty="0"/>
              <a:t>όπως ο </a:t>
            </a:r>
            <a:r>
              <a:rPr lang="el-GR" b="1" dirty="0" err="1"/>
              <a:t>λιποπολυσακχαρίτης</a:t>
            </a:r>
            <a:r>
              <a:rPr lang="el-GR" b="1" dirty="0"/>
              <a:t> E </a:t>
            </a:r>
            <a:r>
              <a:rPr lang="el-GR" b="1" dirty="0" err="1"/>
              <a:t>coli</a:t>
            </a:r>
            <a:r>
              <a:rPr lang="el-GR" b="1" dirty="0"/>
              <a:t> και είναι σε θέση να αδρανοποιήσει εν μέρει τα  </a:t>
            </a:r>
            <a:r>
              <a:rPr lang="el-GR" b="1" dirty="0" err="1"/>
              <a:t>κυτταροτοξικά</a:t>
            </a:r>
            <a:r>
              <a:rPr lang="el-GR" b="1" dirty="0"/>
              <a:t> αποτελέσματα."</a:t>
            </a:r>
          </a:p>
          <a:p>
            <a:pPr>
              <a:defRPr/>
            </a:pPr>
            <a:endParaRPr lang="el-GR" dirty="0"/>
          </a:p>
          <a:p>
            <a:pPr>
              <a:defRPr/>
            </a:pPr>
            <a:r>
              <a:rPr lang="el-GR" dirty="0"/>
              <a:t>3) </a:t>
            </a:r>
            <a:r>
              <a:rPr lang="el-GR" dirty="0" err="1"/>
              <a:t>Αντι</a:t>
            </a:r>
            <a:r>
              <a:rPr lang="el-GR" dirty="0"/>
              <a:t> τοξινικό αποτέλεσμα θεωρείται επίσης κατά των  τοξίνων Α και Β του  </a:t>
            </a:r>
            <a:r>
              <a:rPr lang="en-US" dirty="0"/>
              <a:t>Clostridium </a:t>
            </a:r>
            <a:r>
              <a:rPr lang="en-US" dirty="0" err="1"/>
              <a:t>difficile</a:t>
            </a:r>
            <a:r>
              <a:rPr lang="el-GR" dirty="0"/>
              <a:t>. Ο </a:t>
            </a:r>
            <a:r>
              <a:rPr lang="en-US" dirty="0"/>
              <a:t>Saccharomyces boulardii</a:t>
            </a:r>
            <a:r>
              <a:rPr lang="el-GR" dirty="0"/>
              <a:t> απελευθερώνει μια </a:t>
            </a:r>
            <a:r>
              <a:rPr lang="el-GR" dirty="0" err="1"/>
              <a:t>πρωτεάση</a:t>
            </a:r>
            <a:r>
              <a:rPr lang="el-GR" dirty="0"/>
              <a:t> μοριακού βάρους 54 </a:t>
            </a:r>
            <a:r>
              <a:rPr lang="en-US" dirty="0" err="1"/>
              <a:t>kDa</a:t>
            </a:r>
            <a:r>
              <a:rPr lang="el-GR" dirty="0"/>
              <a:t>. Αυτή  έχει ενζυμική δραστηριότητα κατά των δύο τοξίνων Α και Β του </a:t>
            </a:r>
            <a:r>
              <a:rPr lang="en-US" dirty="0"/>
              <a:t>C </a:t>
            </a:r>
            <a:r>
              <a:rPr lang="en-US" dirty="0" err="1"/>
              <a:t>difficile</a:t>
            </a:r>
            <a:r>
              <a:rPr lang="el-GR" dirty="0"/>
              <a:t>. Επιπλέον, περιορίζει τις δυνατότητες, των τοξίνων Α και Β, να προσκολλώνται στα ανθρώπινα κύτταρα  και ως εκ τούτου αναστέλλει τα αποτελέσματα των τοξινών Α και Β για τα ανθρώπινα επιθηλιακά κύτταρα του </a:t>
            </a:r>
            <a:r>
              <a:rPr lang="el-GR" dirty="0" err="1"/>
              <a:t>παχέους</a:t>
            </a:r>
            <a:r>
              <a:rPr lang="el-GR" dirty="0"/>
              <a:t> εντέρου.</a:t>
            </a:r>
          </a:p>
          <a:p>
            <a:pPr>
              <a:defRPr/>
            </a:pPr>
            <a:r>
              <a:rPr lang="el-GR" dirty="0"/>
              <a:t>Ως αποτέλεσμα της </a:t>
            </a:r>
            <a:r>
              <a:rPr lang="el-GR" dirty="0" err="1"/>
              <a:t>Αντι</a:t>
            </a:r>
            <a:r>
              <a:rPr lang="el-GR" dirty="0"/>
              <a:t> τοξινικής δράσης, ο </a:t>
            </a:r>
            <a:r>
              <a:rPr lang="en-US" dirty="0"/>
              <a:t>Saccharomyces boulardii</a:t>
            </a:r>
            <a:r>
              <a:rPr lang="el-GR" dirty="0"/>
              <a:t> μειώνει την έκκριση στον εντερικό που προκαλείται </a:t>
            </a:r>
            <a:r>
              <a:rPr lang="el-GR" dirty="0" err="1"/>
              <a:t>απο</a:t>
            </a:r>
            <a:r>
              <a:rPr lang="el-GR" dirty="0"/>
              <a:t> τις τοξίνες. Έχοντας έτσι  αντιδιαρροικό  αποτέλεσμα."</a:t>
            </a:r>
          </a:p>
          <a:p>
            <a:pPr algn="ctr">
              <a:spcAft>
                <a:spcPct val="100000"/>
              </a:spcAft>
              <a:defRPr/>
            </a:pPr>
            <a:endParaRPr lang="el-GR" sz="800" b="1" dirty="0">
              <a:cs typeface="Times New Roman" pitchFamily="18" charset="0"/>
            </a:endParaRPr>
          </a:p>
          <a:p>
            <a:pPr algn="ctr">
              <a:spcAft>
                <a:spcPct val="100000"/>
              </a:spcAft>
              <a:defRPr/>
            </a:pPr>
            <a:endParaRPr lang="el-GR" sz="800" b="1" dirty="0">
              <a:cs typeface="Times New Roman" pitchFamily="18" charset="0"/>
            </a:endParaRPr>
          </a:p>
          <a:p>
            <a:pPr algn="ctr">
              <a:spcAft>
                <a:spcPct val="100000"/>
              </a:spcAft>
              <a:defRPr/>
            </a:pPr>
            <a:r>
              <a:rPr lang="en-GB" sz="800" b="1" dirty="0">
                <a:cs typeface="Times New Roman" pitchFamily="18" charset="0"/>
              </a:rPr>
              <a:t>Luminal Action: </a:t>
            </a:r>
            <a:r>
              <a:rPr lang="en-GB" sz="800" b="1" dirty="0" err="1">
                <a:cs typeface="Times New Roman" pitchFamily="18" charset="0"/>
              </a:rPr>
              <a:t>Antitoxinic</a:t>
            </a:r>
            <a:r>
              <a:rPr lang="en-GB" sz="800" b="1" dirty="0">
                <a:cs typeface="Times New Roman" pitchFamily="18" charset="0"/>
              </a:rPr>
              <a:t> Effect</a:t>
            </a:r>
          </a:p>
          <a:p>
            <a:pPr>
              <a:defRPr/>
            </a:pPr>
            <a:r>
              <a:rPr lang="en-GB" sz="800" dirty="0">
                <a:cs typeface="Times New Roman" pitchFamily="18" charset="0"/>
              </a:rPr>
              <a:t>Within the intestinal lumen,</a:t>
            </a:r>
            <a:r>
              <a:rPr lang="en-GB" sz="800" i="1" dirty="0">
                <a:cs typeface="Times New Roman" pitchFamily="18" charset="0"/>
              </a:rPr>
              <a:t>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en-GB" sz="800" i="1" dirty="0">
                <a:cs typeface="Times New Roman" pitchFamily="18" charset="0"/>
              </a:rPr>
              <a:t> </a:t>
            </a:r>
            <a:r>
              <a:rPr lang="en-GB" sz="800" dirty="0">
                <a:cs typeface="Times New Roman" pitchFamily="18" charset="0"/>
              </a:rPr>
              <a:t>has the following effects: </a:t>
            </a:r>
          </a:p>
          <a:p>
            <a:pPr marL="208671" lvl="1" indent="-207191">
              <a:buFontTx/>
              <a:buAutoNum type="arabicPeriod"/>
              <a:defRPr/>
            </a:pPr>
            <a:r>
              <a:rPr lang="en-GB" sz="800" dirty="0" err="1">
                <a:cs typeface="Times New Roman" pitchFamily="18" charset="0"/>
              </a:rPr>
              <a:t>Antitoxinic</a:t>
            </a:r>
            <a:r>
              <a:rPr lang="en-GB" sz="800" dirty="0">
                <a:cs typeface="Times New Roman" pitchFamily="18" charset="0"/>
              </a:rPr>
              <a:t> effect</a:t>
            </a:r>
          </a:p>
          <a:p>
            <a:pPr marL="208671" lvl="1" indent="-207191">
              <a:buFontTx/>
              <a:buAutoNum type="arabicPeriod"/>
              <a:defRPr/>
            </a:pPr>
            <a:r>
              <a:rPr lang="en-GB" sz="800" dirty="0">
                <a:cs typeface="Times New Roman" pitchFamily="18" charset="0"/>
              </a:rPr>
              <a:t>Antimicrobial effect</a:t>
            </a:r>
          </a:p>
          <a:p>
            <a:pPr marL="208671" lvl="1" indent="-207191">
              <a:buFontTx/>
              <a:buAutoNum type="arabicPeriod"/>
              <a:defRPr/>
            </a:pPr>
            <a:r>
              <a:rPr lang="en-GB" sz="800" dirty="0">
                <a:cs typeface="Times New Roman" pitchFamily="18" charset="0"/>
              </a:rPr>
              <a:t>Modulation of intestinal flora, and</a:t>
            </a:r>
          </a:p>
          <a:p>
            <a:pPr marL="208671" lvl="1" indent="-207191">
              <a:buFontTx/>
              <a:buAutoNum type="arabicPeriod"/>
              <a:defRPr/>
            </a:pPr>
            <a:r>
              <a:rPr lang="en-GB" sz="800" dirty="0">
                <a:cs typeface="Times New Roman" pitchFamily="18" charset="0"/>
              </a:rPr>
              <a:t>Metabolic activity.</a:t>
            </a:r>
          </a:p>
          <a:p>
            <a:pPr>
              <a:defRPr/>
            </a:pPr>
            <a:r>
              <a:rPr lang="en-GB" sz="800" dirty="0">
                <a:cs typeface="Times New Roman" pitchFamily="18" charset="0"/>
              </a:rPr>
              <a:t>Let us first discuss the </a:t>
            </a:r>
            <a:r>
              <a:rPr lang="en-GB" sz="800" dirty="0" err="1">
                <a:cs typeface="Times New Roman" pitchFamily="18" charset="0"/>
              </a:rPr>
              <a:t>antitoxinic</a:t>
            </a:r>
            <a:r>
              <a:rPr lang="en-GB" sz="800" dirty="0">
                <a:cs typeface="Times New Roman" pitchFamily="18" charset="0"/>
              </a:rPr>
              <a:t> effect of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en-GB" sz="800" dirty="0">
                <a:cs typeface="Times New Roman" pitchFamily="18" charset="0"/>
              </a:rPr>
              <a:t>.</a:t>
            </a:r>
          </a:p>
          <a:p>
            <a:pPr>
              <a:defRPr/>
            </a:pPr>
            <a:r>
              <a:rPr lang="en-GB" sz="800" dirty="0">
                <a:cs typeface="Times New Roman" pitchFamily="18" charset="0"/>
              </a:rPr>
              <a:t>This effect has been demonstrated against 3 major pathogens that are associated with toxin-induced </a:t>
            </a:r>
            <a:r>
              <a:rPr lang="en-GB" sz="800" dirty="0" err="1">
                <a:cs typeface="Times New Roman" pitchFamily="18" charset="0"/>
              </a:rPr>
              <a:t>diarrhea</a:t>
            </a:r>
            <a:r>
              <a:rPr lang="en-GB" sz="800" dirty="0">
                <a:cs typeface="Times New Roman" pitchFamily="18" charset="0"/>
              </a:rPr>
              <a:t>, namely against </a:t>
            </a:r>
            <a:r>
              <a:rPr lang="en-GB" sz="800" i="1" dirty="0" err="1">
                <a:cs typeface="Times New Roman" pitchFamily="18" charset="0"/>
              </a:rPr>
              <a:t>Vibrio</a:t>
            </a:r>
            <a:r>
              <a:rPr lang="en-GB" sz="800" i="1" dirty="0">
                <a:cs typeface="Times New Roman" pitchFamily="18" charset="0"/>
              </a:rPr>
              <a:t> </a:t>
            </a:r>
            <a:r>
              <a:rPr lang="en-GB" sz="800" i="1" dirty="0" err="1">
                <a:cs typeface="Times New Roman" pitchFamily="18" charset="0"/>
              </a:rPr>
              <a:t>cholerae</a:t>
            </a:r>
            <a:r>
              <a:rPr lang="en-GB" sz="800" dirty="0">
                <a:cs typeface="Times New Roman" pitchFamily="18" charset="0"/>
              </a:rPr>
              <a:t>, </a:t>
            </a:r>
            <a:r>
              <a:rPr lang="en-GB" sz="800" i="1" dirty="0">
                <a:cs typeface="Times New Roman" pitchFamily="18" charset="0"/>
              </a:rPr>
              <a:t>Clostridium </a:t>
            </a:r>
            <a:r>
              <a:rPr lang="en-GB" sz="800" i="1" dirty="0" err="1">
                <a:cs typeface="Times New Roman" pitchFamily="18" charset="0"/>
              </a:rPr>
              <a:t>difficile</a:t>
            </a:r>
            <a:r>
              <a:rPr lang="en-GB" sz="800" dirty="0">
                <a:cs typeface="Times New Roman" pitchFamily="18" charset="0"/>
              </a:rPr>
              <a:t>, and </a:t>
            </a:r>
            <a:r>
              <a:rPr lang="en-GB" sz="800" i="1" dirty="0">
                <a:cs typeface="Times New Roman" pitchFamily="18" charset="0"/>
              </a:rPr>
              <a:t>Escherichia coli</a:t>
            </a:r>
            <a:r>
              <a:rPr lang="en-GB" sz="800" dirty="0">
                <a:cs typeface="Times New Roman" pitchFamily="18" charset="0"/>
              </a:rPr>
              <a:t>.</a:t>
            </a:r>
          </a:p>
          <a:p>
            <a:pPr>
              <a:defRPr/>
            </a:pPr>
            <a:r>
              <a:rPr lang="en-GB" sz="800" dirty="0">
                <a:cs typeface="Times New Roman" pitchFamily="18" charset="0"/>
              </a:rPr>
              <a:t>The first is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en-GB" sz="800" dirty="0" err="1">
                <a:cs typeface="Times New Roman" pitchFamily="18" charset="0"/>
              </a:rPr>
              <a:t>s</a:t>
            </a:r>
            <a:r>
              <a:rPr lang="en-GB" sz="800" i="1" dirty="0">
                <a:cs typeface="Times New Roman" pitchFamily="18" charset="0"/>
              </a:rPr>
              <a:t> </a:t>
            </a:r>
            <a:r>
              <a:rPr lang="en-GB" sz="800" dirty="0">
                <a:cs typeface="Times New Roman" pitchFamily="18" charset="0"/>
              </a:rPr>
              <a:t>effect against cholera toxin. Water and electrolyte transport in the </a:t>
            </a:r>
            <a:r>
              <a:rPr lang="en-GB" sz="800" dirty="0" err="1">
                <a:cs typeface="Times New Roman" pitchFamily="18" charset="0"/>
              </a:rPr>
              <a:t>enterocyte</a:t>
            </a:r>
            <a:r>
              <a:rPr lang="en-GB" sz="800" dirty="0">
                <a:cs typeface="Times New Roman" pitchFamily="18" charset="0"/>
              </a:rPr>
              <a:t> is partially regulated by cyclic adenosine </a:t>
            </a:r>
            <a:r>
              <a:rPr lang="en-GB" sz="800" dirty="0" err="1">
                <a:cs typeface="Times New Roman" pitchFamily="18" charset="0"/>
              </a:rPr>
              <a:t>monophosphate</a:t>
            </a:r>
            <a:r>
              <a:rPr lang="en-GB" sz="800" dirty="0">
                <a:cs typeface="Times New Roman" pitchFamily="18" charset="0"/>
              </a:rPr>
              <a:t> (</a:t>
            </a:r>
            <a:r>
              <a:rPr lang="en-GB" sz="800" dirty="0" err="1">
                <a:cs typeface="Times New Roman" pitchFamily="18" charset="0"/>
              </a:rPr>
              <a:t>cAMP</a:t>
            </a:r>
            <a:r>
              <a:rPr lang="en-GB" sz="800" dirty="0">
                <a:cs typeface="Times New Roman" pitchFamily="18" charset="0"/>
              </a:rPr>
              <a:t>).</a:t>
            </a:r>
            <a:r>
              <a:rPr lang="fr-FR" sz="800" dirty="0"/>
              <a:t> </a:t>
            </a:r>
            <a:r>
              <a:rPr lang="en-GB" sz="800" dirty="0">
                <a:cs typeface="Times New Roman" pitchFamily="18" charset="0"/>
              </a:rPr>
              <a:t>Cyclic AMP results from the metabolism of adenosine </a:t>
            </a:r>
            <a:r>
              <a:rPr lang="en-GB" sz="800" dirty="0" err="1">
                <a:cs typeface="Times New Roman" pitchFamily="18" charset="0"/>
              </a:rPr>
              <a:t>diphosphate</a:t>
            </a:r>
            <a:r>
              <a:rPr lang="en-GB" sz="800" dirty="0">
                <a:cs typeface="Times New Roman" pitchFamily="18" charset="0"/>
              </a:rPr>
              <a:t> (ADP), by virtue of an enzyme, </a:t>
            </a:r>
            <a:r>
              <a:rPr lang="en-GB" sz="800" dirty="0" err="1">
                <a:cs typeface="Times New Roman" pitchFamily="18" charset="0"/>
              </a:rPr>
              <a:t>adenylate</a:t>
            </a:r>
            <a:r>
              <a:rPr lang="en-GB" sz="800" dirty="0">
                <a:cs typeface="Times New Roman" pitchFamily="18" charset="0"/>
              </a:rPr>
              <a:t> </a:t>
            </a:r>
            <a:r>
              <a:rPr lang="en-GB" sz="800" dirty="0" err="1">
                <a:cs typeface="Times New Roman" pitchFamily="18" charset="0"/>
              </a:rPr>
              <a:t>cyclase</a:t>
            </a:r>
            <a:r>
              <a:rPr lang="en-GB" sz="800" dirty="0">
                <a:cs typeface="Times New Roman" pitchFamily="18" charset="0"/>
              </a:rPr>
              <a:t>.</a:t>
            </a:r>
            <a:r>
              <a:rPr lang="fr-FR" sz="800" dirty="0"/>
              <a:t> </a:t>
            </a:r>
            <a:r>
              <a:rPr lang="en-GB" sz="800" dirty="0">
                <a:cs typeface="Arial" charset="0"/>
              </a:rPr>
              <a:t>This enzyme is paired with a protein (protein G) which has an inhibitory part (G-) and another stimulant part (G+). Cholera toxin acts on the stimulant part and increases water secretion.</a:t>
            </a:r>
          </a:p>
          <a:p>
            <a:pPr algn="just">
              <a:defRPr/>
            </a:pP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en-GB" sz="800" dirty="0">
                <a:cs typeface="Times New Roman" pitchFamily="18" charset="0"/>
              </a:rPr>
              <a:t> secretes a protein with a molecular weight of about 120 </a:t>
            </a:r>
            <a:r>
              <a:rPr lang="en-GB" sz="800" dirty="0" err="1">
                <a:cs typeface="Times New Roman" pitchFamily="18" charset="0"/>
              </a:rPr>
              <a:t>kDa</a:t>
            </a:r>
            <a:r>
              <a:rPr lang="en-GB" sz="800" dirty="0">
                <a:cs typeface="Times New Roman" pitchFamily="18" charset="0"/>
              </a:rPr>
              <a:t>. </a:t>
            </a:r>
            <a:r>
              <a:rPr lang="fr-FR" sz="800" dirty="0"/>
              <a:t>This </a:t>
            </a:r>
            <a:r>
              <a:rPr lang="fr-FR" sz="800" dirty="0" err="1"/>
              <a:t>protein</a:t>
            </a:r>
            <a:r>
              <a:rPr lang="fr-FR" sz="800" dirty="0"/>
              <a:t> </a:t>
            </a:r>
            <a:r>
              <a:rPr lang="fr-FR" sz="800" dirty="0" err="1"/>
              <a:t>may</a:t>
            </a:r>
            <a:r>
              <a:rPr lang="fr-FR" sz="800" dirty="0"/>
              <a:t> </a:t>
            </a:r>
            <a:r>
              <a:rPr lang="fr-FR" sz="800" dirty="0" err="1"/>
              <a:t>stimulate</a:t>
            </a:r>
            <a:r>
              <a:rPr lang="fr-FR" sz="800" dirty="0"/>
              <a:t> the </a:t>
            </a:r>
            <a:r>
              <a:rPr lang="fr-FR" sz="800" dirty="0" err="1"/>
              <a:t>inhibitory</a:t>
            </a:r>
            <a:r>
              <a:rPr lang="fr-FR" sz="800" dirty="0"/>
              <a:t> part of </a:t>
            </a:r>
            <a:r>
              <a:rPr lang="fr-FR" sz="800" dirty="0" err="1"/>
              <a:t>protein</a:t>
            </a:r>
            <a:r>
              <a:rPr lang="fr-FR" sz="800" dirty="0"/>
              <a:t> G, </a:t>
            </a:r>
            <a:r>
              <a:rPr lang="fr-FR" sz="800" dirty="0" err="1"/>
              <a:t>that</a:t>
            </a:r>
            <a:r>
              <a:rPr lang="fr-FR" sz="800" dirty="0"/>
              <a:t> </a:t>
            </a:r>
            <a:r>
              <a:rPr lang="fr-FR" sz="800" dirty="0" err="1"/>
              <a:t>is</a:t>
            </a:r>
            <a:r>
              <a:rPr lang="fr-FR" sz="800" dirty="0"/>
              <a:t> </a:t>
            </a:r>
            <a:r>
              <a:rPr lang="fr-FR" sz="800" dirty="0" err="1"/>
              <a:t>negatively</a:t>
            </a:r>
            <a:r>
              <a:rPr lang="fr-FR" sz="800" dirty="0"/>
              <a:t> </a:t>
            </a:r>
            <a:r>
              <a:rPr lang="fr-FR" sz="800" dirty="0" err="1"/>
              <a:t>coupled</a:t>
            </a:r>
            <a:r>
              <a:rPr lang="fr-FR" sz="800" dirty="0"/>
              <a:t> to </a:t>
            </a:r>
            <a:r>
              <a:rPr lang="fr-FR" sz="800" dirty="0" err="1"/>
              <a:t>adenylate</a:t>
            </a:r>
            <a:r>
              <a:rPr lang="fr-FR" sz="800" dirty="0"/>
              <a:t> </a:t>
            </a:r>
            <a:r>
              <a:rPr lang="fr-FR" sz="800" dirty="0" err="1"/>
              <a:t>cyclase</a:t>
            </a:r>
            <a:r>
              <a:rPr lang="fr-FR" sz="800" dirty="0"/>
              <a:t>. </a:t>
            </a:r>
            <a:r>
              <a:rPr lang="fr-FR" sz="800" dirty="0" err="1"/>
              <a:t>Thus</a:t>
            </a:r>
            <a:r>
              <a:rPr lang="fr-FR" sz="800" dirty="0"/>
              <a:t>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fr-FR" sz="800" dirty="0"/>
              <a:t>  causes a </a:t>
            </a:r>
            <a:r>
              <a:rPr lang="fr-FR" sz="800" dirty="0" err="1"/>
              <a:t>decrease</a:t>
            </a:r>
            <a:r>
              <a:rPr lang="fr-FR" sz="800" dirty="0"/>
              <a:t> in </a:t>
            </a:r>
            <a:r>
              <a:rPr lang="fr-FR" sz="800" dirty="0" err="1"/>
              <a:t>cAMP</a:t>
            </a:r>
            <a:r>
              <a:rPr lang="fr-FR" sz="800" dirty="0"/>
              <a:t> </a:t>
            </a:r>
            <a:r>
              <a:rPr lang="fr-FR" sz="800" dirty="0" err="1"/>
              <a:t>levels</a:t>
            </a:r>
            <a:r>
              <a:rPr lang="fr-FR" sz="800" dirty="0"/>
              <a:t> and </a:t>
            </a:r>
            <a:r>
              <a:rPr lang="fr-FR" sz="800" dirty="0" err="1"/>
              <a:t>decreases</a:t>
            </a:r>
            <a:r>
              <a:rPr lang="fr-FR" sz="800" dirty="0"/>
              <a:t> cholera </a:t>
            </a:r>
            <a:r>
              <a:rPr lang="fr-FR" sz="800" dirty="0" err="1"/>
              <a:t>toxin</a:t>
            </a:r>
            <a:r>
              <a:rPr lang="fr-FR" sz="800" dirty="0"/>
              <a:t>-</a:t>
            </a:r>
            <a:r>
              <a:rPr lang="fr-FR" sz="800" dirty="0" err="1"/>
              <a:t>induced</a:t>
            </a:r>
            <a:r>
              <a:rPr lang="fr-FR" sz="800" dirty="0"/>
              <a:t> water and </a:t>
            </a:r>
            <a:r>
              <a:rPr lang="fr-FR" sz="800" dirty="0" err="1"/>
              <a:t>electrolyte</a:t>
            </a:r>
            <a:r>
              <a:rPr lang="fr-FR" sz="800" dirty="0"/>
              <a:t> </a:t>
            </a:r>
            <a:r>
              <a:rPr lang="fr-FR" sz="800" dirty="0" err="1"/>
              <a:t>secretion</a:t>
            </a:r>
            <a:r>
              <a:rPr lang="fr-FR" sz="800" dirty="0"/>
              <a:t> in intestinal </a:t>
            </a:r>
            <a:r>
              <a:rPr lang="fr-FR" sz="800" dirty="0" err="1"/>
              <a:t>cells</a:t>
            </a:r>
            <a:r>
              <a:rPr lang="fr-FR" sz="800" dirty="0"/>
              <a:t>. </a:t>
            </a:r>
            <a:r>
              <a:rPr lang="en-US" sz="800" i="1" dirty="0"/>
              <a:t>Saccharomyces boulardii</a:t>
            </a:r>
            <a:r>
              <a:rPr lang="en-US" sz="800" dirty="0"/>
              <a:t> </a:t>
            </a:r>
            <a:r>
              <a:rPr lang="fr-FR" sz="800" dirty="0" err="1"/>
              <a:t>thus</a:t>
            </a:r>
            <a:r>
              <a:rPr lang="fr-FR" sz="800" dirty="0"/>
              <a:t> </a:t>
            </a:r>
            <a:r>
              <a:rPr lang="fr-FR" sz="800" dirty="0" err="1"/>
              <a:t>neutralizes</a:t>
            </a:r>
            <a:r>
              <a:rPr lang="fr-FR" sz="800" dirty="0"/>
              <a:t> the </a:t>
            </a:r>
            <a:r>
              <a:rPr lang="fr-FR" sz="800" dirty="0" err="1"/>
              <a:t>effects</a:t>
            </a:r>
            <a:r>
              <a:rPr lang="fr-FR" sz="800" dirty="0"/>
              <a:t> of cholera </a:t>
            </a:r>
            <a:r>
              <a:rPr lang="fr-FR" sz="800" dirty="0" err="1"/>
              <a:t>toxin</a:t>
            </a:r>
            <a:r>
              <a:rPr lang="fr-FR" sz="800" dirty="0"/>
              <a:t>. </a:t>
            </a:r>
            <a:r>
              <a:rPr lang="en-GB" sz="800" dirty="0">
                <a:cs typeface="Times New Roman" pitchFamily="18" charset="0"/>
              </a:rPr>
              <a:t>Similar results have been obtained with the </a:t>
            </a:r>
            <a:r>
              <a:rPr lang="en-GB" sz="800" dirty="0" err="1">
                <a:cs typeface="Times New Roman" pitchFamily="18" charset="0"/>
              </a:rPr>
              <a:t>thermolabile</a:t>
            </a:r>
            <a:r>
              <a:rPr lang="en-GB" sz="800" dirty="0">
                <a:cs typeface="Times New Roman" pitchFamily="18" charset="0"/>
              </a:rPr>
              <a:t> toxin of </a:t>
            </a:r>
            <a:r>
              <a:rPr lang="en-GB" sz="800" i="1" dirty="0">
                <a:cs typeface="Times New Roman" pitchFamily="18" charset="0"/>
              </a:rPr>
              <a:t>E coli</a:t>
            </a:r>
            <a:r>
              <a:rPr lang="en-GB" sz="800" dirty="0">
                <a:cs typeface="Times New Roman" pitchFamily="18" charset="0"/>
              </a:rPr>
              <a:t>.</a:t>
            </a:r>
          </a:p>
          <a:p>
            <a:pPr algn="just">
              <a:defRPr/>
            </a:pPr>
            <a:r>
              <a:rPr lang="en-GB" sz="800" dirty="0">
                <a:cs typeface="Times New Roman" pitchFamily="18" charset="0"/>
              </a:rPr>
              <a:t>And second, we have the effect of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fr-FR" sz="800" dirty="0"/>
              <a:t> </a:t>
            </a:r>
            <a:r>
              <a:rPr lang="fr-FR" sz="800" dirty="0" err="1"/>
              <a:t>against</a:t>
            </a:r>
            <a:r>
              <a:rPr lang="fr-FR" sz="800" dirty="0"/>
              <a:t> </a:t>
            </a:r>
            <a:r>
              <a:rPr lang="fr-FR" sz="800" i="1" dirty="0"/>
              <a:t>E coli</a:t>
            </a:r>
            <a:r>
              <a:rPr lang="fr-FR" sz="800" dirty="0"/>
              <a:t> </a:t>
            </a:r>
            <a:r>
              <a:rPr lang="fr-FR" sz="800" dirty="0" err="1"/>
              <a:t>lipopolysaccharide</a:t>
            </a:r>
            <a:r>
              <a:rPr lang="fr-FR" sz="800" dirty="0"/>
              <a:t>.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fr-FR" sz="800" dirty="0"/>
              <a:t> </a:t>
            </a:r>
            <a:r>
              <a:rPr lang="fr-FR" sz="800" dirty="0" err="1"/>
              <a:t>secretes</a:t>
            </a:r>
            <a:r>
              <a:rPr lang="fr-FR" sz="800" dirty="0"/>
              <a:t> a p</a:t>
            </a:r>
            <a:r>
              <a:rPr lang="en-US" sz="800" dirty="0" err="1"/>
              <a:t>rotein</a:t>
            </a:r>
            <a:r>
              <a:rPr lang="en-US" sz="800" dirty="0"/>
              <a:t> </a:t>
            </a:r>
            <a:r>
              <a:rPr lang="en-US" sz="800" dirty="0" err="1"/>
              <a:t>phosphatase</a:t>
            </a:r>
            <a:r>
              <a:rPr lang="en-US" sz="800" dirty="0"/>
              <a:t>, of molecular weight 63 </a:t>
            </a:r>
            <a:r>
              <a:rPr lang="en-US" sz="800" dirty="0" err="1"/>
              <a:t>kDa</a:t>
            </a:r>
            <a:r>
              <a:rPr lang="en-US" sz="800" dirty="0"/>
              <a:t>. This protein </a:t>
            </a:r>
            <a:r>
              <a:rPr lang="en-US" sz="800" dirty="0" err="1"/>
              <a:t>phosphatase</a:t>
            </a:r>
            <a:r>
              <a:rPr lang="en-US" sz="800" dirty="0"/>
              <a:t> is active in a wide range of pH, ranging from pH 2 to pH 10, with peak activity at pH 4. Thus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fr-FR" sz="800" dirty="0"/>
              <a:t> </a:t>
            </a:r>
            <a:r>
              <a:rPr lang="en-US" sz="800" dirty="0"/>
              <a:t>is able to </a:t>
            </a:r>
            <a:r>
              <a:rPr lang="en-US" sz="800" dirty="0" err="1"/>
              <a:t>dephosphorylate</a:t>
            </a:r>
            <a:r>
              <a:rPr lang="en-US" sz="800" dirty="0"/>
              <a:t> </a:t>
            </a:r>
            <a:r>
              <a:rPr lang="en-US" sz="800" dirty="0" err="1"/>
              <a:t>endotoxins</a:t>
            </a:r>
            <a:r>
              <a:rPr lang="en-US" sz="800" dirty="0"/>
              <a:t> such as </a:t>
            </a:r>
            <a:r>
              <a:rPr lang="en-US" sz="800" i="1" dirty="0"/>
              <a:t>E coli</a:t>
            </a:r>
            <a:r>
              <a:rPr lang="en-US" sz="800" dirty="0"/>
              <a:t> </a:t>
            </a:r>
            <a:r>
              <a:rPr lang="fr-FR" sz="800" dirty="0" err="1"/>
              <a:t>lipopolysaccharide</a:t>
            </a:r>
            <a:r>
              <a:rPr lang="en-US" sz="800" dirty="0"/>
              <a:t> and is able to partially inactivate its </a:t>
            </a:r>
            <a:r>
              <a:rPr lang="en-US" sz="800" dirty="0" err="1"/>
              <a:t>cytotoxic</a:t>
            </a:r>
            <a:r>
              <a:rPr lang="en-US" sz="800" dirty="0"/>
              <a:t> effects.</a:t>
            </a:r>
          </a:p>
          <a:p>
            <a:pPr algn="just">
              <a:defRPr/>
            </a:pPr>
            <a:r>
              <a:rPr lang="en-GB" sz="800" dirty="0" err="1">
                <a:cs typeface="Times New Roman" pitchFamily="18" charset="0"/>
              </a:rPr>
              <a:t>Antitoxinic</a:t>
            </a:r>
            <a:r>
              <a:rPr lang="en-GB" sz="800" dirty="0">
                <a:cs typeface="Times New Roman" pitchFamily="18" charset="0"/>
              </a:rPr>
              <a:t> effect is also seen against </a:t>
            </a:r>
            <a:r>
              <a:rPr lang="en-GB" sz="800" i="1" dirty="0">
                <a:cs typeface="Times New Roman" pitchFamily="18" charset="0"/>
              </a:rPr>
              <a:t>Clostridium </a:t>
            </a:r>
            <a:r>
              <a:rPr lang="en-GB" sz="800" i="1" dirty="0" err="1">
                <a:cs typeface="Times New Roman" pitchFamily="18" charset="0"/>
              </a:rPr>
              <a:t>difficile</a:t>
            </a:r>
            <a:r>
              <a:rPr lang="en-GB" sz="800" dirty="0">
                <a:cs typeface="Times New Roman" pitchFamily="18" charset="0"/>
              </a:rPr>
              <a:t> toxins A and B.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fr-FR" sz="800" dirty="0"/>
              <a:t> releases a </a:t>
            </a:r>
            <a:r>
              <a:rPr lang="en-US" sz="800" dirty="0"/>
              <a:t>protease of molecular weight 54 </a:t>
            </a:r>
            <a:r>
              <a:rPr lang="en-US" sz="800" dirty="0" err="1"/>
              <a:t>kda</a:t>
            </a:r>
            <a:r>
              <a:rPr lang="en-US" sz="800" dirty="0"/>
              <a:t>. This possesses enzymatic activity against both toxins A and B of </a:t>
            </a:r>
            <a:r>
              <a:rPr lang="en-US" sz="800" i="1" dirty="0"/>
              <a:t>C </a:t>
            </a:r>
            <a:r>
              <a:rPr lang="en-US" sz="800" i="1" dirty="0" err="1"/>
              <a:t>difficile</a:t>
            </a:r>
            <a:r>
              <a:rPr lang="en-US" sz="800" dirty="0"/>
              <a:t>. Further, it diminishes the ability of toxins A and B to bind to human colonic brush border cells, and thus inhibits the effects of toxins A and B on human colonic epithelial cells.</a:t>
            </a:r>
            <a:r>
              <a:rPr lang="en-GB" sz="800" dirty="0">
                <a:cs typeface="Times New Roman" pitchFamily="18" charset="0"/>
              </a:rPr>
              <a:t> </a:t>
            </a:r>
          </a:p>
          <a:p>
            <a:pPr algn="just">
              <a:defRPr/>
            </a:pPr>
            <a:r>
              <a:rPr lang="en-US" sz="800" dirty="0"/>
              <a:t>As a result of the </a:t>
            </a:r>
            <a:r>
              <a:rPr lang="en-US" sz="800" dirty="0" err="1"/>
              <a:t>antitoxinic</a:t>
            </a:r>
            <a:r>
              <a:rPr lang="en-US" sz="800" dirty="0"/>
              <a:t> effect, </a:t>
            </a:r>
            <a:r>
              <a:rPr lang="en-GB" sz="800" i="1" dirty="0" err="1">
                <a:cs typeface="Times New Roman" pitchFamily="18" charset="0"/>
              </a:rPr>
              <a:t>Saccharomyces</a:t>
            </a:r>
            <a:r>
              <a:rPr lang="en-GB" sz="800" i="1" dirty="0">
                <a:cs typeface="Times New Roman" pitchFamily="18" charset="0"/>
              </a:rPr>
              <a:t> </a:t>
            </a:r>
            <a:r>
              <a:rPr lang="en-GB" sz="800" i="1" dirty="0" err="1">
                <a:cs typeface="Times New Roman" pitchFamily="18" charset="0"/>
              </a:rPr>
              <a:t>boulardii</a:t>
            </a:r>
            <a:r>
              <a:rPr lang="fr-FR" sz="800" dirty="0"/>
              <a:t> </a:t>
            </a:r>
            <a:r>
              <a:rPr lang="fr-FR" sz="800" dirty="0" err="1"/>
              <a:t>decreases</a:t>
            </a:r>
            <a:r>
              <a:rPr lang="fr-FR" sz="800" dirty="0"/>
              <a:t> </a:t>
            </a:r>
            <a:r>
              <a:rPr lang="fr-FR" sz="800" dirty="0" err="1"/>
              <a:t>toxin</a:t>
            </a:r>
            <a:r>
              <a:rPr lang="fr-FR" sz="800" dirty="0"/>
              <a:t>-</a:t>
            </a:r>
            <a:r>
              <a:rPr lang="fr-FR" sz="800" dirty="0" err="1"/>
              <a:t>induced</a:t>
            </a:r>
            <a:r>
              <a:rPr lang="fr-FR" sz="800" dirty="0"/>
              <a:t> water </a:t>
            </a:r>
            <a:r>
              <a:rPr lang="fr-FR" sz="800" dirty="0" err="1"/>
              <a:t>secretion</a:t>
            </a:r>
            <a:r>
              <a:rPr lang="fr-FR" sz="800" dirty="0"/>
              <a:t> in the intestinal lumen. It </a:t>
            </a:r>
            <a:r>
              <a:rPr lang="fr-FR" sz="800" dirty="0" err="1"/>
              <a:t>thus</a:t>
            </a:r>
            <a:r>
              <a:rPr lang="fr-FR" sz="800" dirty="0"/>
              <a:t> has an </a:t>
            </a:r>
            <a:r>
              <a:rPr lang="fr-FR" sz="800" dirty="0" err="1"/>
              <a:t>antidiarrheal</a:t>
            </a:r>
            <a:r>
              <a:rPr lang="fr-FR" sz="800" dirty="0"/>
              <a:t> </a:t>
            </a:r>
            <a:r>
              <a:rPr lang="fr-FR" sz="800" dirty="0" err="1"/>
              <a:t>effect</a:t>
            </a:r>
            <a:r>
              <a:rPr lang="fr-FR" sz="800" dirty="0"/>
              <a:t>.</a:t>
            </a:r>
            <a:endParaRPr lang="en-US" sz="800" b="1" dirty="0">
              <a:cs typeface="Times New Roman" pitchFamily="18" charset="0"/>
            </a:endParaRPr>
          </a:p>
          <a:p>
            <a:pPr algn="just">
              <a:defRPr/>
            </a:pPr>
            <a:br>
              <a:rPr lang="en-US" sz="800" b="1" dirty="0">
                <a:cs typeface="Times New Roman" pitchFamily="18" charset="0"/>
              </a:rPr>
            </a:br>
            <a:r>
              <a:rPr lang="en-US" sz="800" b="1" dirty="0">
                <a:cs typeface="Times New Roman" pitchFamily="18" charset="0"/>
              </a:rPr>
              <a:t>Reference</a:t>
            </a:r>
            <a:endParaRPr lang="fr-FR" sz="800" dirty="0"/>
          </a:p>
          <a:p>
            <a:pPr marL="208671" lvl="1" indent="-207191">
              <a:buFontTx/>
              <a:buAutoNum type="arabicPeriod"/>
              <a:defRPr/>
            </a:pPr>
            <a:r>
              <a:rPr lang="fr-FR" sz="800" dirty="0" err="1"/>
              <a:t>Czerucka</a:t>
            </a:r>
            <a:r>
              <a:rPr lang="fr-FR" sz="800" dirty="0"/>
              <a:t> D, Roux I, Rampal P. </a:t>
            </a:r>
            <a:r>
              <a:rPr lang="en-US" sz="800" i="1" dirty="0"/>
              <a:t>Saccharomyces boulardii </a:t>
            </a:r>
            <a:r>
              <a:rPr lang="en-US" sz="800" dirty="0"/>
              <a:t>inhibits secretagogue-mediated adenosine 3',5'-cyclic monophosphate induction in intestinal cells.</a:t>
            </a:r>
            <a:r>
              <a:rPr lang="fr-FR" sz="800" i="1" dirty="0" err="1"/>
              <a:t>Gastroenterology</a:t>
            </a:r>
            <a:r>
              <a:rPr lang="fr-FR" sz="800" dirty="0"/>
              <a:t>. Jan</a:t>
            </a:r>
            <a:r>
              <a:rPr lang="fr-FR" sz="800" i="1" dirty="0"/>
              <a:t> </a:t>
            </a:r>
            <a:r>
              <a:rPr lang="fr-FR" sz="800" dirty="0"/>
              <a:t>1994;106(1):65-72</a:t>
            </a:r>
          </a:p>
          <a:p>
            <a:pPr marL="208671" lvl="1" indent="-207191">
              <a:buFontTx/>
              <a:buAutoNum type="arabicPeriod"/>
              <a:defRPr/>
            </a:pPr>
            <a:r>
              <a:rPr lang="en-US" sz="800" dirty="0">
                <a:cs typeface="Arial" charset="0"/>
              </a:rPr>
              <a:t>Buts JP, </a:t>
            </a:r>
            <a:r>
              <a:rPr lang="en-US" sz="800" dirty="0" err="1">
                <a:cs typeface="Arial" charset="0"/>
              </a:rPr>
              <a:t>Dekeyser</a:t>
            </a:r>
            <a:r>
              <a:rPr lang="en-US" sz="800" dirty="0">
                <a:cs typeface="Arial" charset="0"/>
              </a:rPr>
              <a:t> N, </a:t>
            </a:r>
            <a:r>
              <a:rPr lang="en-US" sz="800" dirty="0" err="1">
                <a:cs typeface="Arial" charset="0"/>
              </a:rPr>
              <a:t>Stilmant</a:t>
            </a:r>
            <a:r>
              <a:rPr lang="en-US" sz="800" dirty="0">
                <a:cs typeface="Arial" charset="0"/>
              </a:rPr>
              <a:t> C, et al. </a:t>
            </a:r>
            <a:r>
              <a:rPr lang="en-US" sz="800" i="1" dirty="0">
                <a:cs typeface="Arial" charset="0"/>
              </a:rPr>
              <a:t>Saccharomyces boulardii </a:t>
            </a:r>
            <a:r>
              <a:rPr lang="en-US" sz="800" dirty="0">
                <a:cs typeface="Arial" charset="0"/>
              </a:rPr>
              <a:t>produces in rat small intestine a novel protein phosphatase that inhibits E</a:t>
            </a:r>
            <a:r>
              <a:rPr lang="en-US" sz="800" i="1" dirty="0">
                <a:cs typeface="Arial" charset="0"/>
              </a:rPr>
              <a:t>scherichia coli </a:t>
            </a:r>
            <a:r>
              <a:rPr lang="en-US" sz="800" dirty="0">
                <a:cs typeface="Arial" charset="0"/>
              </a:rPr>
              <a:t>endotoxin by dephosphorylation. </a:t>
            </a:r>
            <a:r>
              <a:rPr lang="en-US" sz="800" i="1" dirty="0">
                <a:cs typeface="Arial" charset="0"/>
              </a:rPr>
              <a:t>Pediatric Research</a:t>
            </a:r>
            <a:r>
              <a:rPr lang="en-US" sz="800" dirty="0">
                <a:cs typeface="Arial" charset="0"/>
              </a:rPr>
              <a:t>. July 2006;60(1):24-29.</a:t>
            </a:r>
            <a:r>
              <a:rPr lang="fr-FR" sz="800" dirty="0"/>
              <a:t> </a:t>
            </a:r>
          </a:p>
          <a:p>
            <a:pPr marL="208671" lvl="1" indent="-207191">
              <a:buFontTx/>
              <a:buAutoNum type="arabicPeriod"/>
              <a:defRPr/>
            </a:pPr>
            <a:r>
              <a:rPr lang="fr-FR" sz="800" dirty="0" err="1"/>
              <a:t>Castagliuolo</a:t>
            </a:r>
            <a:r>
              <a:rPr lang="fr-FR" sz="800" dirty="0"/>
              <a:t> I, </a:t>
            </a:r>
            <a:r>
              <a:rPr lang="fr-FR" sz="800" dirty="0" err="1"/>
              <a:t>Riegler</a:t>
            </a:r>
            <a:r>
              <a:rPr lang="fr-FR" sz="800" dirty="0"/>
              <a:t> MF, </a:t>
            </a:r>
            <a:r>
              <a:rPr lang="fr-FR" sz="800" dirty="0" err="1"/>
              <a:t>Valenick</a:t>
            </a:r>
            <a:r>
              <a:rPr lang="fr-FR" sz="800" dirty="0"/>
              <a:t> L, et al. </a:t>
            </a:r>
            <a:r>
              <a:rPr lang="en-US" sz="800" dirty="0"/>
              <a:t>Saccharomyces boulardii protease inhibits the effects of Clostridium difficile toxins A and B in human colonic mucosa. </a:t>
            </a:r>
            <a:r>
              <a:rPr lang="en-US" sz="800" i="1" dirty="0"/>
              <a:t>Infection And Immunity. </a:t>
            </a:r>
            <a:r>
              <a:rPr lang="en-US" sz="800" dirty="0"/>
              <a:t>Jan</a:t>
            </a:r>
            <a:r>
              <a:rPr lang="en-US" sz="800" i="1" dirty="0"/>
              <a:t> </a:t>
            </a:r>
            <a:r>
              <a:rPr lang="en-US" sz="800" dirty="0"/>
              <a:t>1999;67(1):302–307.</a:t>
            </a:r>
            <a:endParaRPr lang="fr-FR" sz="800" dirty="0">
              <a:cs typeface="Arial" charset="0"/>
            </a:endParaRPr>
          </a:p>
        </p:txBody>
      </p:sp>
    </p:spTree>
    <p:extLst>
      <p:ext uri="{BB962C8B-B14F-4D97-AF65-F5344CB8AC3E}">
        <p14:creationId xmlns:p14="http://schemas.microsoft.com/office/powerpoint/2010/main" val="3601247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579A7F-8A41-416A-92BC-B16648E5F8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4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4068" name="Rectangle 3"/>
          <p:cNvSpPr>
            <a:spLocks noGrp="1" noChangeArrowheads="1"/>
          </p:cNvSpPr>
          <p:nvPr>
            <p:ph type="body" idx="1"/>
          </p:nvPr>
        </p:nvSpPr>
        <p:spPr bwMode="auto">
          <a:xfrm>
            <a:off x="561576" y="4685473"/>
            <a:ext cx="5692836" cy="4442523"/>
          </a:xfrm>
          <a:noFill/>
        </p:spPr>
        <p:txBody>
          <a:bodyPr wrap="square" numCol="1" anchor="t" anchorCtr="0" compatLnSpc="1">
            <a:prstTxWarp prst="textNoShape">
              <a:avLst/>
            </a:prstTxWarp>
          </a:bodyPr>
          <a:lstStyle/>
          <a:p>
            <a:pPr algn="ctr" eaLnBrk="1" hangingPunct="1"/>
            <a:r>
              <a:rPr lang="en-US" b="1" dirty="0">
                <a:latin typeface="Arial" charset="0"/>
              </a:rPr>
              <a:t>Interference with Signaling Pathways in T84 Cells Induced by EHEC. </a:t>
            </a:r>
            <a:r>
              <a:rPr lang="en-US" b="1" dirty="0" err="1">
                <a:latin typeface="Arial" charset="0"/>
              </a:rPr>
              <a:t>Dahan</a:t>
            </a:r>
            <a:r>
              <a:rPr lang="en-US" b="1" dirty="0">
                <a:latin typeface="Arial" charset="0"/>
              </a:rPr>
              <a:t> S, et al Study</a:t>
            </a:r>
            <a:r>
              <a:rPr lang="en-GB" dirty="0">
                <a:latin typeface="Arial" charset="0"/>
                <a:cs typeface="Times New Roman" pitchFamily="18" charset="0"/>
              </a:rPr>
              <a:t> </a:t>
            </a:r>
          </a:p>
          <a:p>
            <a:pPr algn="just" eaLnBrk="1" hangingPunct="1"/>
            <a:endParaRPr lang="en-GB" dirty="0">
              <a:latin typeface="Arial" charset="0"/>
              <a:cs typeface="Times New Roman" pitchFamily="18" charset="0"/>
            </a:endParaRPr>
          </a:p>
          <a:p>
            <a:pPr algn="just" eaLnBrk="1" hangingPunct="1"/>
            <a:r>
              <a:rPr lang="el-GR" sz="900" dirty="0"/>
              <a:t>Σφιχτά συνδέσεις είναι δομές που εξασφαλίζουν τη συνοχή του ακραίου τμήματος των κυττάρων. Μια από τις πρωτεΐνες που αποτελούν μέρος αυτών σφιχτών συνδέσεων είναι η ελαφριά αλυσίδα </a:t>
            </a:r>
            <a:r>
              <a:rPr lang="el-GR" sz="900" dirty="0" err="1"/>
              <a:t>μυοσίνης</a:t>
            </a:r>
            <a:r>
              <a:rPr lang="el-GR" sz="900" dirty="0"/>
              <a:t> (MLC). Παρουσία παθογόνου παράγοντα (π.χ., </a:t>
            </a:r>
            <a:r>
              <a:rPr lang="el-GR" sz="900" dirty="0" err="1"/>
              <a:t>εντεροαιμορραγική</a:t>
            </a:r>
            <a:r>
              <a:rPr lang="el-GR" sz="900" dirty="0"/>
              <a:t> </a:t>
            </a:r>
            <a:r>
              <a:rPr lang="el-GR" sz="900" dirty="0" err="1"/>
              <a:t>coli</a:t>
            </a:r>
            <a:r>
              <a:rPr lang="el-GR" sz="900" dirty="0"/>
              <a:t> E - EHEC) το οποίο οδηγεί σε </a:t>
            </a:r>
            <a:r>
              <a:rPr lang="el-GR" sz="900" dirty="0" err="1"/>
              <a:t>φωσφορυλίωση</a:t>
            </a:r>
            <a:r>
              <a:rPr lang="el-GR" sz="900" dirty="0"/>
              <a:t> αυτής της πρωτεΐνης, με αποτέλεσμα τη διάσπασή. Η συνέπεια είναι το άνοιγμα των σφιχτών συνδέσεων και μειωμένη αντίσταση των κυττάρων στην κυκλοφορία του παθογόνου.</a:t>
            </a:r>
            <a:endParaRPr lang="en-US" sz="900" dirty="0"/>
          </a:p>
          <a:p>
            <a:pPr eaLnBrk="1" hangingPunct="1"/>
            <a:r>
              <a:rPr lang="el-GR" sz="900" b="1" dirty="0"/>
              <a:t>Σκοπός της </a:t>
            </a:r>
            <a:r>
              <a:rPr lang="el-GR" sz="900" b="1" dirty="0" err="1"/>
              <a:t>μελετης</a:t>
            </a:r>
            <a:r>
              <a:rPr lang="el-GR" sz="900" b="1" dirty="0"/>
              <a:t> </a:t>
            </a:r>
            <a:br>
              <a:rPr lang="el-GR" sz="900" dirty="0"/>
            </a:br>
            <a:r>
              <a:rPr lang="el-GR" sz="900" dirty="0"/>
              <a:t>Ο σκοπός της παρούσας μελέτης ήταν να </a:t>
            </a:r>
            <a:r>
              <a:rPr lang="el-GR" sz="900" dirty="0" err="1"/>
              <a:t>διερευνήθει</a:t>
            </a:r>
            <a:r>
              <a:rPr lang="el-GR" sz="900" dirty="0"/>
              <a:t> in </a:t>
            </a:r>
            <a:r>
              <a:rPr lang="el-GR" sz="900" dirty="0" err="1"/>
              <a:t>vitro</a:t>
            </a:r>
            <a:r>
              <a:rPr lang="el-GR" sz="900" dirty="0"/>
              <a:t> η επίδραση του </a:t>
            </a:r>
            <a:r>
              <a:rPr lang="el-GR" sz="900" dirty="0" err="1"/>
              <a:t>Sb</a:t>
            </a:r>
            <a:r>
              <a:rPr lang="el-GR" sz="900" dirty="0"/>
              <a:t> κατά μόλυνση EHEC χρησιμοποιώντας την κυτταρική σειρά T84 που προέρχεται από ένα καρκίνωμα του παχέος εντέρου.</a:t>
            </a:r>
            <a:br>
              <a:rPr lang="el-GR" sz="900" dirty="0"/>
            </a:br>
            <a:br>
              <a:rPr lang="el-GR" sz="900" dirty="0"/>
            </a:br>
            <a:r>
              <a:rPr lang="el-GR" sz="900" b="1" dirty="0"/>
              <a:t>αποτελέσματα</a:t>
            </a:r>
            <a:br>
              <a:rPr lang="el-GR" sz="900" dirty="0"/>
            </a:br>
            <a:r>
              <a:rPr lang="el-GR" sz="900" dirty="0"/>
              <a:t>ο </a:t>
            </a:r>
            <a:r>
              <a:rPr lang="el-GR" sz="900" dirty="0" err="1"/>
              <a:t>Sb</a:t>
            </a:r>
            <a:r>
              <a:rPr lang="el-GR" sz="900" dirty="0"/>
              <a:t> μείωσε την διαπερατότητα των κυττάρων στην E </a:t>
            </a:r>
            <a:r>
              <a:rPr lang="el-GR" sz="900" dirty="0" err="1"/>
              <a:t>coli</a:t>
            </a:r>
            <a:r>
              <a:rPr lang="el-GR" sz="900" dirty="0"/>
              <a:t>, αναστέλλοντας την κατανομή της ελαφριάς αλυσίδας της </a:t>
            </a:r>
            <a:r>
              <a:rPr lang="el-GR" sz="900" dirty="0" err="1"/>
              <a:t>μυοσίνης</a:t>
            </a:r>
            <a:r>
              <a:rPr lang="el-GR" sz="900" dirty="0"/>
              <a:t> (MLC). ο </a:t>
            </a:r>
            <a:r>
              <a:rPr lang="el-GR" sz="900" dirty="0" err="1"/>
              <a:t>Sb</a:t>
            </a:r>
            <a:r>
              <a:rPr lang="el-GR" sz="900" dirty="0"/>
              <a:t> παράγει μια ουσία η οποία είναι σε θέση να μπλοκάρει το ένζυμο που ευθύνεται για την καταστροφή των σφιχτών </a:t>
            </a:r>
            <a:r>
              <a:rPr lang="el-GR" sz="900" dirty="0" err="1"/>
              <a:t>συνδεσεων</a:t>
            </a:r>
            <a:r>
              <a:rPr lang="el-GR" sz="900" dirty="0"/>
              <a:t>. Ως εκ τούτου ο Ε </a:t>
            </a:r>
            <a:r>
              <a:rPr lang="el-GR" sz="900" dirty="0" err="1"/>
              <a:t>coli</a:t>
            </a:r>
            <a:r>
              <a:rPr lang="el-GR" sz="900" dirty="0"/>
              <a:t> E δεν μπορεί να διεισδύσει μέσα στα εντερικά κύτταρα.</a:t>
            </a:r>
            <a:br>
              <a:rPr lang="el-GR" sz="900" dirty="0"/>
            </a:br>
            <a:r>
              <a:rPr lang="el-GR" sz="900" dirty="0"/>
              <a:t>Σε ένα δεύτερο τμήμα αυτής της δουλειάς, η ομάδα έδειξε την αντιφλεγμονώδη ρόλο του </a:t>
            </a:r>
            <a:r>
              <a:rPr lang="el-GR" sz="900" dirty="0" err="1"/>
              <a:t>Sb</a:t>
            </a:r>
            <a:r>
              <a:rPr lang="el-GR" sz="900" dirty="0"/>
              <a:t>. Αυτός ο ρόλος και οι λεπτομέρειες της μελέτης περιγράφονται στο διαφάνειες που περιγράφει αντιφλεγμονώδη δράση.</a:t>
            </a:r>
            <a:br>
              <a:rPr lang="el-GR" sz="900" dirty="0"/>
            </a:br>
            <a:br>
              <a:rPr lang="el-GR" sz="900" dirty="0"/>
            </a:br>
            <a:r>
              <a:rPr lang="el-GR" sz="900" b="1" dirty="0"/>
              <a:t>συμπέρασμα</a:t>
            </a:r>
            <a:br>
              <a:rPr lang="el-GR" sz="900" dirty="0"/>
            </a:br>
            <a:r>
              <a:rPr lang="el-GR" sz="900" dirty="0"/>
              <a:t>Η </a:t>
            </a:r>
            <a:r>
              <a:rPr lang="el-GR" sz="900" dirty="0" err="1"/>
              <a:t>Αντιμικροβιακή</a:t>
            </a:r>
            <a:r>
              <a:rPr lang="el-GR" sz="900" dirty="0"/>
              <a:t> δράση του SB είναι </a:t>
            </a:r>
            <a:r>
              <a:rPr lang="el-GR" sz="900" dirty="0" err="1"/>
              <a:t>ευερηετικη</a:t>
            </a:r>
            <a:r>
              <a:rPr lang="el-GR" sz="900" dirty="0"/>
              <a:t> στη θεραπεία των λοιμώξεων από </a:t>
            </a:r>
            <a:r>
              <a:rPr lang="el-GR" sz="900" dirty="0" err="1"/>
              <a:t>εντεροαιμορραγική</a:t>
            </a:r>
            <a:r>
              <a:rPr lang="el-GR" sz="900" dirty="0"/>
              <a:t> </a:t>
            </a:r>
            <a:r>
              <a:rPr lang="el-GR" sz="900" dirty="0" err="1"/>
              <a:t>Escherichia</a:t>
            </a:r>
            <a:r>
              <a:rPr lang="el-GR" sz="900" dirty="0"/>
              <a:t> </a:t>
            </a:r>
            <a:r>
              <a:rPr lang="el-GR" sz="900" dirty="0" err="1"/>
              <a:t>coli</a:t>
            </a:r>
            <a:r>
              <a:rPr lang="el-GR" sz="900" dirty="0"/>
              <a:t> , τα οποία προκαλούν οξεία βακτηριακή διάρροια και αιμορραγική κολίτιδα.</a:t>
            </a:r>
            <a:br>
              <a:rPr lang="el-GR" sz="900" dirty="0"/>
            </a:br>
            <a:endParaRPr lang="el-GR" sz="900" dirty="0"/>
          </a:p>
          <a:p>
            <a:pPr eaLnBrk="1" hangingPunct="1"/>
            <a:r>
              <a:rPr lang="el-GR" sz="1100" b="1" dirty="0">
                <a:solidFill>
                  <a:schemeClr val="bg1"/>
                </a:solidFill>
              </a:rPr>
              <a:t>Συμπέρασμα μελέτης</a:t>
            </a:r>
            <a:br>
              <a:rPr lang="el-GR" sz="1100" dirty="0">
                <a:solidFill>
                  <a:schemeClr val="bg1"/>
                </a:solidFill>
              </a:rPr>
            </a:br>
            <a:r>
              <a:rPr lang="el-GR" sz="1100" dirty="0">
                <a:solidFill>
                  <a:schemeClr val="bg1"/>
                </a:solidFill>
              </a:rPr>
              <a:t>Η </a:t>
            </a:r>
            <a:r>
              <a:rPr lang="el-GR" sz="1100" dirty="0" err="1">
                <a:solidFill>
                  <a:schemeClr val="bg1"/>
                </a:solidFill>
              </a:rPr>
              <a:t>αντιμικροβιακή</a:t>
            </a:r>
            <a:r>
              <a:rPr lang="el-GR" sz="1100" dirty="0">
                <a:solidFill>
                  <a:schemeClr val="bg1"/>
                </a:solidFill>
              </a:rPr>
              <a:t> δράση του SB δρα ευεργετικά στη θεραπεία των λοιμώξεων από </a:t>
            </a:r>
            <a:r>
              <a:rPr lang="el-GR" sz="1100" dirty="0" err="1">
                <a:solidFill>
                  <a:schemeClr val="bg1"/>
                </a:solidFill>
              </a:rPr>
              <a:t>εντεροαιμορραγική</a:t>
            </a:r>
            <a:r>
              <a:rPr lang="el-GR" sz="1100" dirty="0">
                <a:solidFill>
                  <a:schemeClr val="bg1"/>
                </a:solidFill>
              </a:rPr>
              <a:t> </a:t>
            </a:r>
            <a:r>
              <a:rPr lang="el-GR" sz="1100" dirty="0" err="1">
                <a:solidFill>
                  <a:schemeClr val="bg1"/>
                </a:solidFill>
              </a:rPr>
              <a:t>Escherichia</a:t>
            </a:r>
            <a:r>
              <a:rPr lang="el-GR" sz="1100" dirty="0">
                <a:solidFill>
                  <a:schemeClr val="bg1"/>
                </a:solidFill>
              </a:rPr>
              <a:t> </a:t>
            </a:r>
            <a:r>
              <a:rPr lang="el-GR" sz="1100" dirty="0" err="1">
                <a:solidFill>
                  <a:schemeClr val="bg1"/>
                </a:solidFill>
              </a:rPr>
              <a:t>coli</a:t>
            </a:r>
            <a:r>
              <a:rPr lang="el-GR" sz="1100" dirty="0">
                <a:solidFill>
                  <a:schemeClr val="bg1"/>
                </a:solidFill>
              </a:rPr>
              <a:t> , οι οποίες προκαλούν οξεία βακτηριακή διάρροια και αιμορραγική κολίτιδα. Ο </a:t>
            </a:r>
            <a:r>
              <a:rPr lang="el-GR" sz="1100" dirty="0" err="1">
                <a:solidFill>
                  <a:schemeClr val="bg1"/>
                </a:solidFill>
              </a:rPr>
              <a:t>Sb</a:t>
            </a:r>
            <a:r>
              <a:rPr lang="el-GR" sz="1100" dirty="0">
                <a:solidFill>
                  <a:schemeClr val="bg1"/>
                </a:solidFill>
              </a:rPr>
              <a:t> μείωσε την διαπερατότητα των κυττάρων στην E </a:t>
            </a:r>
            <a:r>
              <a:rPr lang="el-GR" sz="1100" dirty="0" err="1">
                <a:solidFill>
                  <a:schemeClr val="bg1"/>
                </a:solidFill>
              </a:rPr>
              <a:t>coli</a:t>
            </a:r>
            <a:r>
              <a:rPr lang="el-GR" sz="1100" dirty="0">
                <a:solidFill>
                  <a:schemeClr val="bg1"/>
                </a:solidFill>
              </a:rPr>
              <a:t> καθώς ο </a:t>
            </a:r>
            <a:r>
              <a:rPr lang="el-GR" sz="1100" dirty="0" err="1">
                <a:solidFill>
                  <a:schemeClr val="bg1"/>
                </a:solidFill>
              </a:rPr>
              <a:t>Sb</a:t>
            </a:r>
            <a:r>
              <a:rPr lang="el-GR" sz="1100" dirty="0">
                <a:solidFill>
                  <a:schemeClr val="bg1"/>
                </a:solidFill>
              </a:rPr>
              <a:t> παράγει μια ουσία η οποία είναι σε θέση να μπλοκάρει το ένζυμο που ευθύνεται για την καταστροφή των </a:t>
            </a:r>
            <a:r>
              <a:rPr lang="el-GR" sz="1100" dirty="0" err="1">
                <a:solidFill>
                  <a:schemeClr val="bg1"/>
                </a:solidFill>
              </a:rPr>
              <a:t>συνδεσεων</a:t>
            </a:r>
            <a:r>
              <a:rPr lang="el-GR" sz="1100" dirty="0">
                <a:solidFill>
                  <a:schemeClr val="bg1"/>
                </a:solidFill>
              </a:rPr>
              <a:t>. </a:t>
            </a:r>
            <a:endParaRPr lang="fr-FR" sz="900" b="1" dirty="0">
              <a:latin typeface="Arial" charset="0"/>
              <a:cs typeface="Times New Roman" pitchFamily="18" charset="0"/>
            </a:endParaRPr>
          </a:p>
          <a:p>
            <a:pPr eaLnBrk="1" hangingPunct="1"/>
            <a:endParaRPr lang="en-US" sz="900" dirty="0">
              <a:latin typeface="Arial" charset="0"/>
            </a:endParaRPr>
          </a:p>
          <a:p>
            <a:pPr eaLnBrk="1" hangingPunct="1"/>
            <a:r>
              <a:rPr lang="en-US" sz="900" dirty="0" err="1">
                <a:latin typeface="Arial" charset="0"/>
              </a:rPr>
              <a:t>Dahan</a:t>
            </a:r>
            <a:r>
              <a:rPr lang="en-US" sz="900" dirty="0">
                <a:latin typeface="Arial" charset="0"/>
              </a:rPr>
              <a:t> S, </a:t>
            </a:r>
            <a:r>
              <a:rPr lang="en-US" sz="900" dirty="0" err="1">
                <a:latin typeface="Arial" charset="0"/>
              </a:rPr>
              <a:t>Dalmasso</a:t>
            </a:r>
            <a:r>
              <a:rPr lang="en-US" sz="900" dirty="0">
                <a:latin typeface="Arial" charset="0"/>
              </a:rPr>
              <a:t> G, </a:t>
            </a:r>
            <a:r>
              <a:rPr lang="en-US" sz="900" dirty="0" err="1">
                <a:latin typeface="Arial" charset="0"/>
              </a:rPr>
              <a:t>Imbert</a:t>
            </a:r>
            <a:r>
              <a:rPr lang="en-US" sz="900" dirty="0">
                <a:latin typeface="Arial" charset="0"/>
              </a:rPr>
              <a:t> V, et al. Saccharomyces boulardii interferes with enterohemorrhagic Escherichia coli-induced signaling pathways in T84 cells. </a:t>
            </a:r>
            <a:r>
              <a:rPr lang="en-US" sz="900" i="1" dirty="0">
                <a:latin typeface="Arial" charset="0"/>
              </a:rPr>
              <a:t>Infection And Immunity. </a:t>
            </a:r>
            <a:r>
              <a:rPr lang="en-US" sz="900" dirty="0">
                <a:latin typeface="Arial" charset="0"/>
              </a:rPr>
              <a:t>2003;71(2):766-773. </a:t>
            </a:r>
            <a:endParaRPr lang="fr-FR" sz="900" dirty="0">
              <a:latin typeface="Arial" charset="0"/>
            </a:endParaRPr>
          </a:p>
          <a:p>
            <a:pPr eaLnBrk="1" hangingPunct="1"/>
            <a:endParaRPr lang="en-US" sz="900" dirty="0">
              <a:latin typeface="Arial" charset="0"/>
            </a:endParaRPr>
          </a:p>
        </p:txBody>
      </p:sp>
    </p:spTree>
    <p:extLst>
      <p:ext uri="{BB962C8B-B14F-4D97-AF65-F5344CB8AC3E}">
        <p14:creationId xmlns:p14="http://schemas.microsoft.com/office/powerpoint/2010/main" val="2703299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9F4A7B-A7A9-4267-B105-FF3A2FDC626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65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5572" name="Rectangle 3"/>
          <p:cNvSpPr>
            <a:spLocks noGrp="1" noChangeArrowheads="1"/>
          </p:cNvSpPr>
          <p:nvPr>
            <p:ph type="body" idx="1"/>
          </p:nvPr>
        </p:nvSpPr>
        <p:spPr bwMode="auto">
          <a:xfrm>
            <a:off x="561446" y="4685042"/>
            <a:ext cx="5693530" cy="4935520"/>
          </a:xfrm>
          <a:noFill/>
        </p:spPr>
        <p:txBody>
          <a:bodyPr wrap="square" numCol="1" anchor="t" anchorCtr="0" compatLnSpc="1">
            <a:prstTxWarp prst="textNoShape">
              <a:avLst/>
            </a:prstTxWarp>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l-GR" sz="900" dirty="0">
                <a:solidFill>
                  <a:schemeClr val="bg1"/>
                </a:solidFill>
              </a:rPr>
              <a:t>Η από του στόματος χορήγηση του </a:t>
            </a:r>
            <a:r>
              <a:rPr lang="en-GB" sz="900" dirty="0">
                <a:solidFill>
                  <a:schemeClr val="bg1"/>
                </a:solidFill>
                <a:cs typeface="Times New Roman" pitchFamily="18" charset="0"/>
              </a:rPr>
              <a:t>S. </a:t>
            </a:r>
            <a:r>
              <a:rPr lang="en-GB" sz="900" dirty="0" err="1">
                <a:solidFill>
                  <a:schemeClr val="bg1"/>
                </a:solidFill>
                <a:cs typeface="Times New Roman" pitchFamily="18" charset="0"/>
              </a:rPr>
              <a:t>boulardii</a:t>
            </a:r>
            <a:r>
              <a:rPr lang="en-GB" sz="900" dirty="0">
                <a:solidFill>
                  <a:schemeClr val="bg1"/>
                </a:solidFill>
                <a:cs typeface="Times New Roman" pitchFamily="18" charset="0"/>
              </a:rPr>
              <a:t>  </a:t>
            </a:r>
            <a:r>
              <a:rPr lang="el-GR" sz="900" dirty="0">
                <a:solidFill>
                  <a:schemeClr val="bg1"/>
                </a:solidFill>
              </a:rPr>
              <a:t>οδηγεί σε </a:t>
            </a:r>
            <a:r>
              <a:rPr lang="el-GR" sz="900" b="1" dirty="0">
                <a:solidFill>
                  <a:srgbClr val="FFFF00"/>
                </a:solidFill>
              </a:rPr>
              <a:t>σημαντική αύξηση </a:t>
            </a:r>
            <a:r>
              <a:rPr lang="el-GR" sz="900" dirty="0">
                <a:solidFill>
                  <a:schemeClr val="bg1"/>
                </a:solidFill>
              </a:rPr>
              <a:t>της συνολικής ποσότητας των </a:t>
            </a:r>
            <a:r>
              <a:rPr lang="el-GR" sz="900" dirty="0">
                <a:solidFill>
                  <a:srgbClr val="FFFF00"/>
                </a:solidFill>
              </a:rPr>
              <a:t>λιπαρών οξέων βραχείας αλύσου</a:t>
            </a:r>
            <a:r>
              <a:rPr lang="el-GR" sz="900" dirty="0">
                <a:solidFill>
                  <a:schemeClr val="bg1"/>
                </a:solidFill>
              </a:rPr>
              <a:t>. Η αύξηση των λιπαρών οξέων βραχείας αλύσου ευνοεί τη μορφολογία και τη δραστηριότητα του εντέρου</a:t>
            </a:r>
            <a:endParaRPr lang="en-US" sz="900" dirty="0">
              <a:solidFill>
                <a:schemeClr val="bg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l-GR" sz="1800" b="0" i="0" u="none" strike="noStrike" baseline="0" dirty="0">
                <a:solidFill>
                  <a:srgbClr val="000000"/>
                </a:solidFill>
                <a:latin typeface="Calibri" panose="020F0502020204030204" pitchFamily="34" charset="0"/>
              </a:rPr>
              <a:t>Ο </a:t>
            </a:r>
            <a:r>
              <a:rPr lang="el-GR" sz="1800" b="0" i="0" u="none" strike="noStrike" baseline="0" dirty="0" err="1">
                <a:solidFill>
                  <a:srgbClr val="000000"/>
                </a:solidFill>
                <a:latin typeface="Calibri" panose="020F0502020204030204" pitchFamily="34" charset="0"/>
              </a:rPr>
              <a:t>Saccharomyces</a:t>
            </a:r>
            <a:r>
              <a:rPr lang="el-GR" sz="1800" b="0" i="0" u="none" strike="noStrike" baseline="0" dirty="0">
                <a:solidFill>
                  <a:srgbClr val="000000"/>
                </a:solidFill>
                <a:latin typeface="Calibri" panose="020F0502020204030204" pitchFamily="34" charset="0"/>
              </a:rPr>
              <a:t> </a:t>
            </a:r>
            <a:r>
              <a:rPr lang="el-GR" sz="1800" b="0" i="0" u="none" strike="noStrike" baseline="0" dirty="0" err="1">
                <a:solidFill>
                  <a:srgbClr val="000000"/>
                </a:solidFill>
                <a:latin typeface="Calibri" panose="020F0502020204030204" pitchFamily="34" charset="0"/>
              </a:rPr>
              <a:t>boulardii</a:t>
            </a:r>
            <a:r>
              <a:rPr lang="el-GR" sz="1800" b="0" i="0" u="none" strike="noStrike" baseline="0" dirty="0">
                <a:solidFill>
                  <a:srgbClr val="000000"/>
                </a:solidFill>
                <a:latin typeface="Calibri" panose="020F0502020204030204" pitchFamily="34" charset="0"/>
              </a:rPr>
              <a:t> (CNCMI-745) αποκαθιστά τα φυσιολογικά επίπεδα των βραχείας αλύσου λιπαρών οξέων του </a:t>
            </a:r>
            <a:r>
              <a:rPr lang="el-GR" sz="1800" b="0" i="0" u="none" strike="noStrike" baseline="0" dirty="0" err="1">
                <a:solidFill>
                  <a:srgbClr val="000000"/>
                </a:solidFill>
                <a:latin typeface="Calibri" panose="020F0502020204030204" pitchFamily="34" charset="0"/>
              </a:rPr>
              <a:t>κόλου</a:t>
            </a:r>
            <a:r>
              <a:rPr lang="el-GR" sz="1800" b="0" i="0" u="none" strike="noStrike" baseline="0" dirty="0">
                <a:solidFill>
                  <a:srgbClr val="000000"/>
                </a:solidFill>
                <a:latin typeface="Calibri" panose="020F0502020204030204" pitchFamily="34" charset="0"/>
              </a:rPr>
              <a:t> (</a:t>
            </a:r>
            <a:r>
              <a:rPr lang="el-GR" sz="1800" b="0" i="0" u="none" strike="noStrike" baseline="0" dirty="0" err="1">
                <a:solidFill>
                  <a:srgbClr val="000000"/>
                </a:solidFill>
                <a:latin typeface="Calibri" panose="020F0502020204030204" pitchFamily="34" charset="0"/>
              </a:rPr>
              <a:t>SCFAs</a:t>
            </a:r>
            <a:r>
              <a:rPr lang="el-GR" sz="1800" b="0" i="0" u="none" strike="noStrike" baseline="0" dirty="0">
                <a:solidFill>
                  <a:srgbClr val="000000"/>
                </a:solidFill>
                <a:latin typeface="Calibri" panose="020F0502020204030204" pitchFamily="34" charset="0"/>
              </a:rPr>
              <a:t>) και αυτό σχετίζεται με την πρόληψη της διάρροιας από αντιβιοτικά. Όταν ο </a:t>
            </a:r>
            <a:r>
              <a:rPr lang="el-GR" sz="1800" b="0" i="0" u="none" strike="noStrike" baseline="0" dirty="0" err="1">
                <a:solidFill>
                  <a:srgbClr val="000000"/>
                </a:solidFill>
                <a:latin typeface="Calibri" panose="020F0502020204030204" pitchFamily="34" charset="0"/>
              </a:rPr>
              <a:t>Saccharomyces</a:t>
            </a:r>
            <a:r>
              <a:rPr lang="el-GR" sz="1800" b="0" i="0" u="none" strike="noStrike" baseline="0" dirty="0">
                <a:solidFill>
                  <a:srgbClr val="000000"/>
                </a:solidFill>
                <a:latin typeface="Calibri" panose="020F0502020204030204" pitchFamily="34" charset="0"/>
              </a:rPr>
              <a:t> </a:t>
            </a:r>
            <a:r>
              <a:rPr lang="el-GR" sz="1800" b="0" i="0" u="none" strike="noStrike" baseline="0" dirty="0" err="1">
                <a:solidFill>
                  <a:srgbClr val="000000"/>
                </a:solidFill>
                <a:latin typeface="Calibri" panose="020F0502020204030204" pitchFamily="34" charset="0"/>
              </a:rPr>
              <a:t>boulardii</a:t>
            </a:r>
            <a:r>
              <a:rPr lang="el-GR" sz="1800" b="0" i="0" u="none" strike="noStrike" baseline="0" dirty="0">
                <a:solidFill>
                  <a:srgbClr val="000000"/>
                </a:solidFill>
                <a:latin typeface="Calibri" panose="020F0502020204030204" pitchFamily="34" charset="0"/>
              </a:rPr>
              <a:t> χορηγείται σε ασθενείς που λαμβάνουν αντιβιοτικά και έχουν διάρροια, το φυσιολογικό μικροβίωμα αποκαθίσταται ταχέως. </a:t>
            </a:r>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l-GR" sz="900" dirty="0">
              <a:solidFill>
                <a:schemeClr val="bg1"/>
              </a:solidFill>
            </a:endParaRPr>
          </a:p>
          <a:p>
            <a:pPr algn="ctr" eaLnBrk="1" hangingPunct="1">
              <a:lnSpc>
                <a:spcPct val="90000"/>
              </a:lnSpc>
              <a:spcBef>
                <a:spcPct val="0"/>
              </a:spcBef>
            </a:pPr>
            <a:endParaRPr lang="el-GR" sz="900" b="1" dirty="0">
              <a:latin typeface="Arial" charset="0"/>
            </a:endParaRPr>
          </a:p>
          <a:p>
            <a:pPr algn="ctr" eaLnBrk="1" hangingPunct="1">
              <a:lnSpc>
                <a:spcPct val="90000"/>
              </a:lnSpc>
              <a:spcBef>
                <a:spcPct val="0"/>
              </a:spcBef>
            </a:pPr>
            <a:r>
              <a:rPr lang="en-US" sz="900" b="1" dirty="0">
                <a:latin typeface="Arial" charset="0"/>
              </a:rPr>
              <a:t>Effect of Sb on Intestinal Microflora and SCFA in Enteral Nutrition Patients. Girard-</a:t>
            </a:r>
            <a:r>
              <a:rPr lang="en-US" sz="900" b="1" dirty="0" err="1">
                <a:latin typeface="Arial" charset="0"/>
              </a:rPr>
              <a:t>Pipau</a:t>
            </a:r>
            <a:r>
              <a:rPr lang="en-US" sz="900" b="1" dirty="0">
                <a:latin typeface="Arial" charset="0"/>
              </a:rPr>
              <a:t> F, et al Study</a:t>
            </a:r>
            <a:r>
              <a:rPr lang="en-GB" sz="900" b="1" dirty="0">
                <a:latin typeface="Arial" charset="0"/>
                <a:cs typeface="Times New Roman" pitchFamily="18" charset="0"/>
              </a:rPr>
              <a:t> </a:t>
            </a:r>
          </a:p>
          <a:p>
            <a:pPr algn="just" eaLnBrk="1" hangingPunct="1">
              <a:lnSpc>
                <a:spcPct val="90000"/>
              </a:lnSpc>
              <a:spcBef>
                <a:spcPct val="0"/>
              </a:spcBef>
            </a:pPr>
            <a:endParaRPr lang="en-GB" sz="900" b="1" dirty="0">
              <a:latin typeface="Arial" charset="0"/>
              <a:cs typeface="Times New Roman" pitchFamily="18" charset="0"/>
            </a:endParaRPr>
          </a:p>
          <a:p>
            <a:pPr algn="just" eaLnBrk="1" hangingPunct="1">
              <a:lnSpc>
                <a:spcPct val="90000"/>
              </a:lnSpc>
              <a:spcBef>
                <a:spcPct val="0"/>
              </a:spcBef>
            </a:pPr>
            <a:r>
              <a:rPr lang="en-GB" sz="900" b="1" dirty="0">
                <a:latin typeface="Arial" charset="0"/>
                <a:cs typeface="Times New Roman" pitchFamily="18" charset="0"/>
              </a:rPr>
              <a:t>Aim</a:t>
            </a:r>
          </a:p>
          <a:p>
            <a:pPr algn="just" eaLnBrk="1" hangingPunct="1">
              <a:lnSpc>
                <a:spcPct val="90000"/>
              </a:lnSpc>
              <a:spcBef>
                <a:spcPct val="0"/>
              </a:spcBef>
            </a:pPr>
            <a:r>
              <a:rPr lang="en-GB" sz="900" dirty="0">
                <a:latin typeface="Arial" charset="0"/>
                <a:cs typeface="Times New Roman" pitchFamily="18" charset="0"/>
              </a:rPr>
              <a:t>The aim of this study was to investigate whether there were significant changes to intestinal flora, and levels of short chain fatty acids (SCFA) and cellular fatty acids following oral administration of </a:t>
            </a:r>
            <a:r>
              <a:rPr lang="en-GB" sz="900" dirty="0" err="1">
                <a:latin typeface="Arial" charset="0"/>
                <a:cs typeface="Times New Roman" pitchFamily="18" charset="0"/>
              </a:rPr>
              <a:t>Sb</a:t>
            </a:r>
            <a:r>
              <a:rPr lang="en-GB" sz="900" dirty="0">
                <a:latin typeface="Arial" charset="0"/>
                <a:cs typeface="Times New Roman" pitchFamily="18" charset="0"/>
              </a:rPr>
              <a:t> to healthy volunteers and to patients with </a:t>
            </a:r>
            <a:r>
              <a:rPr lang="en-GB" sz="900" dirty="0" err="1">
                <a:latin typeface="Arial" charset="0"/>
                <a:cs typeface="Times New Roman" pitchFamily="18" charset="0"/>
              </a:rPr>
              <a:t>enteral</a:t>
            </a:r>
            <a:r>
              <a:rPr lang="en-GB" sz="900" dirty="0">
                <a:latin typeface="Arial" charset="0"/>
                <a:cs typeface="Times New Roman" pitchFamily="18" charset="0"/>
              </a:rPr>
              <a:t> nutrition. </a:t>
            </a:r>
            <a:endParaRPr lang="en-GB" sz="900" b="1" dirty="0">
              <a:latin typeface="Arial" charset="0"/>
              <a:cs typeface="Times New Roman" pitchFamily="18" charset="0"/>
            </a:endParaRPr>
          </a:p>
          <a:p>
            <a:pPr algn="just" eaLnBrk="1" hangingPunct="1">
              <a:lnSpc>
                <a:spcPct val="90000"/>
              </a:lnSpc>
              <a:spcBef>
                <a:spcPct val="0"/>
              </a:spcBef>
            </a:pPr>
            <a:endParaRPr lang="en-GB" sz="900" b="1" dirty="0">
              <a:latin typeface="Arial" charset="0"/>
              <a:cs typeface="Times New Roman" pitchFamily="18" charset="0"/>
            </a:endParaRPr>
          </a:p>
          <a:p>
            <a:pPr algn="just" eaLnBrk="1" hangingPunct="1">
              <a:lnSpc>
                <a:spcPct val="90000"/>
              </a:lnSpc>
              <a:spcBef>
                <a:spcPct val="0"/>
              </a:spcBef>
            </a:pPr>
            <a:r>
              <a:rPr lang="en-GB" sz="900" b="1" dirty="0">
                <a:latin typeface="Arial" charset="0"/>
                <a:cs typeface="Times New Roman" pitchFamily="18" charset="0"/>
              </a:rPr>
              <a:t>Methodology</a:t>
            </a:r>
          </a:p>
          <a:p>
            <a:pPr algn="just" eaLnBrk="1" hangingPunct="1">
              <a:lnSpc>
                <a:spcPct val="90000"/>
              </a:lnSpc>
              <a:spcBef>
                <a:spcPct val="0"/>
              </a:spcBef>
            </a:pPr>
            <a:r>
              <a:rPr lang="en-GB" sz="900" dirty="0">
                <a:latin typeface="Arial" charset="0"/>
              </a:rPr>
              <a:t>The study involved 10 patients with </a:t>
            </a:r>
            <a:r>
              <a:rPr lang="en-GB" sz="900" dirty="0" err="1">
                <a:latin typeface="Arial" charset="0"/>
              </a:rPr>
              <a:t>enteral</a:t>
            </a:r>
            <a:r>
              <a:rPr lang="en-GB" sz="900" dirty="0">
                <a:latin typeface="Arial" charset="0"/>
              </a:rPr>
              <a:t> nutrition and 15 healthy volunteers. Patients and volunteers received </a:t>
            </a:r>
            <a:r>
              <a:rPr lang="en-GB" sz="900" dirty="0" err="1">
                <a:latin typeface="Arial" charset="0"/>
              </a:rPr>
              <a:t>Sb</a:t>
            </a:r>
            <a:r>
              <a:rPr lang="en-GB" sz="900" dirty="0">
                <a:latin typeface="Arial" charset="0"/>
              </a:rPr>
              <a:t> 1 g/day for 6 consecutive days.</a:t>
            </a:r>
            <a:endParaRPr lang="en-US" sz="900" b="1" dirty="0">
              <a:latin typeface="Arial" charset="0"/>
            </a:endParaRPr>
          </a:p>
          <a:p>
            <a:pPr algn="just" eaLnBrk="1" hangingPunct="1">
              <a:lnSpc>
                <a:spcPct val="90000"/>
              </a:lnSpc>
              <a:spcBef>
                <a:spcPct val="0"/>
              </a:spcBef>
            </a:pPr>
            <a:endParaRPr lang="en-US" sz="900" b="1" dirty="0">
              <a:latin typeface="Arial" charset="0"/>
            </a:endParaRPr>
          </a:p>
          <a:p>
            <a:pPr algn="just" eaLnBrk="1" hangingPunct="1">
              <a:lnSpc>
                <a:spcPct val="90000"/>
              </a:lnSpc>
              <a:spcBef>
                <a:spcPct val="0"/>
              </a:spcBef>
            </a:pPr>
            <a:r>
              <a:rPr lang="en-US" sz="900" b="1" dirty="0">
                <a:latin typeface="Arial" charset="0"/>
              </a:rPr>
              <a:t>Results</a:t>
            </a:r>
            <a:endParaRPr lang="en-US" sz="900" b="1" u="sng" dirty="0">
              <a:latin typeface="Arial" charset="0"/>
            </a:endParaRPr>
          </a:p>
          <a:p>
            <a:pPr algn="just" eaLnBrk="1" hangingPunct="1">
              <a:lnSpc>
                <a:spcPct val="90000"/>
              </a:lnSpc>
              <a:spcBef>
                <a:spcPct val="0"/>
              </a:spcBef>
            </a:pPr>
            <a:r>
              <a:rPr lang="en-GB" sz="900" i="1" u="sng" dirty="0">
                <a:latin typeface="Arial" charset="0"/>
                <a:cs typeface="Times New Roman" pitchFamily="18" charset="0"/>
              </a:rPr>
              <a:t>Note that the slide represents the tube fed patient group</a:t>
            </a:r>
          </a:p>
          <a:p>
            <a:pPr algn="just" eaLnBrk="1" hangingPunct="1">
              <a:lnSpc>
                <a:spcPct val="90000"/>
              </a:lnSpc>
              <a:spcBef>
                <a:spcPct val="0"/>
              </a:spcBef>
            </a:pPr>
            <a:r>
              <a:rPr lang="en-GB" sz="900" dirty="0">
                <a:latin typeface="Arial" charset="0"/>
                <a:cs typeface="Times New Roman" pitchFamily="18" charset="0"/>
              </a:rPr>
              <a:t>After treatment with </a:t>
            </a:r>
            <a:r>
              <a:rPr lang="en-GB" sz="900" dirty="0" err="1">
                <a:latin typeface="Arial" charset="0"/>
                <a:cs typeface="Times New Roman" pitchFamily="18" charset="0"/>
              </a:rPr>
              <a:t>Sb</a:t>
            </a:r>
            <a:r>
              <a:rPr lang="en-GB" sz="900" dirty="0">
                <a:latin typeface="Arial" charset="0"/>
                <a:cs typeface="Times New Roman" pitchFamily="18" charset="0"/>
              </a:rPr>
              <a:t>, there was an increase in the total amount of SCFA for the patients with </a:t>
            </a:r>
            <a:r>
              <a:rPr lang="en-GB" sz="900" dirty="0" err="1">
                <a:latin typeface="Arial" charset="0"/>
                <a:cs typeface="Times New Roman" pitchFamily="18" charset="0"/>
              </a:rPr>
              <a:t>enteral</a:t>
            </a:r>
            <a:r>
              <a:rPr lang="en-GB" sz="900" dirty="0">
                <a:latin typeface="Arial" charset="0"/>
                <a:cs typeface="Times New Roman" pitchFamily="18" charset="0"/>
              </a:rPr>
              <a:t> nutrition (150.2 </a:t>
            </a:r>
            <a:r>
              <a:rPr lang="en-GB" sz="900" dirty="0" err="1">
                <a:latin typeface="Arial" charset="0"/>
                <a:cs typeface="Times New Roman" pitchFamily="18" charset="0"/>
              </a:rPr>
              <a:t>vs</a:t>
            </a:r>
            <a:r>
              <a:rPr lang="en-GB" sz="900" dirty="0">
                <a:latin typeface="Arial" charset="0"/>
                <a:cs typeface="Times New Roman" pitchFamily="18" charset="0"/>
              </a:rPr>
              <a:t> 107.5 </a:t>
            </a:r>
            <a:r>
              <a:rPr lang="en-GB" sz="900" dirty="0" err="1">
                <a:latin typeface="Arial" charset="0"/>
                <a:cs typeface="Times New Roman" pitchFamily="18" charset="0"/>
              </a:rPr>
              <a:t>mmol</a:t>
            </a:r>
            <a:r>
              <a:rPr lang="en-GB" sz="900" dirty="0">
                <a:latin typeface="Arial" charset="0"/>
                <a:cs typeface="Times New Roman" pitchFamily="18" charset="0"/>
              </a:rPr>
              <a:t> kg</a:t>
            </a:r>
            <a:r>
              <a:rPr lang="en-GB" sz="900" b="1" baseline="30000" dirty="0">
                <a:latin typeface="Arial" charset="0"/>
                <a:cs typeface="Times New Roman" pitchFamily="18" charset="0"/>
              </a:rPr>
              <a:t>-</a:t>
            </a:r>
            <a:r>
              <a:rPr lang="en-GB" sz="900" baseline="30000" dirty="0">
                <a:latin typeface="Arial" charset="0"/>
                <a:cs typeface="Times New Roman" pitchFamily="18" charset="0"/>
              </a:rPr>
              <a:t> 1 </a:t>
            </a:r>
            <a:r>
              <a:rPr lang="en-GB" sz="900" dirty="0">
                <a:latin typeface="Arial" charset="0"/>
                <a:cs typeface="Times New Roman" pitchFamily="18" charset="0"/>
              </a:rPr>
              <a:t>of </a:t>
            </a:r>
            <a:r>
              <a:rPr lang="en-GB" sz="900" dirty="0" err="1">
                <a:latin typeface="Arial" charset="0"/>
                <a:cs typeface="Times New Roman" pitchFamily="18" charset="0"/>
              </a:rPr>
              <a:t>feces</a:t>
            </a:r>
            <a:r>
              <a:rPr lang="en-GB" sz="900" dirty="0">
                <a:latin typeface="Arial" charset="0"/>
                <a:cs typeface="Times New Roman" pitchFamily="18" charset="0"/>
              </a:rPr>
              <a:t> (</a:t>
            </a:r>
            <a:r>
              <a:rPr lang="en-GB" sz="900" i="1" dirty="0">
                <a:latin typeface="Arial" charset="0"/>
                <a:cs typeface="Times New Roman" pitchFamily="18" charset="0"/>
              </a:rPr>
              <a:t>p</a:t>
            </a:r>
            <a:r>
              <a:rPr lang="en-GB" sz="900" dirty="0">
                <a:latin typeface="Arial" charset="0"/>
                <a:cs typeface="Times New Roman" pitchFamily="18" charset="0"/>
              </a:rPr>
              <a:t>=.02) and no increase for the control. Increase in the levels of butyric acid and </a:t>
            </a:r>
            <a:r>
              <a:rPr lang="en-GB" sz="900" dirty="0" err="1">
                <a:latin typeface="Arial" charset="0"/>
                <a:cs typeface="Times New Roman" pitchFamily="18" charset="0"/>
              </a:rPr>
              <a:t>propionic</a:t>
            </a:r>
            <a:r>
              <a:rPr lang="en-GB" sz="900" dirty="0">
                <a:latin typeface="Arial" charset="0"/>
                <a:cs typeface="Times New Roman" pitchFamily="18" charset="0"/>
              </a:rPr>
              <a:t> acid were also reported in </a:t>
            </a:r>
            <a:r>
              <a:rPr lang="en-GB" sz="900" dirty="0" err="1">
                <a:latin typeface="Arial" charset="0"/>
                <a:cs typeface="Times New Roman" pitchFamily="18" charset="0"/>
              </a:rPr>
              <a:t>enteral</a:t>
            </a:r>
            <a:r>
              <a:rPr lang="en-GB" sz="900" dirty="0">
                <a:latin typeface="Arial" charset="0"/>
                <a:cs typeface="Times New Roman" pitchFamily="18" charset="0"/>
              </a:rPr>
              <a:t> nutrition patients who received Sb. No change was seen in the control group.</a:t>
            </a:r>
            <a:endParaRPr lang="en-GB" sz="900" b="1" dirty="0">
              <a:latin typeface="Arial" charset="0"/>
              <a:cs typeface="Times New Roman" pitchFamily="18" charset="0"/>
            </a:endParaRPr>
          </a:p>
          <a:p>
            <a:pPr algn="just" eaLnBrk="1" hangingPunct="1">
              <a:lnSpc>
                <a:spcPct val="90000"/>
              </a:lnSpc>
              <a:spcBef>
                <a:spcPct val="0"/>
              </a:spcBef>
            </a:pPr>
            <a:endParaRPr lang="en-GB" sz="900" b="1" dirty="0">
              <a:latin typeface="Arial" charset="0"/>
              <a:cs typeface="Times New Roman" pitchFamily="18" charset="0"/>
            </a:endParaRPr>
          </a:p>
          <a:p>
            <a:pPr algn="just" eaLnBrk="1" hangingPunct="1">
              <a:lnSpc>
                <a:spcPct val="90000"/>
              </a:lnSpc>
              <a:spcBef>
                <a:spcPct val="0"/>
              </a:spcBef>
            </a:pPr>
            <a:r>
              <a:rPr lang="en-GB" sz="900" b="1" dirty="0">
                <a:latin typeface="Arial" charset="0"/>
                <a:cs typeface="Times New Roman" pitchFamily="18" charset="0"/>
              </a:rPr>
              <a:t>Conclusion</a:t>
            </a:r>
          </a:p>
          <a:p>
            <a:pPr algn="just" eaLnBrk="1" hangingPunct="1">
              <a:lnSpc>
                <a:spcPct val="90000"/>
              </a:lnSpc>
              <a:spcBef>
                <a:spcPct val="0"/>
              </a:spcBef>
            </a:pPr>
            <a:r>
              <a:rPr lang="en-GB" sz="900" dirty="0" err="1">
                <a:latin typeface="Arial" charset="0"/>
                <a:cs typeface="Times New Roman" pitchFamily="18" charset="0"/>
              </a:rPr>
              <a:t>Enteral</a:t>
            </a:r>
            <a:r>
              <a:rPr lang="en-GB" sz="900" dirty="0">
                <a:latin typeface="Arial" charset="0"/>
                <a:cs typeface="Times New Roman" pitchFamily="18" charset="0"/>
              </a:rPr>
              <a:t> or </a:t>
            </a:r>
            <a:r>
              <a:rPr lang="en-GB" sz="900" dirty="0" err="1">
                <a:latin typeface="Arial" charset="0"/>
                <a:cs typeface="Times New Roman" pitchFamily="18" charset="0"/>
              </a:rPr>
              <a:t>parenteral</a:t>
            </a:r>
            <a:r>
              <a:rPr lang="en-GB" sz="900" dirty="0">
                <a:latin typeface="Arial" charset="0"/>
                <a:cs typeface="Times New Roman" pitchFamily="18" charset="0"/>
              </a:rPr>
              <a:t> nutrition causes intestinal changes, especially changes in the </a:t>
            </a:r>
            <a:r>
              <a:rPr lang="en-GB" sz="900" dirty="0" err="1">
                <a:latin typeface="Arial" charset="0"/>
                <a:cs typeface="Times New Roman" pitchFamily="18" charset="0"/>
              </a:rPr>
              <a:t>microflora</a:t>
            </a:r>
            <a:r>
              <a:rPr lang="en-GB" sz="900" dirty="0">
                <a:latin typeface="Arial" charset="0"/>
                <a:cs typeface="Times New Roman" pitchFamily="18" charset="0"/>
              </a:rPr>
              <a:t>. This finding could explain the occurrence of diarrheal diseases during </a:t>
            </a:r>
            <a:r>
              <a:rPr lang="en-GB" sz="900" dirty="0" err="1">
                <a:latin typeface="Arial" charset="0"/>
                <a:cs typeface="Times New Roman" pitchFamily="18" charset="0"/>
              </a:rPr>
              <a:t>enteral</a:t>
            </a:r>
            <a:r>
              <a:rPr lang="en-GB" sz="900" dirty="0">
                <a:latin typeface="Arial" charset="0"/>
                <a:cs typeface="Times New Roman" pitchFamily="18" charset="0"/>
              </a:rPr>
              <a:t> nutrition. </a:t>
            </a:r>
          </a:p>
          <a:p>
            <a:pPr algn="just" eaLnBrk="1" hangingPunct="1">
              <a:lnSpc>
                <a:spcPct val="90000"/>
              </a:lnSpc>
              <a:spcBef>
                <a:spcPct val="0"/>
              </a:spcBef>
            </a:pPr>
            <a:r>
              <a:rPr lang="en-GB" sz="900" dirty="0" err="1">
                <a:latin typeface="Arial" charset="0"/>
                <a:cs typeface="Times New Roman" pitchFamily="18" charset="0"/>
              </a:rPr>
              <a:t>Sb</a:t>
            </a:r>
            <a:r>
              <a:rPr lang="en-GB" sz="900" dirty="0">
                <a:latin typeface="Arial" charset="0"/>
                <a:cs typeface="Times New Roman" pitchFamily="18" charset="0"/>
              </a:rPr>
              <a:t> treatment leads to a significant drop of gram-positive anaerobes (</a:t>
            </a:r>
            <a:r>
              <a:rPr lang="en-GB" sz="900" i="1" dirty="0">
                <a:latin typeface="Arial" charset="0"/>
                <a:cs typeface="Times New Roman" pitchFamily="18" charset="0"/>
              </a:rPr>
              <a:t>Clostridia</a:t>
            </a:r>
            <a:r>
              <a:rPr lang="en-GB" sz="900" dirty="0">
                <a:latin typeface="Arial" charset="0"/>
                <a:cs typeface="Times New Roman" pitchFamily="18" charset="0"/>
              </a:rPr>
              <a:t>).</a:t>
            </a:r>
          </a:p>
          <a:p>
            <a:pPr algn="just" eaLnBrk="1" hangingPunct="1">
              <a:lnSpc>
                <a:spcPct val="90000"/>
              </a:lnSpc>
              <a:spcBef>
                <a:spcPct val="0"/>
              </a:spcBef>
            </a:pPr>
            <a:r>
              <a:rPr lang="en-GB" sz="900" dirty="0" err="1">
                <a:latin typeface="Arial" charset="0"/>
                <a:cs typeface="Times New Roman" pitchFamily="18" charset="0"/>
              </a:rPr>
              <a:t>Sb</a:t>
            </a:r>
            <a:r>
              <a:rPr lang="en-GB" sz="900" dirty="0">
                <a:latin typeface="Arial" charset="0"/>
                <a:cs typeface="Times New Roman" pitchFamily="18" charset="0"/>
              </a:rPr>
              <a:t> also leads to a significant increase of the total amount of the SCFAs. The increase could explain the </a:t>
            </a:r>
            <a:r>
              <a:rPr lang="en-GB" sz="900" dirty="0" err="1">
                <a:latin typeface="Arial" charset="0"/>
                <a:cs typeface="Times New Roman" pitchFamily="18" charset="0"/>
              </a:rPr>
              <a:t>antidiarrheal</a:t>
            </a:r>
            <a:r>
              <a:rPr lang="en-GB" sz="900" dirty="0">
                <a:latin typeface="Arial" charset="0"/>
                <a:cs typeface="Times New Roman" pitchFamily="18" charset="0"/>
              </a:rPr>
              <a:t> effect of </a:t>
            </a:r>
            <a:r>
              <a:rPr lang="en-GB" sz="900" dirty="0" err="1">
                <a:latin typeface="Arial" charset="0"/>
                <a:cs typeface="Times New Roman" pitchFamily="18" charset="0"/>
              </a:rPr>
              <a:t>Sb</a:t>
            </a:r>
            <a:r>
              <a:rPr lang="en-GB" sz="900" dirty="0">
                <a:latin typeface="Arial" charset="0"/>
                <a:cs typeface="Times New Roman" pitchFamily="18" charset="0"/>
              </a:rPr>
              <a:t> and its effect on the </a:t>
            </a:r>
            <a:r>
              <a:rPr lang="en-GB" sz="900" dirty="0" err="1">
                <a:latin typeface="Arial" charset="0"/>
                <a:cs typeface="Times New Roman" pitchFamily="18" charset="0"/>
              </a:rPr>
              <a:t>microflora</a:t>
            </a:r>
            <a:r>
              <a:rPr lang="en-GB" sz="900" dirty="0">
                <a:latin typeface="Arial" charset="0"/>
                <a:cs typeface="Times New Roman" pitchFamily="18" charset="0"/>
              </a:rPr>
              <a:t>. </a:t>
            </a:r>
            <a:endParaRPr lang="en-US" sz="900" dirty="0">
              <a:latin typeface="Arial" charset="0"/>
              <a:cs typeface="Times New Roman" pitchFamily="18" charset="0"/>
            </a:endParaRPr>
          </a:p>
          <a:p>
            <a:pPr algn="just" eaLnBrk="1" hangingPunct="1">
              <a:lnSpc>
                <a:spcPct val="90000"/>
              </a:lnSpc>
              <a:spcBef>
                <a:spcPct val="0"/>
              </a:spcBef>
            </a:pPr>
            <a:r>
              <a:rPr lang="en-US" sz="900" dirty="0" err="1">
                <a:latin typeface="Arial" charset="0"/>
                <a:cs typeface="Times New Roman" pitchFamily="18" charset="0"/>
              </a:rPr>
              <a:t>Sb’s</a:t>
            </a:r>
            <a:r>
              <a:rPr lang="en-US" sz="900" dirty="0">
                <a:latin typeface="Arial" charset="0"/>
                <a:cs typeface="Times New Roman" pitchFamily="18" charset="0"/>
              </a:rPr>
              <a:t> metabolic activity may thus be beneficial in diarrhea caused by infectious agents, and diarrhea of non-infective etiologies (</a:t>
            </a:r>
            <a:r>
              <a:rPr lang="en-US" sz="900" dirty="0" err="1">
                <a:latin typeface="Arial" charset="0"/>
                <a:cs typeface="Times New Roman" pitchFamily="18" charset="0"/>
              </a:rPr>
              <a:t>eg</a:t>
            </a:r>
            <a:r>
              <a:rPr lang="en-US" sz="900" dirty="0">
                <a:latin typeface="Arial" charset="0"/>
                <a:cs typeface="Times New Roman" pitchFamily="18" charset="0"/>
              </a:rPr>
              <a:t>. inflammatory bowel disease, chronic idiopathic diarrhea). Other </a:t>
            </a:r>
            <a:r>
              <a:rPr lang="en-US" sz="900" dirty="0" err="1">
                <a:latin typeface="Arial" charset="0"/>
                <a:cs typeface="Times New Roman" pitchFamily="18" charset="0"/>
              </a:rPr>
              <a:t>probiotics</a:t>
            </a:r>
            <a:r>
              <a:rPr lang="en-US" sz="900" dirty="0">
                <a:latin typeface="Arial" charset="0"/>
                <a:cs typeface="Times New Roman" pitchFamily="18" charset="0"/>
              </a:rPr>
              <a:t> such as </a:t>
            </a:r>
            <a:r>
              <a:rPr lang="en-US" sz="900" i="1" dirty="0">
                <a:latin typeface="Arial" charset="0"/>
                <a:cs typeface="Times New Roman" pitchFamily="18" charset="0"/>
              </a:rPr>
              <a:t>Lactobacillus </a:t>
            </a:r>
            <a:r>
              <a:rPr lang="en-US" sz="900" dirty="0">
                <a:latin typeface="Arial" charset="0"/>
                <a:cs typeface="Times New Roman" pitchFamily="18" charset="0"/>
              </a:rPr>
              <a:t>have not</a:t>
            </a:r>
            <a:r>
              <a:rPr lang="en-US" sz="900" i="1" dirty="0">
                <a:latin typeface="Arial" charset="0"/>
                <a:cs typeface="Times New Roman" pitchFamily="18" charset="0"/>
              </a:rPr>
              <a:t> </a:t>
            </a:r>
            <a:r>
              <a:rPr lang="en-US" sz="900" dirty="0">
                <a:latin typeface="Arial" charset="0"/>
                <a:cs typeface="Times New Roman" pitchFamily="18" charset="0"/>
              </a:rPr>
              <a:t>demonstrated such effect as they do not contain short chain fatty acids as part of their structure.</a:t>
            </a:r>
          </a:p>
          <a:p>
            <a:pPr algn="just" eaLnBrk="1" hangingPunct="1">
              <a:lnSpc>
                <a:spcPct val="90000"/>
              </a:lnSpc>
              <a:spcBef>
                <a:spcPct val="0"/>
              </a:spcBef>
            </a:pPr>
            <a:endParaRPr lang="en-US" sz="900" b="1" dirty="0">
              <a:latin typeface="Arial" charset="0"/>
              <a:cs typeface="Times New Roman" pitchFamily="18" charset="0"/>
            </a:endParaRPr>
          </a:p>
          <a:p>
            <a:pPr algn="just" eaLnBrk="1" hangingPunct="1">
              <a:lnSpc>
                <a:spcPct val="90000"/>
              </a:lnSpc>
              <a:spcBef>
                <a:spcPct val="0"/>
              </a:spcBef>
            </a:pPr>
            <a:r>
              <a:rPr lang="en-US" sz="900" b="1" dirty="0">
                <a:latin typeface="Arial" charset="0"/>
                <a:cs typeface="Times New Roman" pitchFamily="18" charset="0"/>
              </a:rPr>
              <a:t>Reference</a:t>
            </a:r>
            <a:endParaRPr lang="en-US" sz="900" dirty="0">
              <a:latin typeface="Arial" charset="0"/>
            </a:endParaRPr>
          </a:p>
          <a:p>
            <a:pPr eaLnBrk="1" hangingPunct="1">
              <a:lnSpc>
                <a:spcPct val="90000"/>
              </a:lnSpc>
              <a:spcBef>
                <a:spcPct val="0"/>
              </a:spcBef>
            </a:pPr>
            <a:r>
              <a:rPr lang="en-US" sz="700" dirty="0">
                <a:latin typeface="Arial" charset="0"/>
              </a:rPr>
              <a:t>Girard-</a:t>
            </a:r>
            <a:r>
              <a:rPr lang="en-US" sz="700" dirty="0" err="1">
                <a:latin typeface="Arial" charset="0"/>
              </a:rPr>
              <a:t>Pipau</a:t>
            </a:r>
            <a:r>
              <a:rPr lang="en-US" sz="700" dirty="0">
                <a:latin typeface="Arial" charset="0"/>
              </a:rPr>
              <a:t> F, </a:t>
            </a:r>
            <a:r>
              <a:rPr lang="en-US" sz="700" dirty="0" err="1">
                <a:latin typeface="Arial" charset="0"/>
              </a:rPr>
              <a:t>Pompei</a:t>
            </a:r>
            <a:r>
              <a:rPr lang="en-US" sz="700" dirty="0">
                <a:latin typeface="Arial" charset="0"/>
              </a:rPr>
              <a:t> A, Schneider S, et al. Intestinal Microflora, Short Chain and Cellular Fatty Acids, Influence of a Probiotic </a:t>
            </a:r>
            <a:r>
              <a:rPr lang="en-US" sz="700" i="1" dirty="0">
                <a:latin typeface="Arial" charset="0"/>
              </a:rPr>
              <a:t>Saccharomyces</a:t>
            </a:r>
            <a:r>
              <a:rPr lang="en-US" sz="700" dirty="0">
                <a:latin typeface="Arial" charset="0"/>
              </a:rPr>
              <a:t> </a:t>
            </a:r>
            <a:r>
              <a:rPr lang="en-US" sz="700" i="1" dirty="0">
                <a:latin typeface="Arial" charset="0"/>
              </a:rPr>
              <a:t>boulardii</a:t>
            </a:r>
            <a:r>
              <a:rPr lang="en-US" sz="700" dirty="0">
                <a:latin typeface="Arial" charset="0"/>
              </a:rPr>
              <a:t>. </a:t>
            </a:r>
            <a:r>
              <a:rPr lang="en-US" sz="700" i="1" dirty="0">
                <a:latin typeface="Arial" charset="0"/>
              </a:rPr>
              <a:t>Microbial Ecology In Health And Disease. </a:t>
            </a:r>
            <a:r>
              <a:rPr lang="en-US" sz="700" dirty="0">
                <a:latin typeface="Arial" charset="0"/>
              </a:rPr>
              <a:t>2002;14:220-227.</a:t>
            </a:r>
          </a:p>
        </p:txBody>
      </p:sp>
    </p:spTree>
    <p:extLst>
      <p:ext uri="{BB962C8B-B14F-4D97-AF65-F5344CB8AC3E}">
        <p14:creationId xmlns:p14="http://schemas.microsoft.com/office/powerpoint/2010/main" val="1440652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D4297C-87CC-4DC7-9888-2B3B179440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1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1716" name="Rectangle 3"/>
          <p:cNvSpPr>
            <a:spLocks noGrp="1" noChangeArrowheads="1"/>
          </p:cNvSpPr>
          <p:nvPr>
            <p:ph type="body" idx="1"/>
          </p:nvPr>
        </p:nvSpPr>
        <p:spPr bwMode="auto">
          <a:xfrm>
            <a:off x="561446" y="4685042"/>
            <a:ext cx="5693530" cy="4442440"/>
          </a:xfrm>
          <a:noFill/>
        </p:spPr>
        <p:txBody>
          <a:bodyPr wrap="square" numCol="1" anchor="t" anchorCtr="0" compatLnSpc="1">
            <a:prstTxWarp prst="textNoShape">
              <a:avLst/>
            </a:prstTxWarp>
          </a:bodyPr>
          <a:lstStyle/>
          <a:p>
            <a:pPr algn="ctr" eaLnBrk="1" hangingPunct="1">
              <a:spcBef>
                <a:spcPct val="0"/>
              </a:spcBef>
            </a:pPr>
            <a:r>
              <a:rPr lang="en-US" b="1" dirty="0">
                <a:latin typeface="Arial" charset="0"/>
              </a:rPr>
              <a:t>The Polyamines Effect</a:t>
            </a:r>
            <a:r>
              <a:rPr lang="en-US" dirty="0">
                <a:latin typeface="Arial" charset="0"/>
              </a:rPr>
              <a:t> </a:t>
            </a:r>
          </a:p>
          <a:p>
            <a:pPr eaLnBrk="1" hangingPunct="1">
              <a:spcBef>
                <a:spcPct val="0"/>
              </a:spcBef>
            </a:pPr>
            <a:endParaRPr lang="en-US" dirty="0">
              <a:latin typeface="Arial" charset="0"/>
            </a:endParaRPr>
          </a:p>
          <a:p>
            <a:pPr eaLnBrk="1" hangingPunct="1">
              <a:spcBef>
                <a:spcPct val="0"/>
              </a:spcBef>
            </a:pPr>
            <a:r>
              <a:rPr lang="en-US" dirty="0">
                <a:latin typeface="Arial" charset="0"/>
              </a:rPr>
              <a:t>The findings by Buts et al have significant clinical implications, owing to the various physiologic actions attributed to polyamines, such as </a:t>
            </a:r>
            <a:r>
              <a:rPr lang="en-US" b="1" dirty="0">
                <a:latin typeface="Arial" charset="0"/>
              </a:rPr>
              <a:t>cell maturation, enzyme expression, membrane transport and epithelial cell renewal.</a:t>
            </a:r>
          </a:p>
          <a:p>
            <a:pPr eaLnBrk="1" hangingPunct="1">
              <a:spcBef>
                <a:spcPct val="0"/>
              </a:spcBef>
            </a:pPr>
            <a:endParaRPr lang="en-US" b="1" dirty="0">
              <a:latin typeface="Arial" charset="0"/>
            </a:endParaRPr>
          </a:p>
          <a:p>
            <a:pPr eaLnBrk="1" hangingPunct="1">
              <a:spcBef>
                <a:spcPct val="0"/>
              </a:spcBef>
            </a:pPr>
            <a:r>
              <a:rPr lang="en-US" dirty="0">
                <a:latin typeface="Arial" charset="0"/>
              </a:rPr>
              <a:t>The study by Buts et al (1994) showed that Sb significantly increases the release of polyamines in the jejunal mucosa, which exert trophic effects and step up the enzymatic activity. The increase in polyamine levels favors enterocyte maturation, and thus increases disaccharidase production. Sb thus helps in curing the symptoms of viral diarrhea.</a:t>
            </a:r>
          </a:p>
          <a:p>
            <a:pPr eaLnBrk="1" hangingPunct="1">
              <a:spcBef>
                <a:spcPct val="0"/>
              </a:spcBef>
            </a:pPr>
            <a:endParaRPr lang="en-US" dirty="0">
              <a:latin typeface="Arial" charset="0"/>
            </a:endParaRPr>
          </a:p>
          <a:p>
            <a:pPr eaLnBrk="1" hangingPunct="1">
              <a:spcBef>
                <a:spcPct val="0"/>
              </a:spcBef>
            </a:pPr>
            <a:r>
              <a:rPr lang="el-GR" sz="1800" b="0" i="0" u="none" strike="noStrike" baseline="0" dirty="0">
                <a:solidFill>
                  <a:srgbClr val="000000"/>
                </a:solidFill>
                <a:latin typeface="Georgia" panose="02040502050405020303" pitchFamily="18" charset="0"/>
              </a:rPr>
              <a:t>Αυτές οι ουσίες είναι ουσιαστικές για την ανάπτυξη και διαφοροποίηση των κυττάρων και η ενδοκυττάρια συγκέντρωση τους αυξάνει κατά τη διάρκεια περιόδων γρήγορου πολλαπλασιασμού κυττάρων [18, 19]. Το ανθρώπινο γάλα περιέχει περίπου 10 φορές περισσότερες </a:t>
            </a:r>
            <a:r>
              <a:rPr lang="el-GR" sz="1800" b="0" i="0" u="none" strike="noStrike" baseline="0" dirty="0" err="1">
                <a:solidFill>
                  <a:srgbClr val="000000"/>
                </a:solidFill>
                <a:latin typeface="Georgia" panose="02040502050405020303" pitchFamily="18" charset="0"/>
              </a:rPr>
              <a:t>πολυαμίνες</a:t>
            </a:r>
            <a:r>
              <a:rPr lang="el-GR" sz="1800" b="0" i="0" u="none" strike="noStrike" baseline="0" dirty="0">
                <a:solidFill>
                  <a:srgbClr val="000000"/>
                </a:solidFill>
                <a:latin typeface="Georgia" panose="02040502050405020303" pitchFamily="18" charset="0"/>
              </a:rPr>
              <a:t> </a:t>
            </a:r>
            <a:r>
              <a:rPr lang="el-GR" sz="1800" b="0" i="0" u="none" strike="noStrike" baseline="0" dirty="0" err="1">
                <a:solidFill>
                  <a:srgbClr val="000000"/>
                </a:solidFill>
                <a:latin typeface="Georgia" panose="02040502050405020303" pitchFamily="18" charset="0"/>
              </a:rPr>
              <a:t>απότι</a:t>
            </a:r>
            <a:r>
              <a:rPr lang="el-GR" sz="1800" b="0" i="0" u="none" strike="noStrike" baseline="0" dirty="0">
                <a:solidFill>
                  <a:srgbClr val="000000"/>
                </a:solidFill>
                <a:latin typeface="Georgia" panose="02040502050405020303" pitchFamily="18" charset="0"/>
              </a:rPr>
              <a:t> η φόρμουλα που χορηγήθηκε στα βρέφη (μέχρι 1500 </a:t>
            </a:r>
            <a:r>
              <a:rPr lang="el-GR" sz="1800" b="0" i="0" u="none" strike="noStrike" baseline="0" dirty="0" err="1">
                <a:solidFill>
                  <a:srgbClr val="000000"/>
                </a:solidFill>
                <a:latin typeface="Georgia" panose="02040502050405020303" pitchFamily="18" charset="0"/>
              </a:rPr>
              <a:t>nmol</a:t>
            </a:r>
            <a:r>
              <a:rPr lang="el-GR" sz="1800" b="0" i="0" u="none" strike="noStrike" baseline="0" dirty="0">
                <a:solidFill>
                  <a:srgbClr val="000000"/>
                </a:solidFill>
                <a:latin typeface="Georgia" panose="02040502050405020303" pitchFamily="18" charset="0"/>
              </a:rPr>
              <a:t>/l) [5]. Μελέτες σε ζώα έχουν δείξει ότι οι </a:t>
            </a:r>
            <a:r>
              <a:rPr lang="el-GR" sz="1800" b="0" i="0" u="none" strike="noStrike" baseline="0" dirty="0" err="1">
                <a:solidFill>
                  <a:srgbClr val="000000"/>
                </a:solidFill>
                <a:latin typeface="Georgia" panose="02040502050405020303" pitchFamily="18" charset="0"/>
              </a:rPr>
              <a:t>πολυαμίνες</a:t>
            </a:r>
            <a:r>
              <a:rPr lang="el-GR" sz="1800" b="0" i="0" u="none" strike="noStrike" baseline="0" dirty="0">
                <a:solidFill>
                  <a:srgbClr val="000000"/>
                </a:solidFill>
                <a:latin typeface="Georgia" panose="02040502050405020303" pitchFamily="18" charset="0"/>
              </a:rPr>
              <a:t> που υπάρχουν στον γαστρεντερικό αυλό ασκούν άμεσες τροφικές επιδράσεις σε ανώριμα εντερικά κύτταρα που οδηγούν σε αυξημένη έκφραση ενζύμων, σύνθεση DNA και μειωμένη διαπερατότητα βλεννογόνου σε </a:t>
            </a:r>
            <a:r>
              <a:rPr lang="el-GR" sz="1800" b="0" i="0" u="none" strike="noStrike" baseline="0" dirty="0" err="1">
                <a:solidFill>
                  <a:srgbClr val="000000"/>
                </a:solidFill>
                <a:latin typeface="Georgia" panose="02040502050405020303" pitchFamily="18" charset="0"/>
              </a:rPr>
              <a:t>μακρομόρια</a:t>
            </a:r>
            <a:r>
              <a:rPr lang="el-GR" sz="1800" b="0" i="0" u="none" strike="noStrike" baseline="0" dirty="0">
                <a:solidFill>
                  <a:srgbClr val="000000"/>
                </a:solidFill>
                <a:latin typeface="Georgia" panose="02040502050405020303" pitchFamily="18" charset="0"/>
              </a:rPr>
              <a:t> [43]. </a:t>
            </a:r>
            <a:endParaRPr lang="en-US" dirty="0">
              <a:latin typeface="Arial" charset="0"/>
            </a:endParaRPr>
          </a:p>
        </p:txBody>
      </p:sp>
    </p:spTree>
    <p:extLst>
      <p:ext uri="{BB962C8B-B14F-4D97-AF65-F5344CB8AC3E}">
        <p14:creationId xmlns:p14="http://schemas.microsoft.com/office/powerpoint/2010/main" val="373394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4B3DD2-2050-482B-9AEE-4E2E585544E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73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a:xfrm>
            <a:off x="561446" y="4685042"/>
            <a:ext cx="5693530" cy="4442440"/>
          </a:xfrm>
          <a:ln/>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0" dirty="0">
                <a:solidFill>
                  <a:srgbClr val="27318B"/>
                </a:solidFill>
              </a:rPr>
              <a:t>ΣΥΜΠΕΡΑΣΜΑ:  </a:t>
            </a:r>
            <a:r>
              <a:rPr lang="el-GR" sz="1200" kern="0" dirty="0">
                <a:solidFill>
                  <a:srgbClr val="27318B"/>
                </a:solidFill>
              </a:rPr>
              <a:t>Ξέρουμε ότι οι</a:t>
            </a:r>
            <a:r>
              <a:rPr lang="en-US" sz="1200" kern="0" dirty="0">
                <a:solidFill>
                  <a:srgbClr val="27318B"/>
                </a:solidFill>
              </a:rPr>
              <a:t> </a:t>
            </a:r>
            <a:r>
              <a:rPr lang="el-GR" sz="1200" kern="0" dirty="0" err="1">
                <a:solidFill>
                  <a:srgbClr val="27318B"/>
                </a:solidFill>
              </a:rPr>
              <a:t>ανοσοσφαιρινες</a:t>
            </a:r>
            <a:r>
              <a:rPr lang="el-GR" sz="1200" kern="0" dirty="0">
                <a:solidFill>
                  <a:srgbClr val="27318B"/>
                </a:solidFill>
              </a:rPr>
              <a:t> </a:t>
            </a:r>
            <a:r>
              <a:rPr lang="el-GR" sz="1200" kern="0" dirty="0" err="1">
                <a:solidFill>
                  <a:srgbClr val="27318B"/>
                </a:solidFill>
              </a:rPr>
              <a:t>IgAs</a:t>
            </a:r>
            <a:r>
              <a:rPr lang="el-GR" sz="1200" kern="0" dirty="0">
                <a:solidFill>
                  <a:srgbClr val="27318B"/>
                </a:solidFill>
              </a:rPr>
              <a:t> είναι η πρώτη γραμμή άμυνας ενάντια στις λοιμώξεις της πεπτικής οδού. Το κύριο σημείο σε αυτήν την μελέτη είναι ότι: Η θεραπεία με </a:t>
            </a:r>
            <a:r>
              <a:rPr lang="en-US" sz="1200" b="1" dirty="0">
                <a:solidFill>
                  <a:srgbClr val="27318B"/>
                </a:solidFill>
              </a:rPr>
              <a:t>S. boulardii CNCM I-745 </a:t>
            </a:r>
            <a:r>
              <a:rPr lang="el-GR" sz="1200" kern="0" dirty="0">
                <a:solidFill>
                  <a:srgbClr val="27318B"/>
                </a:solidFill>
              </a:rPr>
              <a:t>σε ζώα προκαλεί μια σημαντική αύξηση στη συγκέντρωση της </a:t>
            </a:r>
            <a:r>
              <a:rPr lang="el-GR" sz="1200" kern="0" dirty="0" err="1">
                <a:solidFill>
                  <a:srgbClr val="27318B"/>
                </a:solidFill>
              </a:rPr>
              <a:t>ανοσοσφαιρινης</a:t>
            </a:r>
            <a:r>
              <a:rPr lang="el-GR" sz="1200" kern="0" dirty="0">
                <a:solidFill>
                  <a:srgbClr val="27318B"/>
                </a:solidFill>
              </a:rPr>
              <a:t> </a:t>
            </a:r>
            <a:r>
              <a:rPr lang="el-GR" sz="1200" kern="0" dirty="0" err="1">
                <a:solidFill>
                  <a:srgbClr val="27318B"/>
                </a:solidFill>
              </a:rPr>
              <a:t>IgAs</a:t>
            </a:r>
            <a:r>
              <a:rPr lang="el-GR" sz="1200" kern="0" dirty="0">
                <a:solidFill>
                  <a:srgbClr val="27318B"/>
                </a:solidFill>
              </a:rPr>
              <a:t>  και σε άλλες ανοσοσφαιρίνες στο λεπτό έντερο και </a:t>
            </a:r>
            <a:r>
              <a:rPr lang="el-GR" sz="1200" b="1" kern="0" dirty="0">
                <a:solidFill>
                  <a:srgbClr val="27318B"/>
                </a:solidFill>
              </a:rPr>
              <a:t>μπορεί να αποδειχτεί ότι ασκεί προστατευτική επίδραση ενάντια σε λοιμώξεις εντερικής προέλευσης</a:t>
            </a:r>
            <a:r>
              <a:rPr lang="el-GR" sz="1200" kern="0" dirty="0">
                <a:solidFill>
                  <a:srgbClr val="27318B"/>
                </a:solidFill>
              </a:rPr>
              <a:t>.</a:t>
            </a:r>
          </a:p>
          <a:p>
            <a:pPr>
              <a:defRPr/>
            </a:pPr>
            <a:endParaRPr lang="el-GR" dirty="0"/>
          </a:p>
          <a:p>
            <a:pPr>
              <a:defRPr/>
            </a:pPr>
            <a:endParaRPr lang="el-GR" dirty="0"/>
          </a:p>
          <a:p>
            <a:pPr>
              <a:defRPr/>
            </a:pPr>
            <a:r>
              <a:rPr lang="el-GR" dirty="0"/>
              <a:t> </a:t>
            </a:r>
            <a:r>
              <a:rPr lang="el-GR" b="1" dirty="0"/>
              <a:t>Διέγερση της εκκριτικής </a:t>
            </a:r>
            <a:r>
              <a:rPr lang="en-US" b="1" dirty="0" err="1"/>
              <a:t>Iga</a:t>
            </a:r>
            <a:r>
              <a:rPr lang="en-US" b="1" dirty="0"/>
              <a:t> </a:t>
            </a:r>
            <a:r>
              <a:rPr lang="el-GR" b="1" dirty="0"/>
              <a:t>και του εκκριτικού συστατικού των </a:t>
            </a:r>
            <a:r>
              <a:rPr lang="el-GR" b="1" dirty="0" err="1"/>
              <a:t>ανοσοσφαιρινών</a:t>
            </a:r>
            <a:r>
              <a:rPr lang="el-GR" b="1" dirty="0"/>
              <a:t> στο λεπτό έντερο ποντίκων που θεραπεύτηκαν με </a:t>
            </a:r>
            <a:r>
              <a:rPr lang="en-US" b="1" dirty="0"/>
              <a:t>S</a:t>
            </a:r>
            <a:r>
              <a:rPr lang="el-GR" b="1" dirty="0"/>
              <a:t>. </a:t>
            </a:r>
            <a:r>
              <a:rPr lang="en-US" b="1" dirty="0"/>
              <a:t>boulardii</a:t>
            </a:r>
            <a:r>
              <a:rPr lang="el-GR" b="1" dirty="0"/>
              <a:t>. </a:t>
            </a:r>
            <a:r>
              <a:rPr lang="en-US" b="1" i="1" dirty="0"/>
              <a:t>DIGESTIVE DISEASES AND SCIENCES</a:t>
            </a:r>
            <a:r>
              <a:rPr lang="el-GR" b="1" i="1" dirty="0"/>
              <a:t>, 1990;35(2):251-256. </a:t>
            </a:r>
            <a:r>
              <a:rPr lang="en-US" b="1" i="1" dirty="0"/>
              <a:t>J</a:t>
            </a:r>
            <a:r>
              <a:rPr lang="el-GR" b="1" i="1" dirty="0"/>
              <a:t>.</a:t>
            </a:r>
            <a:r>
              <a:rPr lang="en-US" b="1" i="1" dirty="0"/>
              <a:t>P</a:t>
            </a:r>
            <a:r>
              <a:rPr lang="el-GR" b="1" i="1" dirty="0"/>
              <a:t>. </a:t>
            </a:r>
            <a:r>
              <a:rPr lang="en-US" b="1" i="1" dirty="0"/>
              <a:t>BUTS</a:t>
            </a:r>
            <a:r>
              <a:rPr lang="el-GR" b="1" i="1" dirty="0"/>
              <a:t>.</a:t>
            </a:r>
            <a:endParaRPr lang="el-GR" dirty="0"/>
          </a:p>
          <a:p>
            <a:pPr>
              <a:defRPr/>
            </a:pPr>
            <a:r>
              <a:rPr lang="el-GR" b="1" dirty="0"/>
              <a:t>ΠΕΡΙΓΡΑΦΗ ΤΗΣ ΜΕΛΕΤΗΣ</a:t>
            </a:r>
            <a:endParaRPr lang="el-GR" dirty="0"/>
          </a:p>
          <a:p>
            <a:pPr>
              <a:defRPr/>
            </a:pPr>
            <a:r>
              <a:rPr lang="el-GR" b="1" dirty="0"/>
              <a:t>ΑΡΧΗ: </a:t>
            </a:r>
            <a:r>
              <a:rPr lang="el-GR" dirty="0"/>
              <a:t>Να αξιολογηθεί η ανοσοποιητική απόκριση της πεπτικής οδού παρουσία του </a:t>
            </a:r>
            <a:r>
              <a:rPr lang="en-US" dirty="0"/>
              <a:t>Saccharomyces boulardii</a:t>
            </a:r>
            <a:r>
              <a:rPr lang="el-GR" dirty="0"/>
              <a:t>, προκειμένου να μελετηθεί η προστατευτική επίδρασή του κατά τη διάρκεια εντερικής λοίμωξης.</a:t>
            </a:r>
          </a:p>
          <a:p>
            <a:pPr>
              <a:defRPr/>
            </a:pPr>
            <a:r>
              <a:rPr lang="el-GR" b="1" dirty="0"/>
              <a:t>ΜΕΘΟΔΟΛΟΓΙΑ:  </a:t>
            </a:r>
            <a:r>
              <a:rPr lang="el-GR" dirty="0"/>
              <a:t>Αξιολόγηση της συγκέντρωσης του εκκριτικού συστατικού και των </a:t>
            </a:r>
            <a:r>
              <a:rPr lang="en-US" dirty="0" err="1"/>
              <a:t>IgAs</a:t>
            </a:r>
            <a:r>
              <a:rPr lang="el-GR" dirty="0"/>
              <a:t>: στα κύτταρα της κρύπτης, στο δωδεκαδακτυλικό υγρό και στο </a:t>
            </a:r>
            <a:r>
              <a:rPr lang="el-GR" dirty="0" err="1"/>
              <a:t>νηστιδικό</a:t>
            </a:r>
            <a:r>
              <a:rPr lang="el-GR" dirty="0"/>
              <a:t> υγρό.</a:t>
            </a:r>
          </a:p>
          <a:p>
            <a:pPr>
              <a:defRPr/>
            </a:pPr>
            <a:r>
              <a:rPr lang="el-GR" b="1" dirty="0"/>
              <a:t>ΑΠΟΤΕΛΕΣΜΑΤΑ</a:t>
            </a:r>
            <a:endParaRPr lang="el-GR" dirty="0"/>
          </a:p>
          <a:p>
            <a:pPr>
              <a:defRPr/>
            </a:pPr>
            <a:r>
              <a:rPr lang="el-GR" dirty="0"/>
              <a:t>α/ Μια στατιστικά σημαντική αύξηση (</a:t>
            </a:r>
            <a:r>
              <a:rPr lang="en-US" dirty="0"/>
              <a:t>P</a:t>
            </a:r>
            <a:r>
              <a:rPr lang="el-GR" dirty="0"/>
              <a:t> &lt; 0.05) εμφανίζεται στη συγκέντρωση του εκκριτικού συστατικού στα κρυφά κύτταρα (+ 48.5%).</a:t>
            </a:r>
          </a:p>
          <a:p>
            <a:pPr>
              <a:defRPr/>
            </a:pPr>
            <a:r>
              <a:rPr lang="el-GR" dirty="0"/>
              <a:t>β/ Μια στατιστικά σημαντική αύξηση (</a:t>
            </a:r>
            <a:r>
              <a:rPr lang="en-US" dirty="0"/>
              <a:t>P</a:t>
            </a:r>
            <a:r>
              <a:rPr lang="el-GR" dirty="0"/>
              <a:t> &lt; 0.01) εμφανίζεται στη συγκέντρωση του εκκριτικού συστατικού στο δωδεκαδακτυλικό υγρό (+ 62.8%).</a:t>
            </a:r>
          </a:p>
          <a:p>
            <a:pPr>
              <a:defRPr/>
            </a:pPr>
            <a:r>
              <a:rPr lang="el-GR" dirty="0"/>
              <a:t>γ/ Μια στατιστικά σημαντική αύξηση (</a:t>
            </a:r>
            <a:r>
              <a:rPr lang="en-US" dirty="0"/>
              <a:t>P</a:t>
            </a:r>
            <a:r>
              <a:rPr lang="el-GR" dirty="0"/>
              <a:t> &lt; 0.05) εμφανίζεται στη συγκέντρωση του εκκριτικού συστατικού στο </a:t>
            </a:r>
            <a:r>
              <a:rPr lang="el-GR" dirty="0" err="1"/>
              <a:t>νηστιδικό</a:t>
            </a:r>
            <a:r>
              <a:rPr lang="el-GR" dirty="0"/>
              <a:t> υγρό (+ 48.7%).</a:t>
            </a:r>
          </a:p>
          <a:p>
            <a:pPr>
              <a:defRPr/>
            </a:pPr>
            <a:r>
              <a:rPr lang="el-GR" dirty="0"/>
              <a:t>δ/ Μια στατιστικά σημαντική αύξηση εμφανίζεται στη μέση συγκέντρωση των </a:t>
            </a:r>
            <a:r>
              <a:rPr lang="en-US" dirty="0" err="1"/>
              <a:t>IgAs</a:t>
            </a:r>
            <a:r>
              <a:rPr lang="en-US" dirty="0"/>
              <a:t> </a:t>
            </a:r>
            <a:r>
              <a:rPr lang="el-GR" dirty="0"/>
              <a:t>στην ομάδα θεραπείας (+ 56.9%) (</a:t>
            </a:r>
            <a:r>
              <a:rPr lang="en-US" dirty="0"/>
              <a:t>P</a:t>
            </a:r>
            <a:r>
              <a:rPr lang="el-GR" dirty="0"/>
              <a:t> &lt; 0.01). </a:t>
            </a:r>
          </a:p>
          <a:p>
            <a:pPr>
              <a:defRPr/>
            </a:pPr>
            <a:r>
              <a:rPr lang="el-GR" b="1" dirty="0"/>
              <a:t>ΣΥΜΠΕΡΑΣΜΑ:  </a:t>
            </a:r>
            <a:r>
              <a:rPr lang="el-GR" dirty="0"/>
              <a:t>Ξέρουμε ότι οι </a:t>
            </a:r>
            <a:r>
              <a:rPr lang="en-US" dirty="0" err="1"/>
              <a:t>IgAs</a:t>
            </a:r>
            <a:r>
              <a:rPr lang="en-US" dirty="0"/>
              <a:t> </a:t>
            </a:r>
            <a:r>
              <a:rPr lang="el-GR" dirty="0"/>
              <a:t>είναι η πρώτη γραμμή άμυνας ενάντια στη λοίμωξη της πεπτικής οδού.</a:t>
            </a:r>
          </a:p>
          <a:p>
            <a:pPr>
              <a:defRPr/>
            </a:pPr>
            <a:r>
              <a:rPr lang="el-GR" dirty="0"/>
              <a:t>Το κύριο σημείο σε αυτήν την μελέτη είναι ότι:  Η από του στόματος θεραπεία με </a:t>
            </a:r>
            <a:r>
              <a:rPr lang="en-US" dirty="0"/>
              <a:t>S</a:t>
            </a:r>
            <a:r>
              <a:rPr lang="el-GR" dirty="0"/>
              <a:t>. β. σε ζώα προκαλεί μια σημαντική αύξηση στη συγκέντρωση του εκκριτικού συστατικού και της </a:t>
            </a:r>
            <a:r>
              <a:rPr lang="en-US" dirty="0" err="1"/>
              <a:t>IgAs</a:t>
            </a:r>
            <a:r>
              <a:rPr lang="en-US" dirty="0"/>
              <a:t> </a:t>
            </a:r>
            <a:r>
              <a:rPr lang="el-GR" dirty="0"/>
              <a:t>στο λεπτό έντερο και μπορεί να αποδειχτεί ότι ασκεί μια προ</a:t>
            </a:r>
            <a:endParaRPr lang="en-US" dirty="0"/>
          </a:p>
          <a:p>
            <a:pPr>
              <a:defRPr/>
            </a:pPr>
            <a:endParaRPr lang="en-US" dirty="0"/>
          </a:p>
          <a:p>
            <a:r>
              <a:rPr lang="el-GR" b="1" dirty="0"/>
              <a:t>Έχει αποδειχθεί ότι οι ανοσοσφαιρίνες Α (</a:t>
            </a:r>
            <a:r>
              <a:rPr lang="el-GR" b="1" dirty="0" err="1"/>
              <a:t>IgA</a:t>
            </a:r>
            <a:r>
              <a:rPr lang="el-GR" b="1" dirty="0"/>
              <a:t>), που χρησιμεύουν στη ρύθμιση και στη διατήρηση της ανοσοποιητικής ομοιόστασης της μεμβράνης του εντερικού βλεννογόνου, έχουν:</a:t>
            </a:r>
            <a:endParaRPr lang="el-GR" dirty="0"/>
          </a:p>
          <a:p>
            <a:r>
              <a:rPr lang="el-GR" dirty="0" err="1"/>
              <a:t>αντιιική</a:t>
            </a:r>
            <a:r>
              <a:rPr lang="el-GR" dirty="0"/>
              <a:t> ιδιότητα ακόμα και με την απουσία συμπληρώματος</a:t>
            </a:r>
          </a:p>
          <a:p>
            <a:r>
              <a:rPr lang="el-GR" dirty="0" err="1"/>
              <a:t>αντιβακτηριακή</a:t>
            </a:r>
            <a:r>
              <a:rPr lang="el-GR" dirty="0"/>
              <a:t> ιδιότητα</a:t>
            </a:r>
          </a:p>
          <a:p>
            <a:r>
              <a:rPr lang="el-GR" dirty="0" err="1"/>
              <a:t>δρούν</a:t>
            </a:r>
            <a:r>
              <a:rPr lang="el-GR" dirty="0"/>
              <a:t> στη συγκρότηση – σύνθεση του </a:t>
            </a:r>
            <a:r>
              <a:rPr lang="el-GR" dirty="0" err="1"/>
              <a:t>ινιδικού</a:t>
            </a:r>
            <a:r>
              <a:rPr lang="el-GR" dirty="0"/>
              <a:t> της βλέννας</a:t>
            </a:r>
          </a:p>
          <a:p>
            <a:r>
              <a:rPr lang="el-GR" dirty="0"/>
              <a:t>λειτουργούν στον «ανοσοποιητικό αποκλεισμό»</a:t>
            </a:r>
          </a:p>
          <a:p>
            <a:r>
              <a:rPr lang="el-GR" dirty="0"/>
              <a:t>ενεργοποιούν τα εντερικά ένζυμα</a:t>
            </a:r>
            <a:endParaRPr lang="en-US" dirty="0"/>
          </a:p>
          <a:p>
            <a:pPr>
              <a:defRPr/>
            </a:pPr>
            <a:r>
              <a:rPr lang="el-GR" dirty="0" err="1"/>
              <a:t>στατευτική</a:t>
            </a:r>
            <a:r>
              <a:rPr lang="el-GR" dirty="0"/>
              <a:t> επίδραση ενάντια σε λοιμώξεις εντερικής προέλευσης.</a:t>
            </a:r>
          </a:p>
        </p:txBody>
      </p:sp>
    </p:spTree>
    <p:extLst>
      <p:ext uri="{BB962C8B-B14F-4D97-AF65-F5344CB8AC3E}">
        <p14:creationId xmlns:p14="http://schemas.microsoft.com/office/powerpoint/2010/main" val="22733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0EA6B7-33F1-4BF3-8075-D226AFCAA89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78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3955" name="Rectangle 3"/>
          <p:cNvSpPr>
            <a:spLocks noGrp="1" noChangeArrowheads="1"/>
          </p:cNvSpPr>
          <p:nvPr>
            <p:ph type="body" idx="1"/>
          </p:nvPr>
        </p:nvSpPr>
        <p:spPr>
          <a:xfrm>
            <a:off x="561446" y="4585797"/>
            <a:ext cx="5693530" cy="5107231"/>
          </a:xfrm>
        </p:spPr>
        <p:txBody>
          <a:bodyPr/>
          <a:lstStyle/>
          <a:p>
            <a:pPr algn="ctr">
              <a:lnSpc>
                <a:spcPct val="90000"/>
              </a:lnSpc>
              <a:defRPr/>
            </a:pPr>
            <a:r>
              <a:rPr lang="en-US" sz="900" b="1" dirty="0" err="1"/>
              <a:t>Sb</a:t>
            </a:r>
            <a:r>
              <a:rPr lang="en-US" sz="900" b="1" dirty="0"/>
              <a:t> and Inflammation – Summary</a:t>
            </a:r>
            <a:endParaRPr lang="en-US" sz="900" dirty="0"/>
          </a:p>
          <a:p>
            <a:pPr>
              <a:lnSpc>
                <a:spcPct val="90000"/>
              </a:lnSpc>
              <a:defRPr/>
            </a:pPr>
            <a:endParaRPr lang="en-US" sz="900" dirty="0"/>
          </a:p>
          <a:p>
            <a:pPr>
              <a:lnSpc>
                <a:spcPct val="90000"/>
              </a:lnSpc>
              <a:defRPr/>
            </a:pPr>
            <a:r>
              <a:rPr lang="en-US" sz="900" dirty="0"/>
              <a:t>Coming back to the cascade of inflammation, let us examine the effect of </a:t>
            </a:r>
            <a:r>
              <a:rPr lang="en-US" sz="900" dirty="0" err="1"/>
              <a:t>Sb</a:t>
            </a:r>
            <a:r>
              <a:rPr lang="en-US" sz="900" dirty="0"/>
              <a:t> on inflammation.</a:t>
            </a:r>
          </a:p>
          <a:p>
            <a:pPr>
              <a:lnSpc>
                <a:spcPct val="90000"/>
              </a:lnSpc>
              <a:defRPr/>
            </a:pPr>
            <a:endParaRPr lang="en-US" sz="900" dirty="0"/>
          </a:p>
          <a:p>
            <a:pPr>
              <a:lnSpc>
                <a:spcPct val="90000"/>
              </a:lnSpc>
              <a:defRPr/>
            </a:pPr>
            <a:r>
              <a:rPr lang="en-US" sz="900" dirty="0" err="1"/>
              <a:t>Dahan</a:t>
            </a:r>
            <a:r>
              <a:rPr lang="en-US" sz="900" dirty="0"/>
              <a:t> demonstrated that </a:t>
            </a:r>
            <a:r>
              <a:rPr lang="en-US" sz="900" dirty="0" err="1"/>
              <a:t>Sb</a:t>
            </a:r>
            <a:r>
              <a:rPr lang="en-US" sz="900" dirty="0"/>
              <a:t> reduces the translocation of NF-KB to the nucleus as </a:t>
            </a:r>
            <a:r>
              <a:rPr lang="en-US" sz="900" dirty="0" err="1"/>
              <a:t>Sb</a:t>
            </a:r>
            <a:r>
              <a:rPr lang="en-US" sz="900" dirty="0"/>
              <a:t> maintains the bond with the protein IKB. </a:t>
            </a:r>
            <a:r>
              <a:rPr lang="en-US" sz="900" dirty="0" err="1"/>
              <a:t>Sb</a:t>
            </a:r>
            <a:r>
              <a:rPr lang="en-US" sz="900" dirty="0"/>
              <a:t> also inhibits the enzyme MAPK, therefore there is no stimulation of AP1. This was demonstrated by </a:t>
            </a:r>
            <a:r>
              <a:rPr lang="en-US" sz="900" dirty="0" err="1"/>
              <a:t>Sougioultzis</a:t>
            </a:r>
            <a:r>
              <a:rPr lang="en-US" sz="900" dirty="0"/>
              <a:t> et al. </a:t>
            </a:r>
            <a:r>
              <a:rPr lang="en-US" sz="900" b="1" dirty="0"/>
              <a:t>The end result is decreased IL8 synthesis</a:t>
            </a:r>
            <a:r>
              <a:rPr lang="en-US" sz="900" dirty="0"/>
              <a:t>, thus </a:t>
            </a:r>
            <a:r>
              <a:rPr lang="en-US" sz="900" b="1" dirty="0"/>
              <a:t>decreasing inflammation.</a:t>
            </a:r>
            <a:r>
              <a:rPr lang="en-US" sz="900" dirty="0"/>
              <a:t> </a:t>
            </a:r>
          </a:p>
          <a:p>
            <a:pPr>
              <a:lnSpc>
                <a:spcPct val="90000"/>
              </a:lnSpc>
              <a:defRPr/>
            </a:pPr>
            <a:endParaRPr lang="en-US" sz="900" dirty="0"/>
          </a:p>
          <a:p>
            <a:pPr>
              <a:lnSpc>
                <a:spcPct val="90000"/>
              </a:lnSpc>
              <a:defRPr/>
            </a:pPr>
            <a:r>
              <a:rPr lang="en-US" sz="900" u="sng" dirty="0"/>
              <a:t>How does </a:t>
            </a:r>
            <a:r>
              <a:rPr lang="en-US" sz="900" u="sng" dirty="0" err="1"/>
              <a:t>Sb</a:t>
            </a:r>
            <a:r>
              <a:rPr lang="en-US" sz="900" u="sng" dirty="0"/>
              <a:t> act?</a:t>
            </a:r>
            <a:r>
              <a:rPr lang="en-US" sz="900" dirty="0"/>
              <a:t> </a:t>
            </a:r>
            <a:r>
              <a:rPr lang="en-US" sz="900" dirty="0" err="1"/>
              <a:t>Sougioultzis</a:t>
            </a:r>
            <a:r>
              <a:rPr lang="en-US" sz="900" dirty="0"/>
              <a:t> et al also demonstrated that </a:t>
            </a:r>
            <a:r>
              <a:rPr lang="en-US" sz="900" dirty="0" err="1"/>
              <a:t>Sb</a:t>
            </a:r>
            <a:r>
              <a:rPr lang="en-US" sz="900" dirty="0"/>
              <a:t> synthesizes a soluble </a:t>
            </a:r>
            <a:r>
              <a:rPr lang="en-US" sz="900" dirty="0" err="1"/>
              <a:t>antiinflammatory</a:t>
            </a:r>
            <a:r>
              <a:rPr lang="en-US" sz="900" dirty="0"/>
              <a:t> factor (1Kda) blocking the IKK.</a:t>
            </a:r>
          </a:p>
          <a:p>
            <a:pPr>
              <a:lnSpc>
                <a:spcPct val="90000"/>
              </a:lnSpc>
              <a:defRPr/>
            </a:pPr>
            <a:endParaRPr lang="en-US" sz="900" dirty="0"/>
          </a:p>
          <a:p>
            <a:pPr>
              <a:lnSpc>
                <a:spcPct val="90000"/>
              </a:lnSpc>
              <a:defRPr/>
            </a:pPr>
            <a:r>
              <a:rPr lang="en-US" sz="900" dirty="0"/>
              <a:t>In addition, Chen et Al demonstrated on a toxin A model (of </a:t>
            </a:r>
            <a:r>
              <a:rPr lang="en-US" sz="900" i="1" dirty="0"/>
              <a:t>C </a:t>
            </a:r>
            <a:r>
              <a:rPr lang="en-US" sz="900" i="1" dirty="0" err="1"/>
              <a:t>Difficile</a:t>
            </a:r>
            <a:r>
              <a:rPr lang="en-US" sz="900" dirty="0"/>
              <a:t>) that </a:t>
            </a:r>
            <a:r>
              <a:rPr lang="en-US" sz="900" dirty="0" err="1"/>
              <a:t>Sb</a:t>
            </a:r>
            <a:r>
              <a:rPr lang="en-US" sz="900" dirty="0"/>
              <a:t> inhibits extracellular signal regulated protein </a:t>
            </a:r>
            <a:r>
              <a:rPr lang="en-US" sz="900" dirty="0" err="1"/>
              <a:t>kinase</a:t>
            </a:r>
            <a:r>
              <a:rPr lang="en-US" sz="900" dirty="0"/>
              <a:t> (ERK) and c-</a:t>
            </a:r>
            <a:r>
              <a:rPr lang="en-US" sz="900" dirty="0" err="1"/>
              <a:t>junctional</a:t>
            </a:r>
            <a:r>
              <a:rPr lang="en-US" sz="900" dirty="0"/>
              <a:t> N-terminal </a:t>
            </a:r>
            <a:r>
              <a:rPr lang="en-US" sz="900" dirty="0" err="1"/>
              <a:t>kinase</a:t>
            </a:r>
            <a:r>
              <a:rPr lang="en-US" sz="900" dirty="0"/>
              <a:t> (JNK). It corresponds to earlier step of inflammation (as they are necessary to produce MAPK)</a:t>
            </a:r>
          </a:p>
          <a:p>
            <a:pPr>
              <a:lnSpc>
                <a:spcPct val="90000"/>
              </a:lnSpc>
              <a:defRPr/>
            </a:pPr>
            <a:endParaRPr lang="en-US" sz="900" dirty="0"/>
          </a:p>
          <a:p>
            <a:pPr>
              <a:lnSpc>
                <a:spcPct val="90000"/>
              </a:lnSpc>
              <a:defRPr/>
            </a:pPr>
            <a:r>
              <a:rPr lang="en-US" sz="900" dirty="0"/>
              <a:t>Finally, </a:t>
            </a:r>
            <a:r>
              <a:rPr lang="en-US" sz="900" dirty="0" err="1"/>
              <a:t>Sb</a:t>
            </a:r>
            <a:r>
              <a:rPr lang="en-US" sz="900" dirty="0"/>
              <a:t> is also able to activate the inhibitory system, that is, the system that inhibits IL8 synthesis. </a:t>
            </a:r>
            <a:r>
              <a:rPr lang="en-US" sz="900" dirty="0" err="1"/>
              <a:t>Peroxisome</a:t>
            </a:r>
            <a:r>
              <a:rPr lang="en-US" sz="900" dirty="0"/>
              <a:t> </a:t>
            </a:r>
            <a:r>
              <a:rPr lang="en-US" sz="900" dirty="0" err="1"/>
              <a:t>proliferator</a:t>
            </a:r>
            <a:r>
              <a:rPr lang="en-US" sz="900" dirty="0"/>
              <a:t> activated receptor – gamma (PPAR-</a:t>
            </a:r>
            <a:r>
              <a:rPr lang="el-GR" sz="900" dirty="0">
                <a:effectLst>
                  <a:outerShdw blurRad="38100" dist="38100" dir="2700000" algn="tl">
                    <a:srgbClr val="C0C0C0"/>
                  </a:outerShdw>
                </a:effectLst>
              </a:rPr>
              <a:t>γ</a:t>
            </a:r>
            <a:r>
              <a:rPr lang="en-US" sz="900" dirty="0">
                <a:effectLst>
                  <a:outerShdw blurRad="38100" dist="38100" dir="2700000" algn="tl">
                    <a:srgbClr val="C0C0C0"/>
                  </a:outerShdw>
                </a:effectLst>
              </a:rPr>
              <a:t>)</a:t>
            </a:r>
            <a:r>
              <a:rPr lang="en-US" sz="900" dirty="0"/>
              <a:t> is activated by </a:t>
            </a:r>
            <a:r>
              <a:rPr lang="en-US" sz="900" dirty="0" err="1"/>
              <a:t>Sb</a:t>
            </a:r>
            <a:r>
              <a:rPr lang="en-US" sz="900" dirty="0"/>
              <a:t> as demonstrated recently by Lee et al.</a:t>
            </a:r>
          </a:p>
          <a:p>
            <a:pPr>
              <a:lnSpc>
                <a:spcPct val="90000"/>
              </a:lnSpc>
              <a:defRPr/>
            </a:pPr>
            <a:endParaRPr lang="en-US" sz="900" b="1" dirty="0"/>
          </a:p>
          <a:p>
            <a:pPr>
              <a:lnSpc>
                <a:spcPct val="90000"/>
              </a:lnSpc>
              <a:defRPr/>
            </a:pPr>
            <a:r>
              <a:rPr lang="en-US" sz="900" b="1" dirty="0"/>
              <a:t>In conclusion, </a:t>
            </a:r>
            <a:r>
              <a:rPr lang="en-US" sz="900" b="1" dirty="0" err="1"/>
              <a:t>Sb</a:t>
            </a:r>
            <a:r>
              <a:rPr lang="en-US" sz="900" b="1" dirty="0"/>
              <a:t> has different modes of action to reduce the inflammation.</a:t>
            </a:r>
          </a:p>
          <a:p>
            <a:pPr>
              <a:lnSpc>
                <a:spcPct val="90000"/>
              </a:lnSpc>
              <a:defRPr/>
            </a:pPr>
            <a:endParaRPr lang="en-US" sz="900" b="1" dirty="0"/>
          </a:p>
          <a:p>
            <a:pPr>
              <a:lnSpc>
                <a:spcPct val="90000"/>
              </a:lnSpc>
              <a:defRPr/>
            </a:pPr>
            <a:endParaRPr lang="en-US" sz="900" dirty="0"/>
          </a:p>
          <a:p>
            <a:pPr>
              <a:lnSpc>
                <a:spcPct val="90000"/>
              </a:lnSpc>
              <a:defRPr/>
            </a:pPr>
            <a:r>
              <a:rPr lang="en-US" sz="900" b="1" dirty="0"/>
              <a:t>Reference</a:t>
            </a:r>
          </a:p>
          <a:p>
            <a:pPr>
              <a:lnSpc>
                <a:spcPct val="90000"/>
              </a:lnSpc>
              <a:defRPr/>
            </a:pPr>
            <a:endParaRPr lang="en-GB" sz="900" dirty="0"/>
          </a:p>
          <a:p>
            <a:pPr>
              <a:lnSpc>
                <a:spcPct val="90000"/>
              </a:lnSpc>
              <a:defRPr/>
            </a:pPr>
            <a:r>
              <a:rPr lang="en-GB" sz="900" dirty="0"/>
              <a:t>1. </a:t>
            </a:r>
            <a:r>
              <a:rPr lang="en-GB" sz="900" dirty="0" err="1"/>
              <a:t>Dahan</a:t>
            </a:r>
            <a:r>
              <a:rPr lang="en-GB" sz="900" dirty="0"/>
              <a:t> S, </a:t>
            </a:r>
            <a:r>
              <a:rPr lang="en-GB" sz="900" dirty="0" err="1"/>
              <a:t>Dalmasso</a:t>
            </a:r>
            <a:r>
              <a:rPr lang="en-GB" sz="900" dirty="0"/>
              <a:t> G, </a:t>
            </a:r>
            <a:r>
              <a:rPr lang="en-GB" sz="900" dirty="0" err="1"/>
              <a:t>Imbert</a:t>
            </a:r>
            <a:r>
              <a:rPr lang="en-GB" sz="900" dirty="0"/>
              <a:t> V et al. </a:t>
            </a:r>
            <a:r>
              <a:rPr lang="en-US" sz="900" i="1" dirty="0"/>
              <a:t>Saccharomyces boulardii</a:t>
            </a:r>
            <a:r>
              <a:rPr lang="en-US" sz="900" dirty="0"/>
              <a:t> Interferes with Enterohemorrhagic </a:t>
            </a:r>
            <a:r>
              <a:rPr lang="en-US" sz="900" i="1" dirty="0"/>
              <a:t>Escherichia coli</a:t>
            </a:r>
            <a:r>
              <a:rPr lang="en-US" sz="900" dirty="0"/>
              <a:t>-Induced Signaling Pathways in T84 Cells. </a:t>
            </a:r>
            <a:r>
              <a:rPr lang="en-GB" sz="900" i="1" dirty="0"/>
              <a:t>Infect Immun</a:t>
            </a:r>
            <a:r>
              <a:rPr lang="en-GB" sz="900" dirty="0"/>
              <a:t>. 2003;71(2):766-773</a:t>
            </a:r>
            <a:r>
              <a:rPr lang="fr-FR" sz="900" dirty="0">
                <a:cs typeface="Arial" charset="0"/>
              </a:rPr>
              <a:t>.</a:t>
            </a:r>
            <a:endParaRPr lang="en-US" sz="900" dirty="0">
              <a:cs typeface="Arial" charset="0"/>
            </a:endParaRPr>
          </a:p>
          <a:p>
            <a:pPr>
              <a:lnSpc>
                <a:spcPct val="90000"/>
              </a:lnSpc>
              <a:defRPr/>
            </a:pPr>
            <a:r>
              <a:rPr lang="en-US" sz="900" dirty="0">
                <a:cs typeface="Arial" charset="0"/>
              </a:rPr>
              <a:t>2. </a:t>
            </a:r>
            <a:r>
              <a:rPr lang="fr-FR" sz="900" dirty="0" err="1"/>
              <a:t>Sougioultzis</a:t>
            </a:r>
            <a:r>
              <a:rPr lang="fr-FR" sz="900" dirty="0"/>
              <a:t> S, </a:t>
            </a:r>
            <a:r>
              <a:rPr lang="fr-FR" sz="900" dirty="0" err="1"/>
              <a:t>Simeonidis</a:t>
            </a:r>
            <a:r>
              <a:rPr lang="fr-FR" sz="900" dirty="0"/>
              <a:t> S, </a:t>
            </a:r>
            <a:r>
              <a:rPr lang="fr-FR" sz="900" dirty="0" err="1"/>
              <a:t>Bhaskar</a:t>
            </a:r>
            <a:r>
              <a:rPr lang="fr-FR" sz="900" dirty="0"/>
              <a:t> KR, et al. </a:t>
            </a:r>
            <a:r>
              <a:rPr lang="en-US" sz="900" i="1" dirty="0"/>
              <a:t>Saccharomyces boulardii</a:t>
            </a:r>
            <a:r>
              <a:rPr lang="en-US" sz="900" dirty="0"/>
              <a:t> produces a soluble </a:t>
            </a:r>
            <a:r>
              <a:rPr lang="en-US" sz="900" dirty="0" err="1"/>
              <a:t>antiinflammatory</a:t>
            </a:r>
            <a:r>
              <a:rPr lang="en-US" sz="900" dirty="0"/>
              <a:t> factor that inhibits NF-</a:t>
            </a:r>
            <a:r>
              <a:rPr lang="en-US" sz="900" dirty="0" err="1">
                <a:cs typeface="Arial" charset="0"/>
              </a:rPr>
              <a:t>ĸ</a:t>
            </a:r>
            <a:r>
              <a:rPr lang="en-US" sz="900" dirty="0" err="1"/>
              <a:t>B</a:t>
            </a:r>
            <a:r>
              <a:rPr lang="en-US" sz="900" dirty="0"/>
              <a:t>-mediated IL-8 gene expression. </a:t>
            </a:r>
            <a:r>
              <a:rPr lang="fr-FR" sz="900" i="1" dirty="0" err="1"/>
              <a:t>Biochem</a:t>
            </a:r>
            <a:r>
              <a:rPr lang="fr-FR" sz="900" i="1" dirty="0"/>
              <a:t> </a:t>
            </a:r>
            <a:r>
              <a:rPr lang="fr-FR" sz="900" i="1" dirty="0" err="1"/>
              <a:t>Biophys</a:t>
            </a:r>
            <a:r>
              <a:rPr lang="fr-FR" sz="900" i="1" dirty="0"/>
              <a:t> </a:t>
            </a:r>
            <a:r>
              <a:rPr lang="fr-FR" sz="900" i="1" dirty="0" err="1"/>
              <a:t>Res</a:t>
            </a:r>
            <a:r>
              <a:rPr lang="fr-FR" sz="900" i="1" dirty="0"/>
              <a:t> Commun</a:t>
            </a:r>
            <a:r>
              <a:rPr lang="fr-FR" sz="900" dirty="0"/>
              <a:t>.2006;343(1):69-76.</a:t>
            </a:r>
            <a:endParaRPr lang="en-US" sz="900" dirty="0"/>
          </a:p>
          <a:p>
            <a:pPr>
              <a:lnSpc>
                <a:spcPct val="90000"/>
              </a:lnSpc>
              <a:defRPr/>
            </a:pPr>
            <a:r>
              <a:rPr lang="en-US" sz="900" dirty="0">
                <a:cs typeface="Arial" charset="0"/>
              </a:rPr>
              <a:t>3. </a:t>
            </a:r>
            <a:r>
              <a:rPr lang="en-US" sz="900" dirty="0"/>
              <a:t>Chen X, </a:t>
            </a:r>
            <a:r>
              <a:rPr lang="en-US" sz="900" dirty="0" err="1"/>
              <a:t>Kokkotou</a:t>
            </a:r>
            <a:r>
              <a:rPr lang="en-US" sz="900" dirty="0"/>
              <a:t> EG, Mustafa N, et al. </a:t>
            </a:r>
            <a:r>
              <a:rPr lang="en-US" sz="900" i="1" dirty="0"/>
              <a:t>Saccharomyces boulardii</a:t>
            </a:r>
            <a:r>
              <a:rPr lang="en-US" sz="900" dirty="0"/>
              <a:t> inhibits erk1/2 mitogen-activated protein kinase activation both in vitro and in vivo and protects against </a:t>
            </a:r>
            <a:r>
              <a:rPr lang="en-US" sz="900" i="1" dirty="0"/>
              <a:t>Clostridium difficile</a:t>
            </a:r>
            <a:r>
              <a:rPr lang="en-US" sz="900" dirty="0"/>
              <a:t> toxin-A induced enteritis. </a:t>
            </a:r>
            <a:r>
              <a:rPr lang="en-US" sz="900" i="1" dirty="0"/>
              <a:t>The Journal of Biological Chemistry</a:t>
            </a:r>
            <a:r>
              <a:rPr lang="en-US" sz="900" dirty="0"/>
              <a:t> .2006;281(34):24449-24454. </a:t>
            </a:r>
          </a:p>
          <a:p>
            <a:pPr>
              <a:lnSpc>
                <a:spcPct val="90000"/>
              </a:lnSpc>
              <a:defRPr/>
            </a:pPr>
            <a:r>
              <a:rPr lang="en-US" sz="900" dirty="0"/>
              <a:t>4. Lee SK, Kim YW, Chi SG, et al. The effect of </a:t>
            </a:r>
            <a:r>
              <a:rPr lang="en-US" sz="900" i="1" dirty="0"/>
              <a:t>Saccharomyces boulardii</a:t>
            </a:r>
            <a:r>
              <a:rPr lang="en-US" sz="900" dirty="0"/>
              <a:t> on human colon cells and inflammation in rats with trinitrobenzene sulfonic acid-induced colitis. </a:t>
            </a:r>
            <a:r>
              <a:rPr lang="en-US" sz="900" i="1" dirty="0"/>
              <a:t>Dig </a:t>
            </a:r>
            <a:r>
              <a:rPr lang="en-US" sz="900" i="1" dirty="0" err="1"/>
              <a:t>Dis</a:t>
            </a:r>
            <a:r>
              <a:rPr lang="en-US" sz="900" i="1" dirty="0"/>
              <a:t> Sci;</a:t>
            </a:r>
            <a:r>
              <a:rPr lang="en-US" sz="900" dirty="0"/>
              <a:t>2008.</a:t>
            </a:r>
          </a:p>
        </p:txBody>
      </p:sp>
    </p:spTree>
    <p:extLst>
      <p:ext uri="{BB962C8B-B14F-4D97-AF65-F5344CB8AC3E}">
        <p14:creationId xmlns:p14="http://schemas.microsoft.com/office/powerpoint/2010/main" val="3117806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0957-A7B7-418D-8006-E8C330CAB8C5}" type="slidenum">
              <a:rPr kumimoji="0" lang="en-US" sz="1200" b="0" i="0" u="none" strike="noStrike" kern="1200" cap="none" spc="0" normalizeH="0" baseline="0" noProof="0" smtClean="0">
                <a:ln>
                  <a:noFill/>
                </a:ln>
                <a:solidFill>
                  <a:prstClr val="black"/>
                </a:solidFill>
                <a:effectLst/>
                <a:uLnTx/>
                <a:uFillTx/>
                <a:latin typeface="Helvetica Neue LT Std 35 Thin" panose="020B04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Helvetica Neue LT Std 35 Thin" panose="020B0403020202020204"/>
              <a:ea typeface="+mn-ea"/>
              <a:cs typeface="+mn-cs"/>
            </a:endParaRPr>
          </a:p>
        </p:txBody>
      </p:sp>
    </p:spTree>
    <p:extLst>
      <p:ext uri="{BB962C8B-B14F-4D97-AF65-F5344CB8AC3E}">
        <p14:creationId xmlns:p14="http://schemas.microsoft.com/office/powerpoint/2010/main" val="295177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85750" indent="-285750">
              <a:buFont typeface="Arial" charset="0"/>
              <a:buChar char="•"/>
            </a:pPr>
            <a:r>
              <a:rPr lang="fr-FR" sz="1200" kern="1200" dirty="0">
                <a:solidFill>
                  <a:srgbClr val="233A84"/>
                </a:solidFill>
                <a:latin typeface="Tw Cen MT" panose="020B0602020104020603" pitchFamily="34" charset="0"/>
                <a:ea typeface="+mn-ea"/>
                <a:cs typeface="+mn-cs"/>
              </a:rPr>
              <a:t>The </a:t>
            </a:r>
            <a:r>
              <a:rPr lang="fr-FR" sz="1200" b="1" kern="1200" dirty="0">
                <a:solidFill>
                  <a:srgbClr val="F7A319"/>
                </a:solidFill>
                <a:latin typeface="Tw Cen MT" panose="020B0602020104020603" pitchFamily="34" charset="0"/>
                <a:ea typeface="+mn-ea"/>
                <a:cs typeface="+mn-cs"/>
              </a:rPr>
              <a:t>GSRS </a:t>
            </a:r>
            <a:r>
              <a:rPr lang="fr-FR" sz="1200" b="1" kern="1200" dirty="0" err="1">
                <a:solidFill>
                  <a:srgbClr val="F7A319"/>
                </a:solidFill>
                <a:latin typeface="Tw Cen MT" panose="020B0602020104020603" pitchFamily="34" charset="0"/>
                <a:ea typeface="+mn-ea"/>
                <a:cs typeface="+mn-cs"/>
              </a:rPr>
              <a:t>sub</a:t>
            </a:r>
            <a:r>
              <a:rPr lang="fr-FR" sz="1200" b="1" kern="1200" dirty="0">
                <a:solidFill>
                  <a:srgbClr val="F7A319"/>
                </a:solidFill>
                <a:latin typeface="Tw Cen MT" panose="020B0602020104020603" pitchFamily="34" charset="0"/>
                <a:ea typeface="+mn-ea"/>
                <a:cs typeface="+mn-cs"/>
              </a:rPr>
              <a:t>-scores </a:t>
            </a:r>
            <a:r>
              <a:rPr lang="fr-FR" sz="1200" kern="1200" dirty="0" err="1">
                <a:solidFill>
                  <a:srgbClr val="233A84"/>
                </a:solidFill>
                <a:latin typeface="Tw Cen MT" panose="020B0602020104020603" pitchFamily="34" charset="0"/>
                <a:ea typeface="+mn-ea"/>
                <a:cs typeface="+mn-cs"/>
              </a:rPr>
              <a:t>from</a:t>
            </a:r>
            <a:r>
              <a:rPr lang="fr-FR" sz="1200" kern="1200" dirty="0">
                <a:solidFill>
                  <a:srgbClr val="233A84"/>
                </a:solidFill>
                <a:latin typeface="Tw Cen MT" panose="020B0602020104020603" pitchFamily="34" charset="0"/>
                <a:ea typeface="+mn-ea"/>
                <a:cs typeface="+mn-cs"/>
              </a:rPr>
              <a:t> the </a:t>
            </a:r>
            <a:r>
              <a:rPr lang="fr-FR" sz="1200" b="1" kern="1200" dirty="0">
                <a:solidFill>
                  <a:srgbClr val="F7A319"/>
                </a:solidFill>
                <a:latin typeface="Tw Cen MT" panose="020B0602020104020603" pitchFamily="34" charset="0"/>
                <a:ea typeface="+mn-ea"/>
                <a:cs typeface="+mn-cs"/>
              </a:rPr>
              <a:t>SB+AC group </a:t>
            </a:r>
            <a:r>
              <a:rPr lang="fr-FR" sz="1200" kern="1200" dirty="0" err="1">
                <a:solidFill>
                  <a:srgbClr val="233A84"/>
                </a:solidFill>
                <a:latin typeface="Tw Cen MT" panose="020B0602020104020603" pitchFamily="34" charset="0"/>
                <a:ea typeface="+mn-ea"/>
                <a:cs typeface="+mn-cs"/>
              </a:rPr>
              <a:t>were</a:t>
            </a:r>
            <a:r>
              <a:rPr lang="fr-FR" sz="1200" kern="1200" dirty="0">
                <a:solidFill>
                  <a:srgbClr val="233A84"/>
                </a:solidFill>
                <a:latin typeface="Tw Cen MT" panose="020B0602020104020603" pitchFamily="34" charset="0"/>
                <a:ea typeface="+mn-ea"/>
                <a:cs typeface="+mn-cs"/>
              </a:rPr>
              <a:t> </a:t>
            </a:r>
            <a:r>
              <a:rPr lang="fr-FR" sz="1200" b="1" kern="1200" dirty="0" err="1">
                <a:solidFill>
                  <a:srgbClr val="F7A319"/>
                </a:solidFill>
                <a:latin typeface="Tw Cen MT" panose="020B0602020104020603" pitchFamily="34" charset="0"/>
                <a:ea typeface="+mn-ea"/>
                <a:cs typeface="+mn-cs"/>
              </a:rPr>
              <a:t>numerically</a:t>
            </a:r>
            <a:r>
              <a:rPr lang="fr-FR" sz="1200" b="1" kern="1200" dirty="0">
                <a:solidFill>
                  <a:srgbClr val="F7A319"/>
                </a:solidFill>
                <a:latin typeface="Tw Cen MT" panose="020B0602020104020603" pitchFamily="34" charset="0"/>
                <a:ea typeface="+mn-ea"/>
                <a:cs typeface="+mn-cs"/>
              </a:rPr>
              <a:t> </a:t>
            </a:r>
            <a:r>
              <a:rPr lang="fr-FR" sz="1200" b="1" kern="1200" dirty="0" err="1">
                <a:solidFill>
                  <a:srgbClr val="F7A319"/>
                </a:solidFill>
                <a:latin typeface="Tw Cen MT" panose="020B0602020104020603" pitchFamily="34" charset="0"/>
                <a:ea typeface="+mn-ea"/>
                <a:cs typeface="+mn-cs"/>
              </a:rPr>
              <a:t>lower</a:t>
            </a:r>
            <a:r>
              <a:rPr lang="fr-FR" sz="1200" b="1" kern="1200" dirty="0">
                <a:solidFill>
                  <a:srgbClr val="F7A319"/>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than</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those</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from</a:t>
            </a:r>
            <a:r>
              <a:rPr lang="fr-FR" sz="1200" kern="1200" dirty="0">
                <a:solidFill>
                  <a:srgbClr val="233A84"/>
                </a:solidFill>
                <a:latin typeface="Tw Cen MT" panose="020B0602020104020603" pitchFamily="34" charset="0"/>
                <a:ea typeface="+mn-ea"/>
                <a:cs typeface="+mn-cs"/>
              </a:rPr>
              <a:t> the SB </a:t>
            </a:r>
            <a:r>
              <a:rPr lang="fr-FR" sz="1200" kern="1200" dirty="0" err="1">
                <a:solidFill>
                  <a:srgbClr val="233A84"/>
                </a:solidFill>
                <a:latin typeface="Tw Cen MT" panose="020B0602020104020603" pitchFamily="34" charset="0"/>
                <a:ea typeface="+mn-ea"/>
                <a:cs typeface="+mn-cs"/>
              </a:rPr>
              <a:t>alone</a:t>
            </a:r>
            <a:r>
              <a:rPr lang="fr-FR" sz="1200" kern="1200" dirty="0">
                <a:solidFill>
                  <a:srgbClr val="233A84"/>
                </a:solidFill>
                <a:latin typeface="Tw Cen MT" panose="020B0602020104020603" pitchFamily="34" charset="0"/>
                <a:ea typeface="+mn-ea"/>
                <a:cs typeface="+mn-cs"/>
              </a:rPr>
              <a:t> group and </a:t>
            </a:r>
            <a:r>
              <a:rPr lang="fr-FR" sz="1200" kern="1200" dirty="0" err="1">
                <a:solidFill>
                  <a:srgbClr val="233A84"/>
                </a:solidFill>
                <a:latin typeface="Tw Cen MT" panose="020B0602020104020603" pitchFamily="34" charset="0"/>
                <a:ea typeface="+mn-ea"/>
                <a:cs typeface="+mn-cs"/>
              </a:rPr>
              <a:t>from</a:t>
            </a:r>
            <a:r>
              <a:rPr lang="fr-FR" sz="1200" kern="1200" dirty="0">
                <a:solidFill>
                  <a:srgbClr val="233A84"/>
                </a:solidFill>
                <a:latin typeface="Tw Cen MT" panose="020B0602020104020603" pitchFamily="34" charset="0"/>
                <a:ea typeface="+mn-ea"/>
                <a:cs typeface="+mn-cs"/>
              </a:rPr>
              <a:t> the AC group</a:t>
            </a:r>
          </a:p>
          <a:p>
            <a:pPr marL="285750" indent="-285750">
              <a:buFont typeface="Arial" charset="0"/>
              <a:buChar char="•"/>
            </a:pPr>
            <a:r>
              <a:rPr lang="fr-FR" sz="1200" kern="1200" dirty="0">
                <a:solidFill>
                  <a:srgbClr val="233A84"/>
                </a:solidFill>
                <a:latin typeface="Tw Cen MT" panose="020B0602020104020603" pitchFamily="34" charset="0"/>
                <a:ea typeface="+mn-ea"/>
                <a:cs typeface="+mn-cs"/>
              </a:rPr>
              <a:t>The </a:t>
            </a:r>
            <a:r>
              <a:rPr lang="fr-FR" sz="1200" b="1" kern="1200" dirty="0" err="1">
                <a:solidFill>
                  <a:srgbClr val="233A84"/>
                </a:solidFill>
                <a:latin typeface="Tw Cen MT" panose="020B0602020104020603" pitchFamily="34" charset="0"/>
                <a:ea typeface="+mn-ea"/>
                <a:cs typeface="+mn-cs"/>
              </a:rPr>
              <a:t>mean</a:t>
            </a:r>
            <a:r>
              <a:rPr lang="fr-FR" sz="1200" b="1" kern="1200" dirty="0">
                <a:solidFill>
                  <a:srgbClr val="233A84"/>
                </a:solidFill>
                <a:latin typeface="Tw Cen MT" panose="020B0602020104020603" pitchFamily="34" charset="0"/>
                <a:ea typeface="+mn-ea"/>
                <a:cs typeface="+mn-cs"/>
              </a:rPr>
              <a:t> </a:t>
            </a:r>
            <a:r>
              <a:rPr lang="fr-FR" sz="1200" b="1" kern="1200" dirty="0" err="1">
                <a:solidFill>
                  <a:srgbClr val="233A84"/>
                </a:solidFill>
                <a:latin typeface="Tw Cen MT" panose="020B0602020104020603" pitchFamily="34" charset="0"/>
                <a:ea typeface="+mn-ea"/>
                <a:cs typeface="+mn-cs"/>
              </a:rPr>
              <a:t>diarrhea</a:t>
            </a:r>
            <a:r>
              <a:rPr lang="fr-FR" sz="1200" b="1" kern="1200" dirty="0">
                <a:solidFill>
                  <a:srgbClr val="233A84"/>
                </a:solidFill>
                <a:latin typeface="Tw Cen MT" panose="020B0602020104020603" pitchFamily="34" charset="0"/>
                <a:ea typeface="+mn-ea"/>
                <a:cs typeface="+mn-cs"/>
              </a:rPr>
              <a:t> GSRS </a:t>
            </a:r>
            <a:r>
              <a:rPr lang="fr-FR" sz="1200" b="1" kern="1200" dirty="0" err="1">
                <a:solidFill>
                  <a:srgbClr val="233A84"/>
                </a:solidFill>
                <a:latin typeface="Tw Cen MT" panose="020B0602020104020603" pitchFamily="34" charset="0"/>
                <a:ea typeface="+mn-ea"/>
                <a:cs typeface="+mn-cs"/>
              </a:rPr>
              <a:t>sub</a:t>
            </a:r>
            <a:r>
              <a:rPr lang="fr-FR" sz="1200" b="1" kern="1200" dirty="0">
                <a:solidFill>
                  <a:srgbClr val="233A84"/>
                </a:solidFill>
                <a:latin typeface="Tw Cen MT" panose="020B0602020104020603" pitchFamily="34" charset="0"/>
                <a:ea typeface="+mn-ea"/>
                <a:cs typeface="+mn-cs"/>
              </a:rPr>
              <a:t>-score </a:t>
            </a:r>
            <a:r>
              <a:rPr lang="fr-FR" sz="1200" kern="1200" dirty="0" err="1">
                <a:solidFill>
                  <a:srgbClr val="233A84"/>
                </a:solidFill>
                <a:latin typeface="Tw Cen MT" panose="020B0602020104020603" pitchFamily="34" charset="0"/>
                <a:ea typeface="+mn-ea"/>
                <a:cs typeface="+mn-cs"/>
              </a:rPr>
              <a:t>was</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statistically</a:t>
            </a:r>
            <a:r>
              <a:rPr lang="fr-FR" sz="1200" kern="1200" dirty="0">
                <a:solidFill>
                  <a:srgbClr val="233A84"/>
                </a:solidFill>
                <a:latin typeface="Tw Cen MT" panose="020B0602020104020603" pitchFamily="34" charset="0"/>
                <a:ea typeface="+mn-ea"/>
                <a:cs typeface="+mn-cs"/>
              </a:rPr>
              <a:t> </a:t>
            </a:r>
            <a:r>
              <a:rPr lang="fr-FR" sz="1200" b="1" kern="1200" dirty="0" err="1">
                <a:solidFill>
                  <a:srgbClr val="F7A319"/>
                </a:solidFill>
                <a:latin typeface="Tw Cen MT" panose="020B0602020104020603" pitchFamily="34" charset="0"/>
                <a:ea typeface="+mn-ea"/>
                <a:cs typeface="+mn-cs"/>
              </a:rPr>
              <a:t>increased</a:t>
            </a:r>
            <a:r>
              <a:rPr lang="fr-FR" sz="1200" b="1" kern="1200" dirty="0">
                <a:solidFill>
                  <a:srgbClr val="F7A319"/>
                </a:solidFill>
                <a:latin typeface="Tw Cen MT" panose="020B0602020104020603" pitchFamily="34" charset="0"/>
                <a:ea typeface="+mn-ea"/>
                <a:cs typeface="+mn-cs"/>
              </a:rPr>
              <a:t> in the AC group on Day 7 </a:t>
            </a:r>
            <a:r>
              <a:rPr lang="fr-FR" sz="1200" kern="1200" dirty="0" err="1">
                <a:solidFill>
                  <a:srgbClr val="233A84"/>
                </a:solidFill>
                <a:latin typeface="Tw Cen MT" panose="020B0602020104020603" pitchFamily="34" charset="0"/>
                <a:ea typeface="+mn-ea"/>
                <a:cs typeface="+mn-cs"/>
              </a:rPr>
              <a:t>compared</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with</a:t>
            </a:r>
            <a:r>
              <a:rPr lang="fr-FR" sz="1200" kern="1200" dirty="0">
                <a:solidFill>
                  <a:srgbClr val="233A84"/>
                </a:solidFill>
                <a:latin typeface="Tw Cen MT" panose="020B0602020104020603" pitchFamily="34" charset="0"/>
                <a:ea typeface="+mn-ea"/>
                <a:cs typeface="+mn-cs"/>
              </a:rPr>
              <a:t> Day 0</a:t>
            </a:r>
          </a:p>
          <a:p>
            <a:pPr marL="285750" indent="-285750">
              <a:buFont typeface="Arial" charset="0"/>
              <a:buChar char="•"/>
            </a:pPr>
            <a:r>
              <a:rPr lang="fr-FR" sz="1200" kern="1200" dirty="0">
                <a:solidFill>
                  <a:srgbClr val="233A84"/>
                </a:solidFill>
                <a:latin typeface="Tw Cen MT" panose="020B0602020104020603" pitchFamily="34" charset="0"/>
                <a:ea typeface="+mn-ea"/>
                <a:cs typeface="+mn-cs"/>
              </a:rPr>
              <a:t>A </a:t>
            </a:r>
            <a:r>
              <a:rPr lang="fr-FR" sz="1200" kern="1200" dirty="0" err="1">
                <a:solidFill>
                  <a:srgbClr val="233A84"/>
                </a:solidFill>
                <a:latin typeface="Tw Cen MT" panose="020B0602020104020603" pitchFamily="34" charset="0"/>
                <a:ea typeface="+mn-ea"/>
                <a:cs typeface="+mn-cs"/>
              </a:rPr>
              <a:t>significant</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difference</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was</a:t>
            </a:r>
            <a:r>
              <a:rPr lang="fr-FR" sz="1200" kern="1200" dirty="0">
                <a:solidFill>
                  <a:srgbClr val="233A84"/>
                </a:solidFill>
                <a:latin typeface="Tw Cen MT" panose="020B0602020104020603" pitchFamily="34" charset="0"/>
                <a:ea typeface="+mn-ea"/>
                <a:cs typeface="+mn-cs"/>
              </a:rPr>
              <a:t> </a:t>
            </a:r>
            <a:r>
              <a:rPr lang="fr-FR" sz="1200" b="1" kern="1200" dirty="0" err="1">
                <a:solidFill>
                  <a:srgbClr val="F7A319"/>
                </a:solidFill>
                <a:latin typeface="Tw Cen MT" panose="020B0602020104020603" pitchFamily="34" charset="0"/>
                <a:ea typeface="+mn-ea"/>
                <a:cs typeface="+mn-cs"/>
              </a:rPr>
              <a:t>maintained</a:t>
            </a:r>
            <a:r>
              <a:rPr lang="fr-FR" sz="1200" b="1" kern="1200" dirty="0">
                <a:solidFill>
                  <a:srgbClr val="F7A319"/>
                </a:solidFill>
                <a:latin typeface="Tw Cen MT" panose="020B0602020104020603" pitchFamily="34" charset="0"/>
                <a:ea typeface="+mn-ea"/>
                <a:cs typeface="+mn-cs"/>
              </a:rPr>
              <a:t> at Day 14</a:t>
            </a:r>
            <a:r>
              <a:rPr lang="fr-FR" sz="1200" kern="1200" dirty="0">
                <a:solidFill>
                  <a:srgbClr val="F7A319"/>
                </a:solidFill>
                <a:latin typeface="Tw Cen MT" panose="020B0602020104020603" pitchFamily="34" charset="0"/>
                <a:ea typeface="+mn-ea"/>
                <a:cs typeface="+mn-cs"/>
              </a:rPr>
              <a:t>, </a:t>
            </a:r>
            <a:r>
              <a:rPr lang="fr-FR" sz="1200" kern="1200" dirty="0">
                <a:solidFill>
                  <a:srgbClr val="233A84"/>
                </a:solidFill>
                <a:latin typeface="Tw Cen MT" panose="020B0602020104020603" pitchFamily="34" charset="0"/>
                <a:ea typeface="+mn-ea"/>
                <a:cs typeface="+mn-cs"/>
              </a:rPr>
              <a:t>one </a:t>
            </a:r>
            <a:r>
              <a:rPr lang="fr-FR" sz="1200" kern="1200" dirty="0" err="1">
                <a:solidFill>
                  <a:srgbClr val="233A84"/>
                </a:solidFill>
                <a:latin typeface="Tw Cen MT" panose="020B0602020104020603" pitchFamily="34" charset="0"/>
                <a:ea typeface="+mn-ea"/>
                <a:cs typeface="+mn-cs"/>
              </a:rPr>
              <a:t>week</a:t>
            </a:r>
            <a:r>
              <a:rPr lang="fr-FR" sz="1200" kern="1200" dirty="0">
                <a:solidFill>
                  <a:srgbClr val="233A84"/>
                </a:solidFill>
                <a:latin typeface="Tw Cen MT" panose="020B0602020104020603" pitchFamily="34" charset="0"/>
                <a:ea typeface="+mn-ea"/>
                <a:cs typeface="+mn-cs"/>
              </a:rPr>
              <a:t> </a:t>
            </a:r>
            <a:r>
              <a:rPr lang="fr-FR" sz="1200" kern="1200" dirty="0" err="1">
                <a:solidFill>
                  <a:srgbClr val="233A84"/>
                </a:solidFill>
                <a:latin typeface="Tw Cen MT" panose="020B0602020104020603" pitchFamily="34" charset="0"/>
                <a:ea typeface="+mn-ea"/>
                <a:cs typeface="+mn-cs"/>
              </a:rPr>
              <a:t>after</a:t>
            </a:r>
            <a:r>
              <a:rPr lang="fr-FR" sz="1200" kern="1200" dirty="0">
                <a:solidFill>
                  <a:srgbClr val="233A84"/>
                </a:solidFill>
                <a:latin typeface="Tw Cen MT" panose="020B0602020104020603" pitchFamily="34" charset="0"/>
                <a:ea typeface="+mn-ea"/>
                <a:cs typeface="+mn-cs"/>
              </a:rPr>
              <a:t> the end of </a:t>
            </a:r>
            <a:r>
              <a:rPr lang="fr-FR" sz="1200" kern="1200" dirty="0" err="1">
                <a:solidFill>
                  <a:srgbClr val="233A84"/>
                </a:solidFill>
                <a:latin typeface="Tw Cen MT" panose="020B0602020104020603" pitchFamily="34" charset="0"/>
                <a:ea typeface="+mn-ea"/>
                <a:cs typeface="+mn-cs"/>
              </a:rPr>
              <a:t>antibiotic</a:t>
            </a:r>
            <a:r>
              <a:rPr lang="fr-FR" sz="1200" kern="1200" dirty="0">
                <a:solidFill>
                  <a:srgbClr val="233A84"/>
                </a:solidFill>
                <a:latin typeface="Tw Cen MT" panose="020B0602020104020603" pitchFamily="34" charset="0"/>
                <a:ea typeface="+mn-ea"/>
                <a:cs typeface="+mn-cs"/>
              </a:rPr>
              <a:t> treatment </a:t>
            </a:r>
          </a:p>
          <a:p>
            <a:pPr marL="285750" indent="-285750">
              <a:buFont typeface="Arial" charset="0"/>
              <a:buChar char="•"/>
            </a:pPr>
            <a:endParaRPr lang="fr-FR" sz="1200" kern="1200" dirty="0">
              <a:solidFill>
                <a:srgbClr val="233A84"/>
              </a:solidFill>
              <a:latin typeface="Tw Cen MT" panose="020B06020201040206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l-GR" sz="1200" dirty="0"/>
              <a:t>Η αντιβιοτική θεραπεία με </a:t>
            </a:r>
            <a:r>
              <a:rPr lang="el-GR" sz="1200" dirty="0" err="1"/>
              <a:t>αμοξικιλλίνη-κλαβουλανικό</a:t>
            </a:r>
            <a:r>
              <a:rPr lang="el-GR" sz="1200" dirty="0"/>
              <a:t> οδήγησε σε σημαντικές αλλαγές της μικροχλωρίδας των υγιών ατόμων. Αυτό περιλάμβανε υπερανάπτυξη της </a:t>
            </a:r>
            <a:r>
              <a:rPr lang="el-GR" sz="1200" dirty="0" err="1"/>
              <a:t>Escherichia</a:t>
            </a:r>
            <a:r>
              <a:rPr lang="el-GR" sz="1200" dirty="0"/>
              <a:t> και συνοδεύτηκε από διάρροια που σχετίζεται με αντιβιοτικά. </a:t>
            </a:r>
          </a:p>
          <a:p>
            <a:pPr marL="285750" indent="-285750">
              <a:buFont typeface="Arial" charset="0"/>
              <a:buChar char="•"/>
            </a:pPr>
            <a:endParaRPr lang="fr-FR" sz="1200" kern="1200" dirty="0">
              <a:solidFill>
                <a:srgbClr val="233A84"/>
              </a:solidFill>
              <a:latin typeface="Tw Cen MT" panose="020B0602020104020603" pitchFamily="34" charset="0"/>
              <a:ea typeface="+mn-ea"/>
              <a:cs typeface="+mn-cs"/>
            </a:endParaRPr>
          </a:p>
        </p:txBody>
      </p:sp>
      <p:sp>
        <p:nvSpPr>
          <p:cNvPr id="4" name="Espace réservé du numéro de diapositive 3"/>
          <p:cNvSpPr>
            <a:spLocks noGrp="1"/>
          </p:cNvSpPr>
          <p:nvPr>
            <p:ph type="sldNum" sz="quarter" idx="10"/>
          </p:nvPr>
        </p:nvSpPr>
        <p:spPr/>
        <p:txBody>
          <a:bodyPr/>
          <a:lstStyle/>
          <a:p>
            <a:fld id="{5EFAFCCF-A704-4892-911A-628DA49B47D2}"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308890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https://web.xpeer.app/web/en/courses/202?channelId=</a:t>
            </a:r>
          </a:p>
          <a:p>
            <a:endParaRPr lang="en-US" dirty="0"/>
          </a:p>
        </p:txBody>
      </p:sp>
      <p:sp>
        <p:nvSpPr>
          <p:cNvPr id="4" name="Slide Number Placeholder 3"/>
          <p:cNvSpPr>
            <a:spLocks noGrp="1"/>
          </p:cNvSpPr>
          <p:nvPr>
            <p:ph type="sldNum" sz="quarter" idx="5"/>
          </p:nvPr>
        </p:nvSpPr>
        <p:spPr/>
        <p:txBody>
          <a:bodyPr/>
          <a:lstStyle/>
          <a:p>
            <a:fld id="{941F5AE3-F601-42C9-A2F0-CD5F02DC18F0}" type="slidenum">
              <a:rPr lang="en-US" smtClean="0"/>
              <a:t>5</a:t>
            </a:fld>
            <a:endParaRPr lang="en-US"/>
          </a:p>
        </p:txBody>
      </p:sp>
    </p:spTree>
    <p:extLst>
      <p:ext uri="{BB962C8B-B14F-4D97-AF65-F5344CB8AC3E}">
        <p14:creationId xmlns:p14="http://schemas.microsoft.com/office/powerpoint/2010/main" val="304666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D9B575"/>
                </a:solidFill>
              </a:rPr>
              <a:t>This meta-analysis investigated published, </a:t>
            </a:r>
            <a:r>
              <a:rPr lang="en-US" dirty="0" err="1">
                <a:solidFill>
                  <a:srgbClr val="D9B575"/>
                </a:solidFill>
              </a:rPr>
              <a:t>randomised</a:t>
            </a:r>
            <a:r>
              <a:rPr lang="en-US" dirty="0">
                <a:solidFill>
                  <a:srgbClr val="D9B575"/>
                </a:solidFill>
              </a:rPr>
              <a:t>, controlled trials to determine the effectiveness of Saccharomyces boulardii as an adjuvant therapy on H. pylori eradication rates and adverse effects. </a:t>
            </a:r>
          </a:p>
          <a:p>
            <a:endParaRPr lang="en-US" dirty="0"/>
          </a:p>
        </p:txBody>
      </p:sp>
      <p:sp>
        <p:nvSpPr>
          <p:cNvPr id="4" name="Slide Number Placeholder 3"/>
          <p:cNvSpPr>
            <a:spLocks noGrp="1"/>
          </p:cNvSpPr>
          <p:nvPr>
            <p:ph type="sldNum" sz="quarter" idx="5"/>
          </p:nvPr>
        </p:nvSpPr>
        <p:spPr/>
        <p:txBody>
          <a:bodyPr/>
          <a:lstStyle/>
          <a:p>
            <a:fld id="{941F5AE3-F601-42C9-A2F0-CD5F02DC18F0}" type="slidenum">
              <a:rPr lang="en-US" smtClean="0"/>
              <a:t>30</a:t>
            </a:fld>
            <a:endParaRPr lang="en-US"/>
          </a:p>
        </p:txBody>
      </p:sp>
    </p:spTree>
    <p:extLst>
      <p:ext uri="{BB962C8B-B14F-4D97-AF65-F5344CB8AC3E}">
        <p14:creationId xmlns:p14="http://schemas.microsoft.com/office/powerpoint/2010/main" val="439690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CFA152"/>
                </a:solidFill>
                <a:latin typeface="HelveticaNeueLTStd-Bd"/>
              </a:rPr>
              <a:t>CONCLUSION</a:t>
            </a:r>
          </a:p>
          <a:p>
            <a:pPr algn="l"/>
            <a:r>
              <a:rPr lang="en-US" sz="1800" b="0" i="0" u="none" strike="noStrike" baseline="0" dirty="0">
                <a:solidFill>
                  <a:srgbClr val="FFFFFF"/>
                </a:solidFill>
                <a:latin typeface="HelveticaNeueLTStd-Cn"/>
              </a:rPr>
              <a:t>7-day moxifloxacin-</a:t>
            </a:r>
            <a:r>
              <a:rPr lang="en-US" sz="1800" b="0" i="0" u="none" strike="noStrike" baseline="0" dirty="0" err="1">
                <a:solidFill>
                  <a:srgbClr val="FFFFFF"/>
                </a:solidFill>
                <a:latin typeface="HelveticaNeueLTStd-Cn"/>
              </a:rPr>
              <a:t>dexlansoprazole</a:t>
            </a:r>
            <a:r>
              <a:rPr lang="en-US" sz="1800" b="0" i="0" u="none" strike="noStrike" baseline="0" dirty="0">
                <a:solidFill>
                  <a:srgbClr val="FFFFFF"/>
                </a:solidFill>
                <a:latin typeface="HelveticaNeueLTStd-Cn"/>
              </a:rPr>
              <a:t> therapy plus </a:t>
            </a:r>
            <a:r>
              <a:rPr lang="en-US" sz="1800" b="0" i="1" u="none" strike="noStrike" baseline="0" dirty="0">
                <a:solidFill>
                  <a:srgbClr val="FFFFFF"/>
                </a:solidFill>
                <a:latin typeface="HelveticaNeueLTStd-CnO"/>
              </a:rPr>
              <a:t>Saccharomyces boulardii </a:t>
            </a:r>
            <a:r>
              <a:rPr lang="en-US" sz="1800" b="0" i="0" u="none" strike="noStrike" baseline="0" dirty="0">
                <a:solidFill>
                  <a:srgbClr val="FFFFFF"/>
                </a:solidFill>
                <a:latin typeface="HelveticaNeueLTStd-Cn"/>
              </a:rPr>
              <a:t>CNCM I-745 provides a reliable rate of </a:t>
            </a:r>
            <a:r>
              <a:rPr lang="en-US" sz="1800" b="0" i="1" u="none" strike="noStrike" baseline="0" dirty="0">
                <a:solidFill>
                  <a:srgbClr val="FFFFFF"/>
                </a:solidFill>
                <a:latin typeface="HelveticaNeueLTStd-CnO"/>
              </a:rPr>
              <a:t>H. pylori</a:t>
            </a:r>
          </a:p>
          <a:p>
            <a:pPr algn="l"/>
            <a:r>
              <a:rPr lang="en-US" sz="1800" b="0" i="0" u="none" strike="noStrike" baseline="0" dirty="0">
                <a:solidFill>
                  <a:srgbClr val="FFFFFF"/>
                </a:solidFill>
                <a:latin typeface="HelveticaNeueLTStd-Cn"/>
              </a:rPr>
              <a:t>eradication and is an effective treatment to reduce </a:t>
            </a:r>
            <a:r>
              <a:rPr lang="en-US" sz="1800" b="0" i="0" u="none" strike="noStrike" baseline="0" dirty="0" err="1">
                <a:solidFill>
                  <a:srgbClr val="FFFFFF"/>
                </a:solidFill>
                <a:latin typeface="HelveticaNeueLTStd-Cn"/>
              </a:rPr>
              <a:t>H.pylori</a:t>
            </a:r>
            <a:r>
              <a:rPr lang="en-US" sz="1800" b="0" i="0" u="none" strike="noStrike" baseline="0" dirty="0">
                <a:solidFill>
                  <a:srgbClr val="FFFFFF"/>
                </a:solidFill>
                <a:latin typeface="HelveticaNeueLTStd-Cn"/>
              </a:rPr>
              <a:t> eradication therapy-associated side effects in non-ulcer dyspeptic</a:t>
            </a:r>
          </a:p>
          <a:p>
            <a:pPr algn="l"/>
            <a:r>
              <a:rPr lang="en-US" sz="1800" b="0" i="0" u="none" strike="noStrike" baseline="0" dirty="0">
                <a:solidFill>
                  <a:srgbClr val="FFFFFF"/>
                </a:solidFill>
                <a:latin typeface="HelveticaNeueLTStd-Cn"/>
              </a:rPr>
              <a:t>patients in Thailand, independent of </a:t>
            </a:r>
            <a:r>
              <a:rPr lang="en-US" sz="1800" b="0" i="1" u="none" strike="noStrike" baseline="0" dirty="0">
                <a:solidFill>
                  <a:srgbClr val="FFFFFF"/>
                </a:solidFill>
                <a:latin typeface="HelveticaNeueLTStd-CnO"/>
              </a:rPr>
              <a:t>CYP2C19 </a:t>
            </a:r>
            <a:r>
              <a:rPr lang="en-US" sz="1800" b="0" i="0" u="none" strike="noStrike" baseline="0" dirty="0">
                <a:solidFill>
                  <a:srgbClr val="FFFFFF"/>
                </a:solidFill>
                <a:latin typeface="HelveticaNeueLTStd-Cn"/>
              </a:rPr>
              <a:t>genotype.</a:t>
            </a:r>
            <a:endParaRPr lang="el-GR" sz="1800" b="0" i="0" u="none" strike="noStrike" baseline="0" dirty="0">
              <a:solidFill>
                <a:srgbClr val="FFFFFF"/>
              </a:solidFill>
              <a:latin typeface="HelveticaNeueLTStd-Cn"/>
            </a:endParaRPr>
          </a:p>
          <a:p>
            <a:pPr algn="l"/>
            <a:endParaRPr lang="el-GR" sz="1800" b="0" i="0" u="none" strike="noStrike" baseline="0" dirty="0">
              <a:solidFill>
                <a:srgbClr val="FFFFFF"/>
              </a:solidFill>
              <a:latin typeface="HelveticaNeueLTStd-C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dirty="0">
                <a:solidFill>
                  <a:schemeClr val="bg1"/>
                </a:solidFill>
                <a:effectLst/>
                <a:latin typeface="Arial" panose="020B0604020202020204" pitchFamily="34" charset="0"/>
                <a:ea typeface="Arial" panose="020B0604020202020204" pitchFamily="34" charset="0"/>
              </a:rPr>
              <a:t>Συχνότητα εμφάνισης παρενεργειών που σχετίζονται με θεραπεία εξάλειψης του </a:t>
            </a:r>
            <a:r>
              <a:rPr lang="el-GR" sz="1200" b="1" dirty="0" err="1">
                <a:solidFill>
                  <a:schemeClr val="bg1"/>
                </a:solidFill>
                <a:effectLst/>
                <a:latin typeface="Arial" panose="020B0604020202020204" pitchFamily="34" charset="0"/>
                <a:ea typeface="Arial" panose="020B0604020202020204" pitchFamily="34" charset="0"/>
              </a:rPr>
              <a:t>ελικοβακτηριδίου</a:t>
            </a:r>
            <a:r>
              <a:rPr lang="el-GR" sz="1200" b="1" dirty="0">
                <a:solidFill>
                  <a:schemeClr val="bg1"/>
                </a:solidFill>
                <a:effectLst/>
                <a:latin typeface="Arial" panose="020B0604020202020204" pitchFamily="34" charset="0"/>
                <a:ea typeface="Arial" panose="020B0604020202020204" pitchFamily="34" charset="0"/>
              </a:rPr>
              <a:t> του πυλωρού σε ασθενείς που λαμβάνουν S. boulardii CNCM I-745.</a:t>
            </a:r>
            <a:endParaRPr lang="en-US" sz="800" dirty="0">
              <a:solidFill>
                <a:schemeClr val="bg1"/>
              </a:solidFill>
              <a:effectLst/>
              <a:latin typeface="Arial" panose="020B0604020202020204" pitchFamily="34" charset="0"/>
              <a:ea typeface="Arial" panose="020B060402020202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941F5AE3-F601-42C9-A2F0-CD5F02DC18F0}" type="slidenum">
              <a:rPr lang="en-US" smtClean="0"/>
              <a:t>33</a:t>
            </a:fld>
            <a:endParaRPr lang="en-US"/>
          </a:p>
        </p:txBody>
      </p:sp>
    </p:spTree>
    <p:extLst>
      <p:ext uri="{BB962C8B-B14F-4D97-AF65-F5344CB8AC3E}">
        <p14:creationId xmlns:p14="http://schemas.microsoft.com/office/powerpoint/2010/main" val="428692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2D1325-8C78-463C-AD54-52E85EA8C091}" type="slidenum">
              <a:rPr lang="en-US" smtClean="0">
                <a:latin typeface="Arial" charset="0"/>
              </a:rPr>
              <a:pPr fontAlgn="base">
                <a:spcBef>
                  <a:spcPct val="0"/>
                </a:spcBef>
                <a:spcAft>
                  <a:spcPct val="0"/>
                </a:spcAft>
              </a:pPr>
              <a:t>37</a:t>
            </a:fld>
            <a:endParaRPr lang="en-US">
              <a:latin typeface="Arial" charset="0"/>
            </a:endParaRPr>
          </a:p>
        </p:txBody>
      </p:sp>
      <p:sp>
        <p:nvSpPr>
          <p:cNvPr id="344067" name="Rectangle 2"/>
          <p:cNvSpPr>
            <a:spLocks noGrp="1" noRot="1" noChangeAspect="1" noChangeArrowheads="1" noTextEdit="1"/>
          </p:cNvSpPr>
          <p:nvPr>
            <p:ph type="sldImg"/>
          </p:nvPr>
        </p:nvSpPr>
        <p:spPr bwMode="auto">
          <a:xfrm>
            <a:off x="87313" y="746125"/>
            <a:ext cx="6556375" cy="3689350"/>
          </a:xfrm>
          <a:noFill/>
          <a:ln>
            <a:solidFill>
              <a:srgbClr val="000000"/>
            </a:solidFill>
            <a:miter lim="800000"/>
            <a:headEnd/>
            <a:tailEnd/>
          </a:ln>
        </p:spPr>
      </p:sp>
      <p:sp>
        <p:nvSpPr>
          <p:cNvPr id="344068" name="Rectangle 3"/>
          <p:cNvSpPr>
            <a:spLocks noGrp="1" noChangeArrowheads="1"/>
          </p:cNvSpPr>
          <p:nvPr>
            <p:ph type="body" idx="1"/>
          </p:nvPr>
        </p:nvSpPr>
        <p:spPr bwMode="auto">
          <a:xfrm>
            <a:off x="947342" y="4686619"/>
            <a:ext cx="4875875" cy="4155729"/>
          </a:xfrm>
          <a:noFill/>
        </p:spPr>
        <p:txBody>
          <a:bodyPr wrap="square" numCol="1" anchor="t" anchorCtr="0" compatLnSpc="1">
            <a:prstTxWarp prst="textNoShape">
              <a:avLst/>
            </a:prstTxWarp>
          </a:bodyPr>
          <a:lstStyle/>
          <a:p>
            <a:pPr algn="ctr" eaLnBrk="1" hangingPunct="1">
              <a:spcBef>
                <a:spcPct val="0"/>
              </a:spcBef>
            </a:pPr>
            <a:r>
              <a:rPr lang="en-US" b="1">
                <a:latin typeface="Arial" charset="0"/>
              </a:rPr>
              <a:t>Pharmacokinetics of Sb (1)</a:t>
            </a:r>
          </a:p>
          <a:p>
            <a:pPr eaLnBrk="1" hangingPunct="1">
              <a:spcBef>
                <a:spcPct val="0"/>
              </a:spcBef>
            </a:pPr>
            <a:endParaRPr lang="en-US" b="1">
              <a:latin typeface="Arial" charset="0"/>
            </a:endParaRPr>
          </a:p>
          <a:p>
            <a:pPr eaLnBrk="1" hangingPunct="1">
              <a:spcBef>
                <a:spcPct val="0"/>
              </a:spcBef>
            </a:pPr>
            <a:r>
              <a:rPr lang="en-US">
                <a:latin typeface="Arial" charset="0"/>
              </a:rPr>
              <a:t>The classic pharmacokinetic properties of absorption, distribution, metabolism, and elimination are not observed in Sb as they transit in the intestine and are not absorbed or metabolized. </a:t>
            </a:r>
          </a:p>
          <a:p>
            <a:pPr eaLnBrk="1" hangingPunct="1">
              <a:spcBef>
                <a:spcPct val="0"/>
              </a:spcBef>
            </a:pPr>
            <a:r>
              <a:rPr lang="en-US" b="1">
                <a:latin typeface="Arial" charset="0"/>
              </a:rPr>
              <a:t>Oral administration of Sb</a:t>
            </a:r>
            <a:r>
              <a:rPr lang="en-US">
                <a:latin typeface="Arial" charset="0"/>
              </a:rPr>
              <a:t>: Sb is administered orally and transits the gastrointestinal tract in the living state, without being absorbed.</a:t>
            </a:r>
          </a:p>
          <a:p>
            <a:pPr eaLnBrk="1" hangingPunct="1">
              <a:spcBef>
                <a:spcPct val="0"/>
              </a:spcBef>
            </a:pPr>
            <a:r>
              <a:rPr lang="en-US" b="1">
                <a:latin typeface="Arial" charset="0"/>
              </a:rPr>
              <a:t>Distribution</a:t>
            </a:r>
            <a:r>
              <a:rPr lang="en-US">
                <a:latin typeface="Arial" charset="0"/>
              </a:rPr>
              <a:t>: No colonization is seen with Sb on oral administration, thereby there is no risk of transfer of antibiotic resistance.</a:t>
            </a:r>
          </a:p>
          <a:p>
            <a:pPr eaLnBrk="1" hangingPunct="1">
              <a:spcBef>
                <a:spcPct val="0"/>
              </a:spcBef>
            </a:pPr>
            <a:r>
              <a:rPr lang="en-US" b="1">
                <a:latin typeface="Arial" charset="0"/>
              </a:rPr>
              <a:t>Metabolism</a:t>
            </a:r>
            <a:r>
              <a:rPr lang="en-US">
                <a:latin typeface="Arial" charset="0"/>
              </a:rPr>
              <a:t>: Sb remains alive during its transit through the gastrointestinal tract, thereby not metabolized.</a:t>
            </a:r>
          </a:p>
          <a:p>
            <a:pPr eaLnBrk="1" hangingPunct="1">
              <a:spcBef>
                <a:spcPct val="0"/>
              </a:spcBef>
            </a:pPr>
            <a:r>
              <a:rPr lang="en-US" b="1">
                <a:latin typeface="Arial" charset="0"/>
              </a:rPr>
              <a:t>Elimination</a:t>
            </a:r>
            <a:r>
              <a:rPr lang="en-US">
                <a:latin typeface="Arial" charset="0"/>
              </a:rPr>
              <a:t>: Sb is not absorbed from the gastrointestinal tract, thereby eliminated through feces. </a:t>
            </a:r>
          </a:p>
        </p:txBody>
      </p:sp>
    </p:spTree>
    <p:extLst>
      <p:ext uri="{BB962C8B-B14F-4D97-AF65-F5344CB8AC3E}">
        <p14:creationId xmlns:p14="http://schemas.microsoft.com/office/powerpoint/2010/main" val="48125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73577" y="4748163"/>
            <a:ext cx="5388609" cy="3884861"/>
          </a:xfrm>
          <a:prstGeom prst="rect">
            <a:avLst/>
          </a:prstGeom>
        </p:spPr>
        <p:txBody>
          <a:bodyPr wrap="square"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409575" y="1233488"/>
            <a:ext cx="5916613" cy="33289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422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B145-8BC0-4B9E-B678-A961745983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93923" name="Rectangle 2"/>
          <p:cNvSpPr>
            <a:spLocks noGrp="1" noRot="1" noChangeAspect="1" noChangeArrowheads="1" noTextEdit="1"/>
          </p:cNvSpPr>
          <p:nvPr>
            <p:ph type="sldImg"/>
          </p:nvPr>
        </p:nvSpPr>
        <p:spPr>
          <a:ln/>
        </p:spPr>
      </p:sp>
      <p:sp>
        <p:nvSpPr>
          <p:cNvPr id="593924" name="Rectangle 3"/>
          <p:cNvSpPr>
            <a:spLocks noGrp="1" noChangeArrowheads="1"/>
          </p:cNvSpPr>
          <p:nvPr>
            <p:ph type="body" idx="1"/>
          </p:nvPr>
        </p:nvSpPr>
        <p:spPr>
          <a:xfrm>
            <a:off x="930336" y="5056311"/>
            <a:ext cx="5024129" cy="4791724"/>
          </a:xfrm>
          <a:noFill/>
          <a:ln/>
        </p:spPr>
        <p:txBody>
          <a:bodyPr/>
          <a:lstStyle/>
          <a:p>
            <a:endParaRPr lang="fr-FR">
              <a:latin typeface="Arial" pitchFamily="34" charset="0"/>
            </a:endParaRPr>
          </a:p>
        </p:txBody>
      </p:sp>
    </p:spTree>
    <p:extLst>
      <p:ext uri="{BB962C8B-B14F-4D97-AF65-F5344CB8AC3E}">
        <p14:creationId xmlns:p14="http://schemas.microsoft.com/office/powerpoint/2010/main" val="176312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F5AE3-F601-42C9-A2F0-CD5F02DC18F0}" type="slidenum">
              <a:rPr lang="en-US" smtClean="0"/>
              <a:t>6</a:t>
            </a:fld>
            <a:endParaRPr lang="en-US"/>
          </a:p>
        </p:txBody>
      </p:sp>
    </p:spTree>
    <p:extLst>
      <p:ext uri="{BB962C8B-B14F-4D97-AF65-F5344CB8AC3E}">
        <p14:creationId xmlns:p14="http://schemas.microsoft.com/office/powerpoint/2010/main" val="389392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0" dirty="0">
                <a:solidFill>
                  <a:srgbClr val="222222"/>
                </a:solidFill>
                <a:effectLst/>
                <a:latin typeface="IBM Plex Sans" panose="020B0503050203000203" pitchFamily="34" charset="0"/>
              </a:rPr>
              <a:t>αρκετές έρευνες στο παρελθόν έχουν δείξει ότι τα αντιβιοτικά επηρεάζουν σημαντικά τη σύνθεση του εντερικού μικροβιώματος και τις επιδράσεις που έχει αυτή στην υγεία του ατόμου.</a:t>
            </a:r>
            <a:endParaRPr lang="en-US" dirty="0"/>
          </a:p>
        </p:txBody>
      </p:sp>
      <p:sp>
        <p:nvSpPr>
          <p:cNvPr id="4" name="Slide Number Placeholder 3"/>
          <p:cNvSpPr>
            <a:spLocks noGrp="1"/>
          </p:cNvSpPr>
          <p:nvPr>
            <p:ph type="sldNum" sz="quarter" idx="5"/>
          </p:nvPr>
        </p:nvSpPr>
        <p:spPr/>
        <p:txBody>
          <a:bodyPr/>
          <a:lstStyle/>
          <a:p>
            <a:fld id="{941F5AE3-F601-42C9-A2F0-CD5F02DC18F0}" type="slidenum">
              <a:rPr lang="en-US" smtClean="0"/>
              <a:t>8</a:t>
            </a:fld>
            <a:endParaRPr lang="en-US"/>
          </a:p>
        </p:txBody>
      </p:sp>
    </p:spTree>
    <p:extLst>
      <p:ext uri="{BB962C8B-B14F-4D97-AF65-F5344CB8AC3E}">
        <p14:creationId xmlns:p14="http://schemas.microsoft.com/office/powerpoint/2010/main" val="30502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marL="189338" indent="-189338" algn="ctr"/>
            <a:r>
              <a:rPr lang="en-US" altLang="fr-FR" b="1" dirty="0">
                <a:latin typeface="Arial" panose="020B0604020202020204" pitchFamily="34" charset="0"/>
              </a:rPr>
              <a:t>Antibiotic – Associated Diarrhea (2)</a:t>
            </a:r>
          </a:p>
          <a:p>
            <a:pPr marL="189338" indent="-189338" algn="ctr"/>
            <a:endParaRPr lang="en-US" altLang="fr-FR" b="1" dirty="0">
              <a:latin typeface="Arial" panose="020B0604020202020204" pitchFamily="34" charset="0"/>
            </a:endParaRPr>
          </a:p>
          <a:p>
            <a:pPr marL="189338" indent="-189338"/>
            <a:r>
              <a:rPr lang="en-US" altLang="fr-FR" dirty="0">
                <a:latin typeface="Arial" panose="020B0604020202020204" pitchFamily="34" charset="0"/>
              </a:rPr>
              <a:t>Antibiotics disturb the equilibrium of intestinal ecosystem leading to proliferation of pathogenic bacteria. </a:t>
            </a:r>
            <a:r>
              <a:rPr lang="en-US" altLang="fr-FR" i="1" dirty="0">
                <a:latin typeface="Arial" panose="020B0604020202020204" pitchFamily="34" charset="0"/>
              </a:rPr>
              <a:t>C </a:t>
            </a:r>
            <a:r>
              <a:rPr lang="en-US" altLang="fr-FR" i="1" dirty="0" err="1">
                <a:latin typeface="Arial" panose="020B0604020202020204" pitchFamily="34" charset="0"/>
              </a:rPr>
              <a:t>difficile</a:t>
            </a:r>
            <a:r>
              <a:rPr lang="en-US" altLang="fr-FR" dirty="0">
                <a:latin typeface="Arial" panose="020B0604020202020204" pitchFamily="34" charset="0"/>
              </a:rPr>
              <a:t> is the most dangerous pathogenic bacteria which can infect an individual. Disruption of the normal </a:t>
            </a:r>
            <a:r>
              <a:rPr lang="en-US" altLang="fr-FR" dirty="0" err="1">
                <a:latin typeface="Arial" panose="020B0604020202020204" pitchFamily="34" charset="0"/>
              </a:rPr>
              <a:t>microflora</a:t>
            </a:r>
            <a:r>
              <a:rPr lang="en-US" altLang="fr-FR" dirty="0">
                <a:latin typeface="Arial" panose="020B0604020202020204" pitchFamily="34" charset="0"/>
              </a:rPr>
              <a:t> and possibly </a:t>
            </a:r>
            <a:r>
              <a:rPr lang="en-US" altLang="fr-FR" i="1" dirty="0">
                <a:latin typeface="Arial" panose="020B0604020202020204" pitchFamily="34" charset="0"/>
              </a:rPr>
              <a:t>C </a:t>
            </a:r>
            <a:r>
              <a:rPr lang="en-US" altLang="fr-FR" i="1" dirty="0" err="1">
                <a:latin typeface="Arial" panose="020B0604020202020204" pitchFamily="34" charset="0"/>
              </a:rPr>
              <a:t>difficile</a:t>
            </a:r>
            <a:r>
              <a:rPr lang="en-US" altLang="fr-FR" dirty="0">
                <a:latin typeface="Arial" panose="020B0604020202020204" pitchFamily="34" charset="0"/>
              </a:rPr>
              <a:t> infection results in a number of changes. There is decrease in the short chain fatty acids, as the intestinal </a:t>
            </a:r>
            <a:r>
              <a:rPr lang="en-US" altLang="fr-FR" dirty="0" err="1">
                <a:latin typeface="Arial" panose="020B0604020202020204" pitchFamily="34" charset="0"/>
              </a:rPr>
              <a:t>microflora</a:t>
            </a:r>
            <a:r>
              <a:rPr lang="en-US" altLang="fr-FR" dirty="0">
                <a:latin typeface="Arial" panose="020B0604020202020204" pitchFamily="34" charset="0"/>
              </a:rPr>
              <a:t> is unable to synthesize short chain fatty acids due to their disruption. Fermentation of carbohydrates does not occur in the lumen, leading to </a:t>
            </a:r>
            <a:r>
              <a:rPr lang="en-US" altLang="fr-FR" dirty="0" err="1">
                <a:latin typeface="Arial" panose="020B0604020202020204" pitchFamily="34" charset="0"/>
              </a:rPr>
              <a:t>osmotically</a:t>
            </a:r>
            <a:r>
              <a:rPr lang="en-US" altLang="fr-FR" dirty="0">
                <a:latin typeface="Arial" panose="020B0604020202020204" pitchFamily="34" charset="0"/>
              </a:rPr>
              <a:t> active carbohydrates in the lumen.</a:t>
            </a:r>
            <a:r>
              <a:rPr lang="en-US" altLang="fr-FR" i="1" dirty="0">
                <a:latin typeface="Arial" panose="020B0604020202020204" pitchFamily="34" charset="0"/>
              </a:rPr>
              <a:t> C </a:t>
            </a:r>
            <a:r>
              <a:rPr lang="en-US" altLang="fr-FR" i="1" dirty="0" err="1">
                <a:latin typeface="Arial" panose="020B0604020202020204" pitchFamily="34" charset="0"/>
              </a:rPr>
              <a:t>difficile</a:t>
            </a:r>
            <a:r>
              <a:rPr lang="en-US" altLang="fr-FR" i="1" dirty="0">
                <a:latin typeface="Arial" panose="020B0604020202020204" pitchFamily="34" charset="0"/>
              </a:rPr>
              <a:t> </a:t>
            </a:r>
            <a:r>
              <a:rPr lang="en-US" altLang="fr-FR" dirty="0">
                <a:latin typeface="Arial" panose="020B0604020202020204" pitchFamily="34" charset="0"/>
              </a:rPr>
              <a:t>infection results in disruption of the tight junctions and increased inflammation. These pathological changes leads to diarrhea.</a:t>
            </a:r>
          </a:p>
          <a:p>
            <a:pPr marL="189338" indent="-189338"/>
            <a:r>
              <a:rPr lang="en-US" altLang="ja-JP" dirty="0">
                <a:latin typeface="Arial" panose="020B0604020202020204" pitchFamily="34" charset="0"/>
              </a:rPr>
              <a:t>Most often, AAD clears up shortly after discontinuing the antibiotic treatment. The diarrhea ranges from mild and self-limiting to severe </a:t>
            </a:r>
            <a:r>
              <a:rPr lang="en-US" altLang="ja-JP" dirty="0" err="1">
                <a:latin typeface="Arial" panose="020B0604020202020204" pitchFamily="34" charset="0"/>
              </a:rPr>
              <a:t>pseudomembranous</a:t>
            </a:r>
            <a:r>
              <a:rPr lang="en-US" altLang="ja-JP" dirty="0">
                <a:latin typeface="Arial" panose="020B0604020202020204" pitchFamily="34" charset="0"/>
              </a:rPr>
              <a:t> colitis, which can be fatal. Colitis (an inflammation of the colon) or </a:t>
            </a:r>
            <a:r>
              <a:rPr lang="en-US" altLang="ja-JP" b="1" dirty="0" err="1">
                <a:latin typeface="Arial" panose="020B0604020202020204" pitchFamily="34" charset="0"/>
              </a:rPr>
              <a:t>pseudomembranous</a:t>
            </a:r>
            <a:r>
              <a:rPr lang="en-US" altLang="ja-JP" b="1" dirty="0">
                <a:latin typeface="Arial" panose="020B0604020202020204" pitchFamily="34" charset="0"/>
              </a:rPr>
              <a:t> colitis</a:t>
            </a:r>
            <a:r>
              <a:rPr lang="en-US" altLang="ja-JP" dirty="0">
                <a:latin typeface="Arial" panose="020B0604020202020204" pitchFamily="34" charset="0"/>
              </a:rPr>
              <a:t> are the more serious complications associated with antibiotic therapy. Both conditions can cause abdominal pain, fever, and bloody diarrhea.</a:t>
            </a:r>
            <a:endParaRPr lang="en-US" altLang="fr-FR" dirty="0">
              <a:latin typeface="Arial" panose="020B0604020202020204" pitchFamily="34" charset="0"/>
            </a:endParaRPr>
          </a:p>
          <a:p>
            <a:pPr>
              <a:spcBef>
                <a:spcPts val="0"/>
              </a:spcBef>
              <a:spcAft>
                <a:spcPts val="0"/>
              </a:spcAft>
              <a:defRPr/>
            </a:pPr>
            <a:endParaRPr lang="en-US" altLang="fr-FR" sz="1200" b="0" kern="0" dirty="0">
              <a:latin typeface="Tw Cen MT" panose="020B0602020104020603" pitchFamily="34" charset="0"/>
            </a:endParaRPr>
          </a:p>
          <a:p>
            <a:pPr>
              <a:spcBef>
                <a:spcPts val="0"/>
              </a:spcBef>
              <a:spcAft>
                <a:spcPts val="0"/>
              </a:spcAft>
              <a:defRPr/>
            </a:pPr>
            <a:r>
              <a:rPr lang="en-US" altLang="fr-FR" sz="1200" b="0" kern="0" dirty="0">
                <a:latin typeface="Tw Cen MT" panose="020B0602020104020603" pitchFamily="34" charset="0"/>
              </a:rPr>
              <a:t>*SCFA (acetate, propionate, butyrate) Roles : </a:t>
            </a:r>
            <a:r>
              <a:rPr lang="en-US" altLang="fr-FR" sz="1200" b="0" kern="0" dirty="0">
                <a:solidFill>
                  <a:srgbClr val="C00000"/>
                </a:solidFill>
                <a:latin typeface="Tw Cen MT" panose="020B0602020104020603" pitchFamily="34" charset="0"/>
              </a:rPr>
              <a:t>Nutrients</a:t>
            </a:r>
            <a:r>
              <a:rPr lang="en-US" altLang="fr-FR" sz="1200" b="0" kern="0" dirty="0">
                <a:latin typeface="Tw Cen MT" panose="020B0602020104020603" pitchFamily="34" charset="0"/>
              </a:rPr>
              <a:t> - </a:t>
            </a:r>
            <a:r>
              <a:rPr lang="en-US" altLang="fr-FR" sz="1200" b="0" kern="0" dirty="0">
                <a:solidFill>
                  <a:srgbClr val="C00000"/>
                </a:solidFill>
                <a:latin typeface="Tw Cen MT" panose="020B0602020104020603" pitchFamily="34" charset="0"/>
              </a:rPr>
              <a:t>Modulators</a:t>
            </a:r>
            <a:r>
              <a:rPr lang="en-US" altLang="fr-FR" sz="1200" b="0" kern="0" dirty="0">
                <a:latin typeface="Tw Cen MT" panose="020B0602020104020603" pitchFamily="34" charset="0"/>
              </a:rPr>
              <a:t> - </a:t>
            </a:r>
            <a:r>
              <a:rPr lang="en-US" altLang="fr-FR" sz="1200" b="0" kern="0" dirty="0">
                <a:solidFill>
                  <a:srgbClr val="C00000"/>
                </a:solidFill>
                <a:latin typeface="Tw Cen MT" panose="020B0602020104020603" pitchFamily="34" charset="0"/>
              </a:rPr>
              <a:t>Regulators</a:t>
            </a:r>
            <a:endParaRPr lang="en-US" altLang="fr-FR" sz="1200" b="0" kern="0" dirty="0">
              <a:latin typeface="Tw Cen MT" panose="020B0602020104020603" pitchFamily="34" charset="0"/>
            </a:endParaRPr>
          </a:p>
          <a:p>
            <a:pPr marL="557213" lvl="1" indent="-214313">
              <a:spcBef>
                <a:spcPts val="0"/>
              </a:spcBef>
              <a:spcAft>
                <a:spcPts val="0"/>
              </a:spcAft>
              <a:buFont typeface="Courier New" panose="02070309020205020404" pitchFamily="49" charset="0"/>
              <a:buChar char="o"/>
              <a:defRPr/>
            </a:pPr>
            <a:r>
              <a:rPr lang="en-US" altLang="fr-FR" sz="1200" b="0" dirty="0">
                <a:latin typeface="Tw Cen MT" panose="020B0602020104020603" pitchFamily="34" charset="0"/>
              </a:rPr>
              <a:t>Main </a:t>
            </a:r>
            <a:r>
              <a:rPr lang="en-US" altLang="fr-FR" sz="1200" b="0" dirty="0">
                <a:solidFill>
                  <a:srgbClr val="C00000"/>
                </a:solidFill>
                <a:latin typeface="Tw Cen MT" panose="020B0602020104020603" pitchFamily="34" charset="0"/>
              </a:rPr>
              <a:t>energy substrate</a:t>
            </a:r>
          </a:p>
          <a:p>
            <a:pPr marL="471488" lvl="1" indent="-128588">
              <a:spcBef>
                <a:spcPts val="0"/>
              </a:spcBef>
              <a:spcAft>
                <a:spcPts val="0"/>
              </a:spcAft>
              <a:buFont typeface="Courier New" panose="02070309020205020404" pitchFamily="49" charset="0"/>
              <a:buChar char="o"/>
              <a:defRPr/>
            </a:pPr>
            <a:r>
              <a:rPr lang="en-US" altLang="fr-FR" sz="1200" b="0" dirty="0">
                <a:latin typeface="Tw Cen MT" panose="020B0602020104020603" pitchFamily="34" charset="0"/>
              </a:rPr>
              <a:t>  Restore aerobic/anaerobic equilibrium</a:t>
            </a:r>
          </a:p>
          <a:p>
            <a:pPr marL="471488" lvl="1" indent="-128588">
              <a:spcBef>
                <a:spcPts val="0"/>
              </a:spcBef>
              <a:spcAft>
                <a:spcPts val="0"/>
              </a:spcAft>
              <a:buFont typeface="Courier New" panose="02070309020205020404" pitchFamily="49" charset="0"/>
              <a:buChar char="o"/>
              <a:defRPr/>
            </a:pPr>
            <a:r>
              <a:rPr lang="en-US" altLang="fr-FR" sz="1200" b="0" dirty="0">
                <a:solidFill>
                  <a:srgbClr val="C00000"/>
                </a:solidFill>
                <a:latin typeface="Tw Cen MT" panose="020B0602020104020603" pitchFamily="34" charset="0"/>
              </a:rPr>
              <a:t>  Improve </a:t>
            </a:r>
            <a:r>
              <a:rPr lang="en-US" altLang="fr-FR" sz="1200" b="0" dirty="0">
                <a:latin typeface="Tw Cen MT" panose="020B0602020104020603" pitchFamily="34" charset="0"/>
              </a:rPr>
              <a:t>microbiota activity</a:t>
            </a:r>
          </a:p>
          <a:p>
            <a:pPr marL="471488" lvl="1" indent="-128588">
              <a:spcBef>
                <a:spcPts val="0"/>
              </a:spcBef>
              <a:spcAft>
                <a:spcPts val="0"/>
              </a:spcAft>
              <a:buFont typeface="Courier New" panose="02070309020205020404" pitchFamily="49" charset="0"/>
              <a:buChar char="o"/>
              <a:defRPr/>
            </a:pPr>
            <a:r>
              <a:rPr lang="en-US" altLang="fr-FR" sz="1200" b="0" dirty="0">
                <a:solidFill>
                  <a:srgbClr val="C00000"/>
                </a:solidFill>
                <a:latin typeface="Tw Cen MT" panose="020B0602020104020603" pitchFamily="34" charset="0"/>
              </a:rPr>
              <a:t>  Improve</a:t>
            </a:r>
            <a:r>
              <a:rPr lang="en-US" altLang="fr-FR" sz="1200" b="0" dirty="0">
                <a:latin typeface="Tw Cen MT" panose="020B0602020104020603" pitchFamily="34" charset="0"/>
              </a:rPr>
              <a:t> morphology and function of enterocytes</a:t>
            </a:r>
          </a:p>
          <a:p>
            <a:pPr marL="189338" indent="-189338"/>
            <a:endParaRPr lang="en-US" altLang="fr-FR" dirty="0">
              <a:latin typeface="Arial" panose="020B0604020202020204" pitchFamily="34" charset="0"/>
            </a:endParaRPr>
          </a:p>
          <a:p>
            <a:pPr marL="189338" indent="-189338"/>
            <a:endParaRPr lang="en-US" altLang="fr-FR" dirty="0">
              <a:latin typeface="Arial" panose="020B0604020202020204" pitchFamily="34" charset="0"/>
            </a:endParaRPr>
          </a:p>
          <a:p>
            <a:pPr marL="189338" indent="-189338"/>
            <a:r>
              <a:rPr lang="en-US" altLang="fr-FR" b="1" dirty="0">
                <a:latin typeface="Arial" panose="020B0604020202020204" pitchFamily="34" charset="0"/>
              </a:rPr>
              <a:t>Reference</a:t>
            </a:r>
          </a:p>
          <a:p>
            <a:pPr marL="189338" indent="-189338"/>
            <a:endParaRPr lang="en-US" altLang="fr-FR" b="1" dirty="0">
              <a:latin typeface="Arial" panose="020B0604020202020204" pitchFamily="34" charset="0"/>
            </a:endParaRPr>
          </a:p>
          <a:p>
            <a:pPr marL="189338" indent="-189338"/>
            <a:r>
              <a:rPr lang="en-US" altLang="ja-JP" dirty="0" err="1">
                <a:latin typeface="Arial" panose="020B0604020202020204" pitchFamily="34" charset="0"/>
              </a:rPr>
              <a:t>Bouhnik</a:t>
            </a:r>
            <a:r>
              <a:rPr lang="en-US" altLang="ja-JP" dirty="0">
                <a:latin typeface="Arial" panose="020B0604020202020204" pitchFamily="34" charset="0"/>
              </a:rPr>
              <a:t> Y. </a:t>
            </a:r>
            <a:r>
              <a:rPr lang="en-US" altLang="ja-JP" dirty="0" err="1">
                <a:latin typeface="Arial" panose="020B0604020202020204" pitchFamily="34" charset="0"/>
              </a:rPr>
              <a:t>Microflora</a:t>
            </a:r>
            <a:r>
              <a:rPr lang="en-US" altLang="ja-JP" dirty="0">
                <a:latin typeface="Arial" panose="020B0604020202020204" pitchFamily="34" charset="0"/>
              </a:rPr>
              <a:t> and </a:t>
            </a:r>
            <a:r>
              <a:rPr lang="en-US" altLang="ja-JP" dirty="0" err="1">
                <a:latin typeface="Arial" panose="020B0604020202020204" pitchFamily="34" charset="0"/>
              </a:rPr>
              <a:t>diarrhoea</a:t>
            </a:r>
            <a:r>
              <a:rPr lang="en-US" altLang="ja-JP" dirty="0">
                <a:latin typeface="Arial" panose="020B0604020202020204" pitchFamily="34" charset="0"/>
              </a:rPr>
              <a:t>: Antibiotic-associated </a:t>
            </a:r>
            <a:r>
              <a:rPr lang="en-US" altLang="ja-JP" dirty="0" err="1">
                <a:latin typeface="Arial" panose="020B0604020202020204" pitchFamily="34" charset="0"/>
              </a:rPr>
              <a:t>diarrhoea</a:t>
            </a:r>
            <a:r>
              <a:rPr lang="en-US" altLang="ja-JP" dirty="0">
                <a:latin typeface="Arial" panose="020B0604020202020204" pitchFamily="34" charset="0"/>
              </a:rPr>
              <a:t>. In: </a:t>
            </a:r>
            <a:r>
              <a:rPr lang="en-US" altLang="ja-JP" dirty="0" err="1">
                <a:latin typeface="Arial" panose="020B0604020202020204" pitchFamily="34" charset="0"/>
              </a:rPr>
              <a:t>Rambaud</a:t>
            </a:r>
            <a:r>
              <a:rPr lang="en-US" altLang="ja-JP" dirty="0">
                <a:latin typeface="Arial" panose="020B0604020202020204" pitchFamily="34" charset="0"/>
              </a:rPr>
              <a:t> JC, Buts JP, </a:t>
            </a:r>
            <a:r>
              <a:rPr lang="en-US" altLang="ja-JP" dirty="0" err="1">
                <a:latin typeface="Arial" panose="020B0604020202020204" pitchFamily="34" charset="0"/>
              </a:rPr>
              <a:t>Corthier</a:t>
            </a:r>
            <a:r>
              <a:rPr lang="en-US" altLang="ja-JP" dirty="0">
                <a:latin typeface="Arial" panose="020B0604020202020204" pitchFamily="34" charset="0"/>
              </a:rPr>
              <a:t> G, </a:t>
            </a:r>
            <a:r>
              <a:rPr lang="en-US" altLang="ja-JP" dirty="0" err="1">
                <a:latin typeface="Arial" panose="020B0604020202020204" pitchFamily="34" charset="0"/>
              </a:rPr>
              <a:t>Flourie</a:t>
            </a:r>
            <a:r>
              <a:rPr lang="en-US" altLang="ja-JP" dirty="0">
                <a:latin typeface="Arial" panose="020B0604020202020204" pitchFamily="34" charset="0"/>
              </a:rPr>
              <a:t> B, eds. </a:t>
            </a:r>
            <a:r>
              <a:rPr lang="en-US" altLang="ja-JP" i="1" dirty="0">
                <a:latin typeface="Arial" panose="020B0604020202020204" pitchFamily="34" charset="0"/>
              </a:rPr>
              <a:t>Gut </a:t>
            </a:r>
            <a:r>
              <a:rPr lang="en-US" altLang="ja-JP" i="1" dirty="0" err="1">
                <a:latin typeface="Arial" panose="020B0604020202020204" pitchFamily="34" charset="0"/>
              </a:rPr>
              <a:t>Microflora</a:t>
            </a:r>
            <a:r>
              <a:rPr lang="en-US" altLang="ja-JP" i="1" dirty="0">
                <a:latin typeface="Arial" panose="020B0604020202020204" pitchFamily="34" charset="0"/>
              </a:rPr>
              <a:t> Digestive Physiology And Pathology</a:t>
            </a:r>
            <a:r>
              <a:rPr lang="en-US" altLang="ja-JP" dirty="0">
                <a:latin typeface="Arial" panose="020B0604020202020204" pitchFamily="34" charset="0"/>
              </a:rPr>
              <a:t>. Paris: John </a:t>
            </a:r>
            <a:r>
              <a:rPr lang="en-US" altLang="ja-JP" dirty="0" err="1">
                <a:latin typeface="Arial" panose="020B0604020202020204" pitchFamily="34" charset="0"/>
              </a:rPr>
              <a:t>Libbey</a:t>
            </a:r>
            <a:r>
              <a:rPr lang="en-US" altLang="ja-JP" dirty="0">
                <a:latin typeface="Arial" panose="020B0604020202020204" pitchFamily="34" charset="0"/>
              </a:rPr>
              <a:t> </a:t>
            </a:r>
            <a:r>
              <a:rPr lang="en-US" altLang="ja-JP" dirty="0" err="1">
                <a:latin typeface="Arial" panose="020B0604020202020204" pitchFamily="34" charset="0"/>
              </a:rPr>
              <a:t>Eurotext</a:t>
            </a:r>
            <a:r>
              <a:rPr lang="en-US" altLang="ja-JP" dirty="0">
                <a:latin typeface="Arial" panose="020B0604020202020204" pitchFamily="34" charset="0"/>
              </a:rPr>
              <a:t>; 2009:181-197.</a:t>
            </a:r>
            <a:endParaRPr lang="en-US" altLang="fr-FR" dirty="0">
              <a:latin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AFCCF-A704-4892-911A-628DA49B47D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69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0957-A7B7-418D-8006-E8C330CAB8C5}" type="slidenum">
              <a:rPr kumimoji="0" lang="en-US" sz="1200" b="0" i="0" u="none" strike="noStrike" kern="1200" cap="none" spc="0" normalizeH="0" baseline="0" noProof="0" smtClean="0">
                <a:ln>
                  <a:noFill/>
                </a:ln>
                <a:solidFill>
                  <a:prstClr val="black"/>
                </a:solidFill>
                <a:effectLst/>
                <a:uLnTx/>
                <a:uFillTx/>
                <a:latin typeface="Helvetica Neue LT Std 35 Thin" panose="020B04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Helvetica Neue LT Std 35 Thin" panose="020B0403020202020204"/>
              <a:ea typeface="+mn-ea"/>
              <a:cs typeface="+mn-cs"/>
            </a:endParaRPr>
          </a:p>
        </p:txBody>
      </p:sp>
    </p:spTree>
    <p:extLst>
      <p:ext uri="{BB962C8B-B14F-4D97-AF65-F5344CB8AC3E}">
        <p14:creationId xmlns:p14="http://schemas.microsoft.com/office/powerpoint/2010/main" val="214448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txBox="1">
            <a:spLocks noGrp="1" noChangeArrowheads="1"/>
          </p:cNvSpPr>
          <p:nvPr/>
        </p:nvSpPr>
        <p:spPr bwMode="auto">
          <a:xfrm>
            <a:off x="3748227" y="10113654"/>
            <a:ext cx="2865925" cy="530329"/>
          </a:xfrm>
          <a:prstGeom prst="rect">
            <a:avLst/>
          </a:prstGeom>
          <a:noFill/>
          <a:ln w="9525">
            <a:noFill/>
            <a:miter lim="800000"/>
            <a:headEnd/>
            <a:tailEnd/>
          </a:ln>
        </p:spPr>
        <p:txBody>
          <a:bodyPr lIns="90374" tIns="45187" rIns="90374" bIns="45187" anchor="b"/>
          <a:lstStyle/>
          <a:p>
            <a:pPr algn="r"/>
            <a:fld id="{09C32A37-8A85-4BC6-8235-3F2969A535E0}" type="slidenum">
              <a:rPr lang="en-US" sz="1200">
                <a:latin typeface="Calibri" pitchFamily="34" charset="0"/>
              </a:rPr>
              <a:pPr algn="r"/>
              <a:t>15</a:t>
            </a:fld>
            <a:endParaRPr lang="en-US" sz="1200" dirty="0">
              <a:latin typeface="Calibri" pitchFamily="34" charset="0"/>
            </a:endParaRPr>
          </a:p>
        </p:txBody>
      </p:sp>
      <p:sp>
        <p:nvSpPr>
          <p:cNvPr id="339971" name="Rectangle 2"/>
          <p:cNvSpPr>
            <a:spLocks noGrp="1" noRot="1" noChangeAspect="1" noChangeArrowheads="1" noTextEdit="1"/>
          </p:cNvSpPr>
          <p:nvPr>
            <p:ph type="sldImg"/>
          </p:nvPr>
        </p:nvSpPr>
        <p:spPr bwMode="auto">
          <a:xfrm>
            <a:off x="-252413" y="795338"/>
            <a:ext cx="7097713" cy="3992562"/>
          </a:xfrm>
          <a:noFill/>
          <a:ln>
            <a:solidFill>
              <a:srgbClr val="000000"/>
            </a:solidFill>
            <a:miter lim="800000"/>
            <a:headEnd/>
            <a:tailEnd/>
          </a:ln>
        </p:spPr>
      </p:sp>
      <p:sp>
        <p:nvSpPr>
          <p:cNvPr id="58372" name="Rectangle 3"/>
          <p:cNvSpPr>
            <a:spLocks noGrp="1" noChangeArrowheads="1"/>
          </p:cNvSpPr>
          <p:nvPr>
            <p:ph type="body" idx="1"/>
          </p:nvPr>
        </p:nvSpPr>
        <p:spPr>
          <a:xfrm>
            <a:off x="930457" y="5078927"/>
            <a:ext cx="4788967" cy="5095922"/>
          </a:xfrm>
          <a:ln/>
        </p:spPr>
        <p:txBody>
          <a:bodyPr>
            <a:normAutofit fontScale="85000" lnSpcReduction="20000"/>
          </a:bodyPr>
          <a:lstStyle/>
          <a:p>
            <a:pPr>
              <a:defRPr/>
            </a:pPr>
            <a:r>
              <a:rPr lang="el-GR" dirty="0"/>
              <a:t>Τα </a:t>
            </a:r>
            <a:r>
              <a:rPr lang="el-GR" dirty="0" err="1"/>
              <a:t>προβιοτικά</a:t>
            </a:r>
            <a:r>
              <a:rPr lang="el-GR" dirty="0"/>
              <a:t> είναι </a:t>
            </a:r>
            <a:r>
              <a:rPr lang="el-GR" dirty="0" err="1"/>
              <a:t>ζωντανα</a:t>
            </a:r>
            <a:r>
              <a:rPr lang="el-GR" dirty="0"/>
              <a:t> μικρόβια που ανευρίσκονται σε πολλά διαφορετικά είδη προϊόντων, συμπεριλαμβανομένων των τροφίμων, φαρμάκων και συμπληρωμάτων διατροφής.</a:t>
            </a:r>
            <a:br>
              <a:rPr lang="el-GR" dirty="0"/>
            </a:br>
            <a:r>
              <a:rPr lang="el-GR" dirty="0"/>
              <a:t>Είναι μια κοινή παρερμηνεία ότι τα </a:t>
            </a:r>
            <a:r>
              <a:rPr lang="el-GR" dirty="0" err="1"/>
              <a:t>προβιοτικά</a:t>
            </a:r>
            <a:r>
              <a:rPr lang="el-GR" dirty="0"/>
              <a:t> είναι συμπληρώματα διατροφής.</a:t>
            </a:r>
            <a:br>
              <a:rPr lang="el-GR" dirty="0"/>
            </a:br>
            <a:r>
              <a:rPr lang="el-GR" dirty="0"/>
              <a:t>Σύμφωνα με την Παγκόσμια Οργάνωση Υγείας (ΠΟΥ), Οργανισμός Τροφίμων και Γεωργίας (FAO), και της Παγκόσμιας Οργάνωσης Γαστρεντερολογίας (WGO) </a:t>
            </a:r>
            <a:r>
              <a:rPr lang="el-GR" dirty="0" err="1"/>
              <a:t>προβιοτικά</a:t>
            </a:r>
            <a:r>
              <a:rPr lang="el-GR" dirty="0"/>
              <a:t> είναι «</a:t>
            </a:r>
            <a:r>
              <a:rPr lang="el-GR" dirty="0" err="1"/>
              <a:t>ζωντανοι</a:t>
            </a:r>
            <a:r>
              <a:rPr lang="el-GR" dirty="0"/>
              <a:t> μικροοργανισμοί οι οποίοι όταν χορηγούνται σε επαρκείς ποσότητες αποφέρουν όφελος για την υγεία στον ξενιστή."</a:t>
            </a:r>
            <a:br>
              <a:rPr lang="el-GR" dirty="0"/>
            </a:br>
            <a:r>
              <a:rPr lang="el-GR" dirty="0"/>
              <a:t>Ο ορισμός αυτός θα μπορούσε να εξηγηθεί ως εξής:</a:t>
            </a:r>
            <a:br>
              <a:rPr lang="el-GR" dirty="0"/>
            </a:br>
            <a:r>
              <a:rPr lang="el-GR" dirty="0"/>
              <a:t>Τα </a:t>
            </a:r>
            <a:r>
              <a:rPr lang="el-GR" dirty="0" err="1"/>
              <a:t>προβιοτικά</a:t>
            </a:r>
            <a:r>
              <a:rPr lang="el-GR" dirty="0"/>
              <a:t> θα πρέπει να είναι ένας ζωντανός οργανισμός. Η διαδικασία της λυοφιλοποίησης διαβεβαιώνει ότι τα </a:t>
            </a:r>
            <a:r>
              <a:rPr lang="el-GR" dirty="0" err="1"/>
              <a:t>προβιοτικά</a:t>
            </a:r>
            <a:r>
              <a:rPr lang="el-GR" dirty="0"/>
              <a:t> είναι διαθέσιμα σε ζωντανή μορφή για την παροχή υγείας στον ξενιστή. Αυτό έχει αποδειχθεί σε κλινικές δοκιμές που διεξήχθησαν με την αγορά </a:t>
            </a:r>
            <a:r>
              <a:rPr lang="el-GR" dirty="0" err="1"/>
              <a:t>Sb</a:t>
            </a:r>
            <a:r>
              <a:rPr lang="el-GR" dirty="0"/>
              <a:t> από </a:t>
            </a:r>
            <a:r>
              <a:rPr lang="el-GR" dirty="0" err="1"/>
              <a:t>Biocodex</a:t>
            </a:r>
            <a:r>
              <a:rPr lang="el-GR" dirty="0"/>
              <a:t>.</a:t>
            </a:r>
            <a:br>
              <a:rPr lang="el-GR" dirty="0"/>
            </a:br>
            <a:r>
              <a:rPr lang="el-GR" dirty="0"/>
              <a:t>Τα </a:t>
            </a:r>
            <a:r>
              <a:rPr lang="el-GR" dirty="0" err="1"/>
              <a:t>προβιοτικά</a:t>
            </a:r>
            <a:r>
              <a:rPr lang="el-GR" dirty="0"/>
              <a:t> θα πρέπει να είναι διαθέσιμα σε επαρκή ποσότητα. Η διαδικασία της λυοφιλοποίησης που χρησιμοποιούνται στην κατασκευή </a:t>
            </a:r>
            <a:r>
              <a:rPr lang="el-GR" dirty="0" err="1"/>
              <a:t>Biocodex</a:t>
            </a:r>
            <a:r>
              <a:rPr lang="el-GR" dirty="0"/>
              <a:t> </a:t>
            </a:r>
            <a:r>
              <a:rPr lang="el-GR" dirty="0" err="1"/>
              <a:t>Sb</a:t>
            </a:r>
            <a:r>
              <a:rPr lang="el-GR" dirty="0"/>
              <a:t> εξασφαλίζει </a:t>
            </a:r>
            <a:r>
              <a:rPr lang="el-GR" dirty="0" err="1"/>
              <a:t>οτι</a:t>
            </a:r>
            <a:r>
              <a:rPr lang="el-GR" dirty="0"/>
              <a:t> ο </a:t>
            </a:r>
            <a:r>
              <a:rPr lang="el-GR" dirty="0" err="1"/>
              <a:t>Sb</a:t>
            </a:r>
            <a:r>
              <a:rPr lang="el-GR" dirty="0"/>
              <a:t> είναι διαθέσιμο σε επαρκή ποσότητα.</a:t>
            </a:r>
            <a:br>
              <a:rPr lang="el-GR" dirty="0"/>
            </a:br>
            <a:r>
              <a:rPr lang="el-GR" dirty="0"/>
              <a:t>το Όφελος στην υγεία των προβιοτικό πρέπει να αποδεικνύεται, όπως φαίνεται σε μελέτες αποτελεσματικότητας και ασφάλειας. Αυτό έχει γίνει με </a:t>
            </a:r>
            <a:r>
              <a:rPr lang="el-GR" dirty="0" err="1"/>
              <a:t>Biocodex</a:t>
            </a:r>
            <a:r>
              <a:rPr lang="el-GR" dirty="0"/>
              <a:t> </a:t>
            </a:r>
            <a:r>
              <a:rPr lang="el-GR" dirty="0" err="1"/>
              <a:t>Sb</a:t>
            </a:r>
            <a:r>
              <a:rPr lang="el-GR" dirty="0"/>
              <a:t> σε περισσότερες από 40 κλινικές δοκιμές σε διαφορετικούς τύπους ασθενών διαφορετικών ηλικιακών ομάδων και χαρακτηριστικών.</a:t>
            </a:r>
            <a:br>
              <a:rPr lang="el-GR" dirty="0"/>
            </a:br>
            <a:br>
              <a:rPr lang="el-GR" dirty="0"/>
            </a:br>
            <a:r>
              <a:rPr lang="el-GR" dirty="0"/>
              <a:t>Παραδείγματα προβιοτικών βακτηρίων περιλαμβάνουν είδη του </a:t>
            </a:r>
            <a:r>
              <a:rPr lang="el-GR" dirty="0" err="1"/>
              <a:t>Lactobacillus</a:t>
            </a:r>
            <a:r>
              <a:rPr lang="el-GR" dirty="0"/>
              <a:t> και </a:t>
            </a:r>
            <a:r>
              <a:rPr lang="el-GR" dirty="0" err="1"/>
              <a:t>Bifidobacterium</a:t>
            </a:r>
            <a:r>
              <a:rPr lang="el-GR" dirty="0"/>
              <a:t> που χρησιμοποιούνται πιο συχνά </a:t>
            </a:r>
            <a:r>
              <a:rPr lang="el-GR" dirty="0" err="1"/>
              <a:t>προβιοτικά</a:t>
            </a:r>
            <a:r>
              <a:rPr lang="el-GR" dirty="0"/>
              <a:t>, και μερικές Ε. </a:t>
            </a:r>
            <a:r>
              <a:rPr lang="el-GR" dirty="0" err="1"/>
              <a:t>coli</a:t>
            </a:r>
            <a:r>
              <a:rPr lang="el-GR" dirty="0"/>
              <a:t> και των ειδών </a:t>
            </a:r>
            <a:r>
              <a:rPr lang="el-GR" dirty="0" err="1"/>
              <a:t>Bacillus</a:t>
            </a:r>
            <a:r>
              <a:rPr lang="el-GR" dirty="0"/>
              <a:t>. Το μόνο προβιοτικό ζύμης είναι </a:t>
            </a:r>
            <a:r>
              <a:rPr lang="el-GR" dirty="0" err="1"/>
              <a:t>Sb</a:t>
            </a:r>
            <a:r>
              <a:rPr lang="el-GR" dirty="0"/>
              <a:t>.</a:t>
            </a:r>
            <a:endParaRPr lang="el-GR" b="1" dirty="0">
              <a:latin typeface="Arial" pitchFamily="34" charset="0"/>
            </a:endParaRPr>
          </a:p>
          <a:p>
            <a:pPr>
              <a:defRPr/>
            </a:pPr>
            <a:endParaRPr lang="en-US" b="1" dirty="0">
              <a:latin typeface="Arial" pitchFamily="34" charset="0"/>
            </a:endParaRPr>
          </a:p>
          <a:p>
            <a:pPr>
              <a:defRPr/>
            </a:pPr>
            <a:r>
              <a:rPr lang="el-GR" dirty="0">
                <a:solidFill>
                  <a:srgbClr val="0070C0"/>
                </a:solidFill>
              </a:rPr>
              <a:t>Υπάρχουν σοβαρές ενδείξεις ότι τα </a:t>
            </a:r>
            <a:r>
              <a:rPr lang="el-GR" dirty="0" err="1">
                <a:solidFill>
                  <a:srgbClr val="0070C0"/>
                </a:solidFill>
              </a:rPr>
              <a:t>προβιοτικά</a:t>
            </a:r>
            <a:r>
              <a:rPr lang="el-GR" dirty="0">
                <a:solidFill>
                  <a:srgbClr val="0070C0"/>
                </a:solidFill>
              </a:rPr>
              <a:t> συμβάλλουν στη διατήρηση της υγιούς ισορροπίας της </a:t>
            </a:r>
            <a:r>
              <a:rPr lang="el-GR" dirty="0" err="1">
                <a:solidFill>
                  <a:srgbClr val="0070C0"/>
                </a:solidFill>
              </a:rPr>
              <a:t>μικροχλωρίδας</a:t>
            </a:r>
            <a:r>
              <a:rPr lang="el-GR" dirty="0">
                <a:solidFill>
                  <a:srgbClr val="0070C0"/>
                </a:solidFill>
              </a:rPr>
              <a:t> του πεπτικού μας συστήματος, μας προστατεύουν από εντερικά παθογόνα που προκαλούν γαστρεντερίτιδες και διάρροιες, καταπολεμούν το </a:t>
            </a:r>
            <a:r>
              <a:rPr lang="el-GR" dirty="0" err="1">
                <a:solidFill>
                  <a:srgbClr val="0070C0"/>
                </a:solidFill>
              </a:rPr>
              <a:t>ελικοβακτηρίδιο</a:t>
            </a:r>
            <a:r>
              <a:rPr lang="el-GR" dirty="0">
                <a:solidFill>
                  <a:srgbClr val="0070C0"/>
                </a:solidFill>
              </a:rPr>
              <a:t> του πυλωρού που ευθύνεται για το έλκος του στομάχου, ενισχύουν το ανοσοποιητικό μας σύστημα, μας προστατεύουν από αλλεργίες η έχουν αντικαρκινική δράση. </a:t>
            </a:r>
            <a:endParaRPr lang="en-US" b="1" dirty="0">
              <a:solidFill>
                <a:srgbClr val="0070C0"/>
              </a:solidFill>
              <a:latin typeface="Arial" pitchFamily="34" charset="0"/>
            </a:endParaRPr>
          </a:p>
          <a:p>
            <a:pPr>
              <a:defRPr/>
            </a:pPr>
            <a:endParaRPr lang="en-US" dirty="0">
              <a:latin typeface="Arial" pitchFamily="34" charset="0"/>
            </a:endParaRPr>
          </a:p>
          <a:p>
            <a:pPr>
              <a:defRPr/>
            </a:pPr>
            <a:r>
              <a:rPr lang="en-US" b="1" dirty="0">
                <a:latin typeface="Arial" pitchFamily="34" charset="0"/>
              </a:rPr>
              <a:t>Reference</a:t>
            </a:r>
          </a:p>
          <a:p>
            <a:pPr>
              <a:defRPr/>
            </a:pPr>
            <a:endParaRPr lang="en-US" b="1" dirty="0">
              <a:latin typeface="Arial" pitchFamily="34" charset="0"/>
            </a:endParaRPr>
          </a:p>
          <a:p>
            <a:pPr>
              <a:buFontTx/>
              <a:buAutoNum type="arabicPeriod"/>
              <a:defRPr/>
            </a:pPr>
            <a:r>
              <a:rPr lang="en-US" dirty="0" err="1">
                <a:latin typeface="Arial" pitchFamily="34" charset="0"/>
              </a:rPr>
              <a:t>Probiotics</a:t>
            </a:r>
            <a:r>
              <a:rPr lang="en-US" dirty="0">
                <a:latin typeface="Arial" pitchFamily="34" charset="0"/>
              </a:rPr>
              <a:t> and </a:t>
            </a:r>
            <a:r>
              <a:rPr lang="en-US" dirty="0" err="1">
                <a:latin typeface="Arial" pitchFamily="34" charset="0"/>
              </a:rPr>
              <a:t>Prebiotics</a:t>
            </a:r>
            <a:r>
              <a:rPr lang="en-US" dirty="0">
                <a:latin typeface="Arial" pitchFamily="34" charset="0"/>
              </a:rPr>
              <a:t>.</a:t>
            </a:r>
            <a:r>
              <a:rPr lang="en-US" i="1" dirty="0">
                <a:latin typeface="Arial" pitchFamily="34" charset="0"/>
              </a:rPr>
              <a:t> World Gastroenterology </a:t>
            </a:r>
            <a:r>
              <a:rPr lang="en-US" i="1" dirty="0" err="1">
                <a:latin typeface="Arial" pitchFamily="34" charset="0"/>
              </a:rPr>
              <a:t>Organisation</a:t>
            </a:r>
            <a:r>
              <a:rPr lang="en-US" i="1" dirty="0">
                <a:latin typeface="Arial" pitchFamily="34" charset="0"/>
              </a:rPr>
              <a:t> Practice Guideline. May 2008.</a:t>
            </a:r>
            <a:r>
              <a:rPr lang="en-US" dirty="0">
                <a:latin typeface="Arial" pitchFamily="34" charset="0"/>
              </a:rPr>
              <a:t> Available at: </a:t>
            </a:r>
            <a:r>
              <a:rPr lang="fr-FR" dirty="0">
                <a:latin typeface="Arial" pitchFamily="34" charset="0"/>
              </a:rPr>
              <a:t>http://www.worldgastroenterology.org/assets/downloads/en/pdf/guidelines/19_probiotics_prebiotics.pdf. </a:t>
            </a:r>
            <a:r>
              <a:rPr lang="fr-FR" dirty="0" err="1">
                <a:latin typeface="Arial" pitchFamily="34" charset="0"/>
              </a:rPr>
              <a:t>Accessed</a:t>
            </a:r>
            <a:r>
              <a:rPr lang="fr-FR" dirty="0">
                <a:latin typeface="Arial" pitchFamily="34" charset="0"/>
              </a:rPr>
              <a:t> </a:t>
            </a:r>
            <a:r>
              <a:rPr lang="fr-FR" dirty="0" err="1">
                <a:latin typeface="Arial" pitchFamily="34" charset="0"/>
              </a:rPr>
              <a:t>June</a:t>
            </a:r>
            <a:r>
              <a:rPr lang="fr-FR" dirty="0">
                <a:latin typeface="Arial" pitchFamily="34" charset="0"/>
              </a:rPr>
              <a:t> 26,2009</a:t>
            </a:r>
          </a:p>
          <a:p>
            <a:pPr>
              <a:buFontTx/>
              <a:buAutoNum type="arabicPeriod"/>
              <a:defRPr/>
            </a:pPr>
            <a:r>
              <a:rPr lang="fr-FR" dirty="0">
                <a:latin typeface="Arial" pitchFamily="34" charset="0"/>
              </a:rPr>
              <a:t>Joint FAO/WHO </a:t>
            </a:r>
            <a:r>
              <a:rPr lang="fr-FR" dirty="0" err="1">
                <a:latin typeface="Arial" pitchFamily="34" charset="0"/>
              </a:rPr>
              <a:t>Working</a:t>
            </a:r>
            <a:r>
              <a:rPr lang="fr-FR" dirty="0">
                <a:latin typeface="Arial" pitchFamily="34" charset="0"/>
              </a:rPr>
              <a:t> Group Report on </a:t>
            </a:r>
            <a:r>
              <a:rPr lang="fr-FR" dirty="0" err="1">
                <a:latin typeface="Arial" pitchFamily="34" charset="0"/>
              </a:rPr>
              <a:t>Drafting</a:t>
            </a:r>
            <a:r>
              <a:rPr lang="fr-FR" dirty="0">
                <a:latin typeface="Arial" pitchFamily="34" charset="0"/>
              </a:rPr>
              <a:t> Guidelines for the Evaluation of </a:t>
            </a:r>
            <a:r>
              <a:rPr lang="fr-FR" dirty="0" err="1">
                <a:latin typeface="Arial" pitchFamily="34" charset="0"/>
              </a:rPr>
              <a:t>Probiotics</a:t>
            </a:r>
            <a:r>
              <a:rPr lang="fr-FR" dirty="0">
                <a:latin typeface="Arial" pitchFamily="34" charset="0"/>
              </a:rPr>
              <a:t> in Food, Canada, 2002.</a:t>
            </a:r>
          </a:p>
        </p:txBody>
      </p:sp>
    </p:spTree>
    <p:extLst>
      <p:ext uri="{BB962C8B-B14F-4D97-AF65-F5344CB8AC3E}">
        <p14:creationId xmlns:p14="http://schemas.microsoft.com/office/powerpoint/2010/main" val="79255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236538" y="800100"/>
            <a:ext cx="7092951" cy="3990975"/>
          </a:xfrm>
          <a:ln/>
        </p:spPr>
      </p:sp>
      <p:sp>
        <p:nvSpPr>
          <p:cNvPr id="115715" name="Rectangle 3"/>
          <p:cNvSpPr>
            <a:spLocks noGrp="1" noChangeArrowheads="1"/>
          </p:cNvSpPr>
          <p:nvPr>
            <p:ph type="body" idx="1"/>
          </p:nvPr>
        </p:nvSpPr>
        <p:spPr>
          <a:xfrm>
            <a:off x="661104" y="5054775"/>
            <a:ext cx="5073651" cy="47909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848" tIns="47423" rIns="94848" bIns="47423"/>
          <a:lstStyle/>
          <a:p>
            <a:pPr algn="ctr"/>
            <a:endParaRPr lang="en-US" altLang="fr-FR">
              <a:latin typeface="Arial" panose="020B0604020202020204" pitchFamily="34" charset="0"/>
            </a:endParaRPr>
          </a:p>
        </p:txBody>
      </p:sp>
    </p:spTree>
    <p:extLst>
      <p:ext uri="{BB962C8B-B14F-4D97-AF65-F5344CB8AC3E}">
        <p14:creationId xmlns:p14="http://schemas.microsoft.com/office/powerpoint/2010/main" val="163495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241300" y="800100"/>
            <a:ext cx="7097713" cy="3992563"/>
          </a:xfrm>
          <a:ln/>
        </p:spPr>
      </p:sp>
      <p:sp>
        <p:nvSpPr>
          <p:cNvPr id="124931" name="Rectangle 3"/>
          <p:cNvSpPr>
            <a:spLocks noGrp="1" noChangeArrowheads="1"/>
          </p:cNvSpPr>
          <p:nvPr>
            <p:ph type="body" idx="1"/>
          </p:nvPr>
        </p:nvSpPr>
        <p:spPr>
          <a:xfrm>
            <a:off x="661104" y="5058199"/>
            <a:ext cx="5293499" cy="47875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sz="1800" b="0" i="0" u="none" strike="noStrike" baseline="0" dirty="0">
                <a:solidFill>
                  <a:srgbClr val="000000"/>
                </a:solidFill>
                <a:latin typeface="Calibri" panose="020F0502020204030204" pitchFamily="34" charset="0"/>
              </a:rPr>
              <a:t>Ο </a:t>
            </a:r>
            <a:r>
              <a:rPr lang="el-GR" sz="1800" b="0" i="0" u="none" strike="noStrike" baseline="0" dirty="0" err="1">
                <a:solidFill>
                  <a:srgbClr val="000000"/>
                </a:solidFill>
                <a:latin typeface="Calibri" panose="020F0502020204030204" pitchFamily="34" charset="0"/>
              </a:rPr>
              <a:t>Saccharomyces</a:t>
            </a:r>
            <a:r>
              <a:rPr lang="el-GR" sz="1800" b="0" i="0" u="none" strike="noStrike" baseline="0" dirty="0">
                <a:solidFill>
                  <a:srgbClr val="000000"/>
                </a:solidFill>
                <a:latin typeface="Calibri" panose="020F0502020204030204" pitchFamily="34" charset="0"/>
              </a:rPr>
              <a:t> </a:t>
            </a:r>
            <a:r>
              <a:rPr lang="el-GR" sz="1800" b="0" i="0" u="none" strike="noStrike" baseline="0" dirty="0" err="1">
                <a:solidFill>
                  <a:srgbClr val="000000"/>
                </a:solidFill>
                <a:latin typeface="Calibri" panose="020F0502020204030204" pitchFamily="34" charset="0"/>
              </a:rPr>
              <a:t>boulardii</a:t>
            </a:r>
            <a:r>
              <a:rPr lang="el-GR" sz="1800" b="0" i="0" u="none" strike="noStrike" baseline="0" dirty="0">
                <a:solidFill>
                  <a:srgbClr val="000000"/>
                </a:solidFill>
                <a:latin typeface="Calibri" panose="020F0502020204030204" pitchFamily="34" charset="0"/>
              </a:rPr>
              <a:t> (CNCMI-745) απουσιάζει από το φυσικό μικροβίωμα του εντέρου. Η από του στόματος χορήγηση εξασφαλίζει ικανοποιητικές συγκεντρώσεις στο </a:t>
            </a:r>
            <a:r>
              <a:rPr lang="el-GR" sz="1800" b="0" i="0" u="none" strike="noStrike" baseline="0" dirty="0" err="1">
                <a:solidFill>
                  <a:srgbClr val="000000"/>
                </a:solidFill>
                <a:latin typeface="Calibri" panose="020F0502020204030204" pitchFamily="34" charset="0"/>
              </a:rPr>
              <a:t>κόλον</a:t>
            </a:r>
            <a:r>
              <a:rPr lang="el-GR" sz="1800" b="0" i="0" u="none" strike="noStrike" baseline="0" dirty="0">
                <a:solidFill>
                  <a:srgbClr val="000000"/>
                </a:solidFill>
                <a:latin typeface="Calibri" panose="020F0502020204030204" pitchFamily="34" charset="0"/>
              </a:rPr>
              <a:t> εντός 3 ημερών και καθαρίζεται από τα κόπρανα 2-5 ημέρες μετά την διακοπή8. Συγκριτικά με </a:t>
            </a:r>
            <a:r>
              <a:rPr lang="el-GR" sz="1800" b="0" i="0" u="none" strike="noStrike" baseline="0" dirty="0" err="1">
                <a:solidFill>
                  <a:srgbClr val="000000"/>
                </a:solidFill>
                <a:latin typeface="Calibri" panose="020F0502020204030204" pitchFamily="34" charset="0"/>
              </a:rPr>
              <a:t>βακτηριακά</a:t>
            </a:r>
            <a:r>
              <a:rPr lang="el-GR" sz="1800" b="0" i="0" u="none" strike="noStrike" baseline="0" dirty="0">
                <a:solidFill>
                  <a:srgbClr val="000000"/>
                </a:solidFill>
                <a:latin typeface="Calibri" panose="020F0502020204030204" pitchFamily="34" charset="0"/>
              </a:rPr>
              <a:t> </a:t>
            </a:r>
            <a:r>
              <a:rPr lang="el-GR" sz="1800" b="0" i="0" u="none" strike="noStrike" baseline="0" dirty="0" err="1">
                <a:solidFill>
                  <a:srgbClr val="000000"/>
                </a:solidFill>
                <a:latin typeface="Calibri" panose="020F0502020204030204" pitchFamily="34" charset="0"/>
              </a:rPr>
              <a:t>προβιοτικά</a:t>
            </a:r>
            <a:r>
              <a:rPr lang="el-GR" sz="1800" b="0" i="0" u="none" strike="noStrike" baseline="0" dirty="0">
                <a:solidFill>
                  <a:srgbClr val="000000"/>
                </a:solidFill>
                <a:latin typeface="Calibri" panose="020F0502020204030204" pitchFamily="34" charset="0"/>
              </a:rPr>
              <a:t>, τα σκευάσματα του ζυμομύκητα </a:t>
            </a:r>
            <a:r>
              <a:rPr lang="el-GR" sz="1800" b="0" i="0" u="none" strike="noStrike" baseline="0" dirty="0" err="1">
                <a:solidFill>
                  <a:srgbClr val="000000"/>
                </a:solidFill>
                <a:latin typeface="Calibri" panose="020F0502020204030204" pitchFamily="34" charset="0"/>
              </a:rPr>
              <a:t>Saccharomyces</a:t>
            </a:r>
            <a:r>
              <a:rPr lang="el-GR" sz="1800" b="0" i="0" u="none" strike="noStrike" baseline="0" dirty="0">
                <a:solidFill>
                  <a:srgbClr val="000000"/>
                </a:solidFill>
                <a:latin typeface="Calibri" panose="020F0502020204030204" pitchFamily="34" charset="0"/>
              </a:rPr>
              <a:t> </a:t>
            </a:r>
            <a:r>
              <a:rPr lang="el-GR" sz="1800" b="0" i="0" u="none" strike="noStrike" baseline="0" dirty="0" err="1">
                <a:solidFill>
                  <a:srgbClr val="000000"/>
                </a:solidFill>
                <a:latin typeface="Calibri" panose="020F0502020204030204" pitchFamily="34" charset="0"/>
              </a:rPr>
              <a:t>boulardii</a:t>
            </a:r>
            <a:r>
              <a:rPr lang="el-GR" sz="1800" b="0" i="0" u="none" strike="noStrike" baseline="0" dirty="0">
                <a:solidFill>
                  <a:srgbClr val="000000"/>
                </a:solidFill>
                <a:latin typeface="Calibri" panose="020F0502020204030204" pitchFamily="34" charset="0"/>
              </a:rPr>
              <a:t> (CNCMI-745) παρουσιάζουν τα ακόλουθα πλεονεκτήματα: </a:t>
            </a:r>
          </a:p>
          <a:p>
            <a:r>
              <a:rPr lang="el-GR" sz="1800" b="0" i="0" u="none" strike="noStrike" baseline="0" dirty="0">
                <a:solidFill>
                  <a:srgbClr val="000000"/>
                </a:solidFill>
                <a:latin typeface="Calibri" panose="020F0502020204030204" pitchFamily="34" charset="0"/>
              </a:rPr>
              <a:t> Καλύτερη επιβίωση στη φυσιολογική θερμοκρασία του ανθρώπινου σώματος (37 </a:t>
            </a:r>
            <a:r>
              <a:rPr lang="el-GR" sz="1800" b="0" i="0" u="none" strike="noStrike" baseline="0" dirty="0" err="1">
                <a:solidFill>
                  <a:srgbClr val="000000"/>
                </a:solidFill>
                <a:latin typeface="Calibri" panose="020F0502020204030204" pitchFamily="34" charset="0"/>
              </a:rPr>
              <a:t>οC</a:t>
            </a:r>
            <a:r>
              <a:rPr lang="el-GR" sz="1800" b="0" i="0" u="none" strike="noStrike" baseline="0" dirty="0">
                <a:solidFill>
                  <a:srgbClr val="000000"/>
                </a:solidFill>
                <a:latin typeface="Calibri" panose="020F0502020204030204" pitchFamily="34" charset="0"/>
              </a:rPr>
              <a:t>) καθώς ο S. </a:t>
            </a:r>
            <a:r>
              <a:rPr lang="el-GR" sz="1800" b="0" i="0" u="none" strike="noStrike" baseline="0" dirty="0" err="1">
                <a:solidFill>
                  <a:srgbClr val="000000"/>
                </a:solidFill>
                <a:latin typeface="Calibri" panose="020F0502020204030204" pitchFamily="34" charset="0"/>
              </a:rPr>
              <a:t>Boulardii</a:t>
            </a:r>
            <a:r>
              <a:rPr lang="el-GR" sz="1800" b="0" i="0" u="none" strike="noStrike" baseline="0" dirty="0">
                <a:solidFill>
                  <a:srgbClr val="000000"/>
                </a:solidFill>
                <a:latin typeface="Calibri" panose="020F0502020204030204" pitchFamily="34" charset="0"/>
              </a:rPr>
              <a:t> αναπτύσσεται άριστα σε αυτή τη θερμοκρασία, </a:t>
            </a:r>
          </a:p>
          <a:p>
            <a:r>
              <a:rPr lang="el-GR" sz="1800" b="0" i="0" u="none" strike="noStrike" baseline="0" dirty="0">
                <a:solidFill>
                  <a:srgbClr val="000000"/>
                </a:solidFill>
                <a:latin typeface="Calibri" panose="020F0502020204030204" pitchFamily="34" charset="0"/>
              </a:rPr>
              <a:t> Μεγάλη ανθεκτικότητα σε όξινο </a:t>
            </a:r>
            <a:r>
              <a:rPr lang="el-GR" sz="1800" b="0" i="0" u="none" strike="noStrike" baseline="0" dirty="0" err="1">
                <a:solidFill>
                  <a:srgbClr val="000000"/>
                </a:solidFill>
                <a:latin typeface="Calibri" panose="020F0502020204030204" pitchFamily="34" charset="0"/>
              </a:rPr>
              <a:t>pH,κατ</a:t>
            </a:r>
            <a:r>
              <a:rPr lang="el-GR" sz="1800" b="0" i="0" u="none" strike="noStrike" baseline="0" dirty="0">
                <a:solidFill>
                  <a:srgbClr val="000000"/>
                </a:solidFill>
                <a:latin typeface="Calibri" panose="020F0502020204030204" pitchFamily="34" charset="0"/>
              </a:rPr>
              <a:t>’ επέκταση δε αλλοιώνονται από τις γαστρικές και χολικές εκκρίσεις11. </a:t>
            </a:r>
          </a:p>
          <a:p>
            <a:r>
              <a:rPr lang="el-GR" sz="1800" b="0" i="0" u="none" strike="noStrike" baseline="0" dirty="0">
                <a:solidFill>
                  <a:srgbClr val="000000"/>
                </a:solidFill>
                <a:latin typeface="Calibri" panose="020F0502020204030204" pitchFamily="34" charset="0"/>
              </a:rPr>
              <a:t> Περιέχουν μόνο ένα είδος μικροοργανισμού με δραστικότητα εξίσου καλή ή και καλύτερη από συνδυασμό περισσοτέρων μικροοργανισμών30 </a:t>
            </a:r>
          </a:p>
          <a:p>
            <a:r>
              <a:rPr lang="el-GR" sz="1800" b="0" i="0" u="none" strike="noStrike" baseline="0" dirty="0">
                <a:solidFill>
                  <a:srgbClr val="000000"/>
                </a:solidFill>
                <a:latin typeface="Calibri" panose="020F0502020204030204" pitchFamily="34" charset="0"/>
              </a:rPr>
              <a:t> Ανθίστανται στα ευρέως χρησιμοποιούμενα αντιβιοτικά λόγω της </a:t>
            </a:r>
            <a:r>
              <a:rPr lang="el-GR" sz="1800" b="0" i="0" u="none" strike="noStrike" baseline="0" dirty="0" err="1">
                <a:solidFill>
                  <a:srgbClr val="000000"/>
                </a:solidFill>
                <a:latin typeface="Calibri" panose="020F0502020204030204" pitchFamily="34" charset="0"/>
              </a:rPr>
              <a:t>μυκητιασικής</a:t>
            </a:r>
            <a:r>
              <a:rPr lang="el-GR" sz="1800" b="0" i="0" u="none" strike="noStrike" baseline="0" dirty="0">
                <a:solidFill>
                  <a:srgbClr val="000000"/>
                </a:solidFill>
                <a:latin typeface="Calibri" panose="020F0502020204030204" pitchFamily="34" charset="0"/>
              </a:rPr>
              <a:t> τους φύσης 7 </a:t>
            </a:r>
          </a:p>
          <a:p>
            <a:r>
              <a:rPr lang="el-GR" sz="1800" b="0" i="0" u="none" strike="noStrike" baseline="0" dirty="0">
                <a:solidFill>
                  <a:srgbClr val="000000"/>
                </a:solidFill>
                <a:latin typeface="Calibri" panose="020F0502020204030204" pitchFamily="34" charset="0"/>
              </a:rPr>
              <a:t> Δεν ανταλλάσσουν DNA οπότε και αποφεύγεται η δημιουργία ανθεκτικών γονίδιων με βακτήρια5. </a:t>
            </a:r>
          </a:p>
          <a:p>
            <a:r>
              <a:rPr lang="el-GR" sz="1800" b="0" i="0" u="none" strike="noStrike" baseline="0" dirty="0">
                <a:solidFill>
                  <a:srgbClr val="000000"/>
                </a:solidFill>
                <a:latin typeface="Calibri" panose="020F0502020204030204" pitchFamily="34" charset="0"/>
              </a:rPr>
              <a:t> Με τη χρήση ενός μόνο στελέχους αποφεύγεται ο ανταγωνισμός μεταξύ των διαφορετικών μικροοργανισμών όταν συνδυάζονται περισσότερα από δύο είδη </a:t>
            </a:r>
          </a:p>
          <a:p>
            <a:r>
              <a:rPr lang="el-GR" sz="1800" b="0" i="0" u="none" strike="noStrike" baseline="0" dirty="0">
                <a:solidFill>
                  <a:srgbClr val="000000"/>
                </a:solidFill>
                <a:latin typeface="Calibri" panose="020F0502020204030204" pitchFamily="34" charset="0"/>
              </a:rPr>
              <a:t> Το </a:t>
            </a:r>
            <a:r>
              <a:rPr lang="el-GR" sz="1800" b="0" i="0" u="none" strike="noStrike" baseline="0" dirty="0" err="1">
                <a:solidFill>
                  <a:srgbClr val="000000"/>
                </a:solidFill>
                <a:latin typeface="Calibri" panose="020F0502020204030204" pitchFamily="34" charset="0"/>
              </a:rPr>
              <a:t>λυοφιλιζόμενο</a:t>
            </a:r>
            <a:r>
              <a:rPr lang="el-GR" sz="1800" b="0" i="0" u="none" strike="noStrike" baseline="0" dirty="0">
                <a:solidFill>
                  <a:srgbClr val="000000"/>
                </a:solidFill>
                <a:latin typeface="Calibri" panose="020F0502020204030204" pitchFamily="34" charset="0"/>
              </a:rPr>
              <a:t> κλάσμα του S. </a:t>
            </a:r>
            <a:r>
              <a:rPr lang="el-GR" sz="1800" b="0" i="0" u="none" strike="noStrike" baseline="0" dirty="0" err="1">
                <a:solidFill>
                  <a:srgbClr val="000000"/>
                </a:solidFill>
                <a:latin typeface="Calibri" panose="020F0502020204030204" pitchFamily="34" charset="0"/>
              </a:rPr>
              <a:t>Boulardii</a:t>
            </a:r>
            <a:r>
              <a:rPr lang="el-GR" sz="1800" b="0" i="0" u="none" strike="noStrike" baseline="0" dirty="0">
                <a:solidFill>
                  <a:srgbClr val="000000"/>
                </a:solidFill>
                <a:latin typeface="Calibri" panose="020F0502020204030204" pitchFamily="34" charset="0"/>
              </a:rPr>
              <a:t> CNCMI-715 είναι σαφώς ανώτερο των παρασκευαζόμενων σε ξηρά θερμότητα με αναζωογονητική ταχύτητα και αύξηση1. </a:t>
            </a:r>
          </a:p>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284493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4FFF-293F-42F4-AD56-D0291E644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22080A-6E05-4916-89F3-583D24764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ABD0B5-551C-404E-9545-490A2138F7E1}"/>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5" name="Footer Placeholder 4">
            <a:extLst>
              <a:ext uri="{FF2B5EF4-FFF2-40B4-BE49-F238E27FC236}">
                <a16:creationId xmlns:a16="http://schemas.microsoft.com/office/drawing/2014/main" id="{8E4DD6EA-29EA-4773-A70E-4A3B3BE34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B0437-6D1F-4A19-A81D-0D60FEBC43A6}"/>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310371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2A83-7027-4AE8-9FF1-28A557579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930F7-575A-4DC9-8E78-AA36234EBF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64314-E6BA-4747-9F21-4AB515332EAD}"/>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5" name="Footer Placeholder 4">
            <a:extLst>
              <a:ext uri="{FF2B5EF4-FFF2-40B4-BE49-F238E27FC236}">
                <a16:creationId xmlns:a16="http://schemas.microsoft.com/office/drawing/2014/main" id="{0CB894B7-4A40-4F59-860B-79A3EED4C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DA79C-4F3D-47E0-AA99-9EDC813B87DC}"/>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357820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F1014-2823-46D0-97F7-42D5EF7E6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C4F466-7083-43A2-BEB4-DF5BB54EC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90C54-719F-4372-974A-FEE739A2A161}"/>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5" name="Footer Placeholder 4">
            <a:extLst>
              <a:ext uri="{FF2B5EF4-FFF2-40B4-BE49-F238E27FC236}">
                <a16:creationId xmlns:a16="http://schemas.microsoft.com/office/drawing/2014/main" id="{E6407057-F0A9-4C4F-A145-53F922B8D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07EB3-14F4-4B2D-86ED-E529CAE87655}"/>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336824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lide Titre contenu et image">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65AA0AAF-F47F-4BB6-B842-9217834671FB}"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2" name="Espace réservé du texte 11"/>
          <p:cNvSpPr>
            <a:spLocks noGrp="1"/>
          </p:cNvSpPr>
          <p:nvPr>
            <p:ph type="body" sz="quarter" idx="14" hasCustomPrompt="1"/>
          </p:nvPr>
        </p:nvSpPr>
        <p:spPr>
          <a:xfrm>
            <a:off x="601135" y="2799299"/>
            <a:ext cx="5596359" cy="2797760"/>
          </a:xfrm>
        </p:spPr>
        <p:txBody>
          <a:bodyPr>
            <a:noAutofit/>
          </a:bodyPr>
          <a:lstStyle>
            <a:lvl1pPr marL="228389" indent="-228389">
              <a:buFontTx/>
              <a:buBlip>
                <a:blip r:embed="rId2"/>
              </a:buBlip>
              <a:defRPr/>
            </a:lvl1pPr>
            <a:lvl2pPr marL="10574" indent="112080">
              <a:buClr>
                <a:srgbClr val="6E073D"/>
              </a:buClr>
              <a:tabLst/>
              <a:defRPr baseline="0"/>
            </a:lvl2pPr>
          </a:lstStyle>
          <a:p>
            <a:pPr lvl="0"/>
            <a:r>
              <a:rPr lang="fr-FR" dirty="0"/>
              <a:t>Niveau 1</a:t>
            </a:r>
          </a:p>
          <a:p>
            <a:pPr lvl="1"/>
            <a:r>
              <a:rPr lang="fr-FR" dirty="0"/>
              <a:t>Niveau 2</a:t>
            </a:r>
          </a:p>
        </p:txBody>
      </p:sp>
      <p:sp>
        <p:nvSpPr>
          <p:cNvPr id="13" name="Espace réservé pour une image  12"/>
          <p:cNvSpPr>
            <a:spLocks noGrp="1"/>
          </p:cNvSpPr>
          <p:nvPr>
            <p:ph type="pic" sz="quarter" idx="15"/>
          </p:nvPr>
        </p:nvSpPr>
        <p:spPr>
          <a:xfrm>
            <a:off x="6231466" y="1822878"/>
            <a:ext cx="5721351" cy="4796159"/>
          </a:xfrm>
        </p:spPr>
        <p:txBody>
          <a:bodyPr>
            <a:noAutofit/>
          </a:bodyPr>
          <a:lstStyle>
            <a:lvl1pPr marL="0" indent="0">
              <a:buFont typeface="Arial" charset="0"/>
              <a:buNone/>
              <a:defRPr/>
            </a:lvl1pPr>
          </a:lstStyle>
          <a:p>
            <a:endParaRPr lang="fr-FR" dirty="0"/>
          </a:p>
        </p:txBody>
      </p:sp>
      <p:sp>
        <p:nvSpPr>
          <p:cNvPr id="11"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6E073D"/>
            </a:solidFill>
          </a:ln>
        </p:spPr>
        <p:txBody>
          <a:bodyPr wrap="square" lIns="0" tIns="0" rIns="0" bIns="0" rtlCol="0">
            <a:noAutofit/>
          </a:bodyPr>
          <a:lstStyle/>
          <a:p>
            <a:endParaRPr sz="2398"/>
          </a:p>
        </p:txBody>
      </p:sp>
    </p:spTree>
    <p:extLst>
      <p:ext uri="{BB962C8B-B14F-4D97-AF65-F5344CB8AC3E}">
        <p14:creationId xmlns:p14="http://schemas.microsoft.com/office/powerpoint/2010/main" val="340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7" name="bk object 16"/>
          <p:cNvSpPr/>
          <p:nvPr userDrawn="1"/>
        </p:nvSpPr>
        <p:spPr>
          <a:xfrm>
            <a:off x="0" y="1"/>
            <a:ext cx="12192000" cy="68576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398"/>
          </a:p>
        </p:txBody>
      </p:sp>
      <p:sp>
        <p:nvSpPr>
          <p:cNvPr id="8" name="bk object 17"/>
          <p:cNvSpPr/>
          <p:nvPr userDrawn="1"/>
        </p:nvSpPr>
        <p:spPr>
          <a:xfrm>
            <a:off x="720002" y="4076217"/>
            <a:ext cx="184028" cy="309118"/>
          </a:xfrm>
          <a:prstGeom prst="rect">
            <a:avLst/>
          </a:prstGeom>
          <a:blipFill>
            <a:blip r:embed="rId3" cstate="print"/>
            <a:stretch>
              <a:fillRect/>
            </a:stretch>
          </a:blipFill>
        </p:spPr>
        <p:txBody>
          <a:bodyPr wrap="square" lIns="0" tIns="0" rIns="0" bIns="0" rtlCol="0">
            <a:noAutofit/>
          </a:bodyPr>
          <a:lstStyle/>
          <a:p>
            <a:endParaRPr sz="2398"/>
          </a:p>
        </p:txBody>
      </p:sp>
      <p:sp>
        <p:nvSpPr>
          <p:cNvPr id="4" name="Date Placeholder 3"/>
          <p:cNvSpPr>
            <a:spLocks noGrp="1"/>
          </p:cNvSpPr>
          <p:nvPr>
            <p:ph type="dt" sz="half" idx="10"/>
          </p:nvPr>
        </p:nvSpPr>
        <p:spPr/>
        <p:txBody>
          <a:bodyPr>
            <a:noAutofit/>
          </a:bodyPr>
          <a:lstStyle/>
          <a:p>
            <a:fld id="{CAABDC48-D07C-41FD-90EF-2BE379F3923E}"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0" name="object 4"/>
          <p:cNvSpPr/>
          <p:nvPr userDrawn="1"/>
        </p:nvSpPr>
        <p:spPr>
          <a:xfrm>
            <a:off x="720002" y="3816441"/>
            <a:ext cx="875453" cy="0"/>
          </a:xfrm>
          <a:custGeom>
            <a:avLst/>
            <a:gdLst/>
            <a:ahLst/>
            <a:cxnLst/>
            <a:rect l="l" t="t" r="r" b="b"/>
            <a:pathLst>
              <a:path w="656590">
                <a:moveTo>
                  <a:pt x="0" y="0"/>
                </a:moveTo>
                <a:lnTo>
                  <a:pt x="656094" y="0"/>
                </a:lnTo>
              </a:path>
            </a:pathLst>
          </a:custGeom>
          <a:ln w="54013">
            <a:solidFill>
              <a:srgbClr val="FFFFFF"/>
            </a:solidFill>
          </a:ln>
        </p:spPr>
        <p:txBody>
          <a:bodyPr wrap="square" lIns="0" tIns="0" rIns="0" bIns="0" rtlCol="0">
            <a:noAutofit/>
          </a:bodyPr>
          <a:lstStyle/>
          <a:p>
            <a:endParaRPr sz="2398"/>
          </a:p>
        </p:txBody>
      </p:sp>
      <p:sp>
        <p:nvSpPr>
          <p:cNvPr id="12" name="Titre 11"/>
          <p:cNvSpPr>
            <a:spLocks noGrp="1"/>
          </p:cNvSpPr>
          <p:nvPr>
            <p:ph type="title" hasCustomPrompt="1"/>
          </p:nvPr>
        </p:nvSpPr>
        <p:spPr>
          <a:xfrm>
            <a:off x="612421" y="2357247"/>
            <a:ext cx="10515600" cy="1325563"/>
          </a:xfrm>
        </p:spPr>
        <p:txBody>
          <a:bodyPr anchor="b"/>
          <a:lstStyle>
            <a:lvl1pPr>
              <a:lnSpc>
                <a:spcPct val="100000"/>
              </a:lnSpc>
              <a:defRPr sz="4329" b="1" cap="all" baseline="0">
                <a:solidFill>
                  <a:schemeClr val="bg1"/>
                </a:solidFill>
              </a:defRPr>
            </a:lvl1pPr>
          </a:lstStyle>
          <a:p>
            <a:r>
              <a:rPr lang="fr-FR" dirty="0" err="1"/>
              <a:t>Presentation</a:t>
            </a:r>
            <a:r>
              <a:rPr lang="fr-FR" dirty="0"/>
              <a:t> </a:t>
            </a:r>
            <a:br>
              <a:rPr lang="fr-FR" dirty="0"/>
            </a:br>
            <a:r>
              <a:rPr lang="fr-FR" dirty="0" err="1"/>
              <a:t>title</a:t>
            </a:r>
            <a:endParaRPr lang="fr-FR" dirty="0"/>
          </a:p>
        </p:txBody>
      </p:sp>
      <p:sp>
        <p:nvSpPr>
          <p:cNvPr id="15" name="Espace réservé du texte 14"/>
          <p:cNvSpPr>
            <a:spLocks noGrp="1"/>
          </p:cNvSpPr>
          <p:nvPr>
            <p:ph type="body" sz="quarter" idx="13" hasCustomPrompt="1"/>
          </p:nvPr>
        </p:nvSpPr>
        <p:spPr>
          <a:xfrm>
            <a:off x="887219" y="4000377"/>
            <a:ext cx="10240803" cy="1232821"/>
          </a:xfrm>
        </p:spPr>
        <p:txBody>
          <a:bodyPr/>
          <a:lstStyle>
            <a:lvl1pPr marL="0" indent="0">
              <a:buFont typeface="Arial" charset="0"/>
              <a:buNone/>
              <a:defRPr sz="2664" b="0" baseline="0">
                <a:solidFill>
                  <a:schemeClr val="bg1"/>
                </a:solidFill>
              </a:defRPr>
            </a:lvl1pPr>
            <a:lvl2pPr marL="10574" indent="0">
              <a:buNone/>
              <a:defRPr/>
            </a:lvl2pPr>
            <a:lvl3pPr marL="913554" indent="0">
              <a:buNone/>
              <a:defRPr/>
            </a:lvl3pPr>
            <a:lvl4pPr marL="1370331" indent="0">
              <a:buNone/>
              <a:defRPr/>
            </a:lvl4pPr>
            <a:lvl5pPr marL="1827108" indent="0">
              <a:buNone/>
              <a:defRPr/>
            </a:lvl5pPr>
          </a:lstStyle>
          <a:p>
            <a:pPr lvl="0"/>
            <a:r>
              <a:rPr lang="fr-FR" dirty="0" err="1"/>
              <a:t>Subtitle</a:t>
            </a:r>
            <a:r>
              <a:rPr lang="fr-FR" dirty="0"/>
              <a:t> of the </a:t>
            </a:r>
            <a:r>
              <a:rPr lang="fr-FR" dirty="0" err="1"/>
              <a:t>presentation</a:t>
            </a:r>
            <a:endParaRPr lang="fr-FR" dirty="0"/>
          </a:p>
        </p:txBody>
      </p:sp>
    </p:spTree>
    <p:extLst>
      <p:ext uri="{BB962C8B-B14F-4D97-AF65-F5344CB8AC3E}">
        <p14:creationId xmlns:p14="http://schemas.microsoft.com/office/powerpoint/2010/main" val="241406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uverture">
    <p:spTree>
      <p:nvGrpSpPr>
        <p:cNvPr id="1" name=""/>
        <p:cNvGrpSpPr/>
        <p:nvPr/>
      </p:nvGrpSpPr>
      <p:grpSpPr>
        <a:xfrm>
          <a:off x="0" y="0"/>
          <a:ext cx="0" cy="0"/>
          <a:chOff x="0" y="0"/>
          <a:chExt cx="0" cy="0"/>
        </a:xfrm>
      </p:grpSpPr>
      <p:sp>
        <p:nvSpPr>
          <p:cNvPr id="7" name="bk object 16"/>
          <p:cNvSpPr/>
          <p:nvPr userDrawn="1"/>
        </p:nvSpPr>
        <p:spPr>
          <a:xfrm>
            <a:off x="0" y="1"/>
            <a:ext cx="12192000" cy="6857643"/>
          </a:xfrm>
          <a:prstGeom prst="rect">
            <a:avLst/>
          </a:prstGeom>
          <a:blipFill>
            <a:blip r:embed="rId2" cstate="print"/>
            <a:stretch>
              <a:fillRect/>
            </a:stretch>
          </a:blipFill>
        </p:spPr>
        <p:txBody>
          <a:bodyPr wrap="square" lIns="0" tIns="0" rIns="0" bIns="0" rtlCol="0">
            <a:noAutofit/>
          </a:bodyPr>
          <a:lstStyle/>
          <a:p>
            <a:endParaRPr sz="2398"/>
          </a:p>
        </p:txBody>
      </p:sp>
      <p:sp>
        <p:nvSpPr>
          <p:cNvPr id="8" name="bk object 17"/>
          <p:cNvSpPr/>
          <p:nvPr userDrawn="1"/>
        </p:nvSpPr>
        <p:spPr>
          <a:xfrm>
            <a:off x="720002" y="4076217"/>
            <a:ext cx="184028" cy="309118"/>
          </a:xfrm>
          <a:prstGeom prst="rect">
            <a:avLst/>
          </a:prstGeom>
          <a:blipFill>
            <a:blip r:embed="rId3" cstate="print"/>
            <a:stretch>
              <a:fillRect/>
            </a:stretch>
          </a:blipFill>
        </p:spPr>
        <p:txBody>
          <a:bodyPr wrap="square" lIns="0" tIns="0" rIns="0" bIns="0" rtlCol="0">
            <a:noAutofit/>
          </a:bodyPr>
          <a:lstStyle/>
          <a:p>
            <a:endParaRPr sz="2398"/>
          </a:p>
        </p:txBody>
      </p:sp>
      <p:sp>
        <p:nvSpPr>
          <p:cNvPr id="4" name="Date Placeholder 3"/>
          <p:cNvSpPr>
            <a:spLocks noGrp="1"/>
          </p:cNvSpPr>
          <p:nvPr>
            <p:ph type="dt" sz="half" idx="10"/>
          </p:nvPr>
        </p:nvSpPr>
        <p:spPr/>
        <p:txBody>
          <a:bodyPr>
            <a:noAutofit/>
          </a:bodyPr>
          <a:lstStyle/>
          <a:p>
            <a:fld id="{18ECE3D9-D4EA-45CD-A328-DA9BD05C7D3E}"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0" name="object 4"/>
          <p:cNvSpPr/>
          <p:nvPr userDrawn="1"/>
        </p:nvSpPr>
        <p:spPr>
          <a:xfrm>
            <a:off x="720002" y="3816441"/>
            <a:ext cx="875453" cy="0"/>
          </a:xfrm>
          <a:custGeom>
            <a:avLst/>
            <a:gdLst/>
            <a:ahLst/>
            <a:cxnLst/>
            <a:rect l="l" t="t" r="r" b="b"/>
            <a:pathLst>
              <a:path w="656590">
                <a:moveTo>
                  <a:pt x="0" y="0"/>
                </a:moveTo>
                <a:lnTo>
                  <a:pt x="656094" y="0"/>
                </a:lnTo>
              </a:path>
            </a:pathLst>
          </a:custGeom>
          <a:ln w="54013">
            <a:solidFill>
              <a:srgbClr val="FFFFFF"/>
            </a:solidFill>
          </a:ln>
        </p:spPr>
        <p:txBody>
          <a:bodyPr wrap="square" lIns="0" tIns="0" rIns="0" bIns="0" rtlCol="0">
            <a:noAutofit/>
          </a:bodyPr>
          <a:lstStyle/>
          <a:p>
            <a:endParaRPr sz="2398"/>
          </a:p>
        </p:txBody>
      </p:sp>
      <p:sp>
        <p:nvSpPr>
          <p:cNvPr id="12" name="Titre 11"/>
          <p:cNvSpPr>
            <a:spLocks noGrp="1"/>
          </p:cNvSpPr>
          <p:nvPr>
            <p:ph type="title" hasCustomPrompt="1"/>
          </p:nvPr>
        </p:nvSpPr>
        <p:spPr>
          <a:xfrm>
            <a:off x="612421" y="2357247"/>
            <a:ext cx="10515600" cy="1325563"/>
          </a:xfrm>
        </p:spPr>
        <p:txBody>
          <a:bodyPr anchor="b"/>
          <a:lstStyle>
            <a:lvl1pPr>
              <a:lnSpc>
                <a:spcPct val="100000"/>
              </a:lnSpc>
              <a:defRPr sz="4329" b="1" cap="all" baseline="0">
                <a:solidFill>
                  <a:schemeClr val="bg1"/>
                </a:solidFill>
              </a:defRPr>
            </a:lvl1pPr>
          </a:lstStyle>
          <a:p>
            <a:r>
              <a:rPr lang="fr-FR" dirty="0" err="1"/>
              <a:t>Presentation</a:t>
            </a:r>
            <a:r>
              <a:rPr lang="fr-FR" dirty="0"/>
              <a:t> </a:t>
            </a:r>
            <a:br>
              <a:rPr lang="fr-FR" dirty="0"/>
            </a:br>
            <a:r>
              <a:rPr lang="fr-FR" dirty="0" err="1"/>
              <a:t>title</a:t>
            </a:r>
            <a:endParaRPr lang="fr-FR" dirty="0"/>
          </a:p>
        </p:txBody>
      </p:sp>
      <p:sp>
        <p:nvSpPr>
          <p:cNvPr id="15" name="Espace réservé du texte 14"/>
          <p:cNvSpPr>
            <a:spLocks noGrp="1"/>
          </p:cNvSpPr>
          <p:nvPr>
            <p:ph type="body" sz="quarter" idx="13" hasCustomPrompt="1"/>
          </p:nvPr>
        </p:nvSpPr>
        <p:spPr>
          <a:xfrm>
            <a:off x="887219" y="4000377"/>
            <a:ext cx="10240803" cy="1232821"/>
          </a:xfrm>
        </p:spPr>
        <p:txBody>
          <a:bodyPr/>
          <a:lstStyle>
            <a:lvl1pPr marL="0" indent="0">
              <a:buFont typeface="Arial" charset="0"/>
              <a:buNone/>
              <a:defRPr sz="2664" b="0" baseline="0">
                <a:solidFill>
                  <a:schemeClr val="bg1"/>
                </a:solidFill>
              </a:defRPr>
            </a:lvl1pPr>
            <a:lvl2pPr marL="10574" indent="0">
              <a:buNone/>
              <a:defRPr/>
            </a:lvl2pPr>
            <a:lvl3pPr marL="913554" indent="0">
              <a:buNone/>
              <a:defRPr/>
            </a:lvl3pPr>
            <a:lvl4pPr marL="1370331" indent="0">
              <a:buNone/>
              <a:defRPr/>
            </a:lvl4pPr>
            <a:lvl5pPr marL="1827108" indent="0">
              <a:buNone/>
              <a:defRPr/>
            </a:lvl5pPr>
          </a:lstStyle>
          <a:p>
            <a:pPr lvl="0"/>
            <a:r>
              <a:rPr lang="fr-FR" dirty="0" err="1"/>
              <a:t>Subtitle</a:t>
            </a:r>
            <a:r>
              <a:rPr lang="fr-FR" dirty="0"/>
              <a:t> of the </a:t>
            </a:r>
            <a:r>
              <a:rPr lang="fr-FR" dirty="0" err="1"/>
              <a:t>presentation</a:t>
            </a:r>
            <a:endParaRPr lang="fr-FR" dirty="0"/>
          </a:p>
        </p:txBody>
      </p:sp>
    </p:spTree>
    <p:extLst>
      <p:ext uri="{BB962C8B-B14F-4D97-AF65-F5344CB8AC3E}">
        <p14:creationId xmlns:p14="http://schemas.microsoft.com/office/powerpoint/2010/main" val="2606667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Chapitre 1">
    <p:spTree>
      <p:nvGrpSpPr>
        <p:cNvPr id="1" name=""/>
        <p:cNvGrpSpPr/>
        <p:nvPr/>
      </p:nvGrpSpPr>
      <p:grpSpPr>
        <a:xfrm>
          <a:off x="0" y="0"/>
          <a:ext cx="0" cy="0"/>
          <a:chOff x="0" y="0"/>
          <a:chExt cx="0" cy="0"/>
        </a:xfrm>
      </p:grpSpPr>
      <p:sp>
        <p:nvSpPr>
          <p:cNvPr id="13" name="object 2"/>
          <p:cNvSpPr/>
          <p:nvPr userDrawn="1"/>
        </p:nvSpPr>
        <p:spPr>
          <a:xfrm>
            <a:off x="0" y="1"/>
            <a:ext cx="12192000" cy="6857643"/>
          </a:xfrm>
          <a:prstGeom prst="rect">
            <a:avLst/>
          </a:prstGeom>
          <a:blipFill>
            <a:blip r:embed="rId2" cstate="print"/>
            <a:stretch>
              <a:fillRect/>
            </a:stretch>
          </a:blipFill>
        </p:spPr>
        <p:txBody>
          <a:bodyPr wrap="square" lIns="0" tIns="0" rIns="0" bIns="0" rtlCol="0">
            <a:noAutofit/>
          </a:bodyPr>
          <a:lstStyle/>
          <a:p>
            <a:endParaRPr sz="2398"/>
          </a:p>
        </p:txBody>
      </p:sp>
      <p:sp>
        <p:nvSpPr>
          <p:cNvPr id="2" name="Title 1"/>
          <p:cNvSpPr>
            <a:spLocks noGrp="1"/>
          </p:cNvSpPr>
          <p:nvPr>
            <p:ph type="ctrTitle" hasCustomPrompt="1"/>
          </p:nvPr>
        </p:nvSpPr>
        <p:spPr>
          <a:xfrm>
            <a:off x="598791" y="2684993"/>
            <a:ext cx="9144000" cy="894232"/>
          </a:xfrm>
        </p:spPr>
        <p:txBody>
          <a:bodyPr anchor="b">
            <a:noAutofit/>
          </a:bodyPr>
          <a:lstStyle>
            <a:lvl1pPr algn="l">
              <a:lnSpc>
                <a:spcPct val="100000"/>
              </a:lnSpc>
              <a:defRPr sz="3197" b="1" cap="all" baseline="0">
                <a:solidFill>
                  <a:schemeClr val="bg1"/>
                </a:solidFill>
              </a:defRPr>
            </a:lvl1pPr>
          </a:lstStyle>
          <a:p>
            <a:r>
              <a:rPr lang="en-US" dirty="0" err="1"/>
              <a:t>Titre</a:t>
            </a:r>
            <a:r>
              <a:rPr lang="en-US" dirty="0"/>
              <a:t> of the chapter</a:t>
            </a:r>
          </a:p>
        </p:txBody>
      </p:sp>
      <p:sp>
        <p:nvSpPr>
          <p:cNvPr id="4" name="Date Placeholder 3"/>
          <p:cNvSpPr>
            <a:spLocks noGrp="1"/>
          </p:cNvSpPr>
          <p:nvPr>
            <p:ph type="dt" sz="half" idx="10"/>
          </p:nvPr>
        </p:nvSpPr>
        <p:spPr/>
        <p:txBody>
          <a:bodyPr>
            <a:noAutofit/>
          </a:bodyPr>
          <a:lstStyle/>
          <a:p>
            <a:fld id="{BB39AAE8-27C4-434B-84B8-692CCC506AE9}"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5" name="object 5"/>
          <p:cNvSpPr/>
          <p:nvPr userDrawn="1"/>
        </p:nvSpPr>
        <p:spPr>
          <a:xfrm>
            <a:off x="720001" y="3646116"/>
            <a:ext cx="656167" cy="0"/>
          </a:xfrm>
          <a:custGeom>
            <a:avLst/>
            <a:gdLst/>
            <a:ahLst/>
            <a:cxnLst/>
            <a:rect l="l" t="t" r="r" b="b"/>
            <a:pathLst>
              <a:path w="492125">
                <a:moveTo>
                  <a:pt x="0" y="0"/>
                </a:moveTo>
                <a:lnTo>
                  <a:pt x="492074" y="0"/>
                </a:lnTo>
              </a:path>
            </a:pathLst>
          </a:custGeom>
          <a:ln w="40500">
            <a:solidFill>
              <a:srgbClr val="FFFFFF"/>
            </a:solidFill>
          </a:ln>
        </p:spPr>
        <p:txBody>
          <a:bodyPr wrap="square" lIns="0" tIns="0" rIns="0" bIns="0" rtlCol="0">
            <a:noAutofit/>
          </a:bodyPr>
          <a:lstStyle/>
          <a:p>
            <a:endParaRPr sz="2398"/>
          </a:p>
        </p:txBody>
      </p:sp>
      <p:sp>
        <p:nvSpPr>
          <p:cNvPr id="16" name="ZoneTexte 15"/>
          <p:cNvSpPr txBox="1"/>
          <p:nvPr userDrawn="1"/>
        </p:nvSpPr>
        <p:spPr>
          <a:xfrm>
            <a:off x="460022" y="135340"/>
            <a:ext cx="1399823" cy="2685428"/>
          </a:xfrm>
          <a:prstGeom prst="rect">
            <a:avLst/>
          </a:prstGeom>
          <a:noFill/>
        </p:spPr>
        <p:txBody>
          <a:bodyPr wrap="square" rtlCol="0">
            <a:noAutofit/>
          </a:bodyPr>
          <a:lstStyle/>
          <a:p>
            <a:r>
              <a:rPr lang="fr-FR" sz="16651" b="1" dirty="0">
                <a:solidFill>
                  <a:schemeClr val="bg1"/>
                </a:solidFill>
              </a:rPr>
              <a:t>1</a:t>
            </a:r>
          </a:p>
        </p:txBody>
      </p:sp>
    </p:spTree>
    <p:extLst>
      <p:ext uri="{BB962C8B-B14F-4D97-AF65-F5344CB8AC3E}">
        <p14:creationId xmlns:p14="http://schemas.microsoft.com/office/powerpoint/2010/main" val="360930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re et contenu 1">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marL="0" marR="0" indent="0" algn="l" defTabSz="913554" rtl="0" eaLnBrk="1" fontAlgn="auto" latinLnBrk="0" hangingPunct="1">
              <a:lnSpc>
                <a:spcPct val="90000"/>
              </a:lnSpc>
              <a:spcBef>
                <a:spcPct val="0"/>
              </a:spcBef>
              <a:spcAft>
                <a:spcPts val="0"/>
              </a:spcAft>
              <a:buClrTx/>
              <a:buSzTx/>
              <a:buFontTx/>
              <a:buNone/>
              <a:tabLst/>
              <a:defRPr lang="fr-FR" sz="2531" b="1" i="0" u="none" strike="noStrike" baseline="0" smtClean="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AF09F2AB-2EF6-4ADA-8AD0-E52A30950EE0}"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C1D52F"/>
            </a:solidFill>
          </a:ln>
        </p:spPr>
        <p:txBody>
          <a:bodyPr wrap="square" lIns="0" tIns="0" rIns="0" bIns="0" rtlCol="0">
            <a:noAutofit/>
          </a:bodyPr>
          <a:lstStyle/>
          <a:p>
            <a:endParaRPr sz="2398"/>
          </a:p>
        </p:txBody>
      </p:sp>
    </p:spTree>
    <p:extLst>
      <p:ext uri="{BB962C8B-B14F-4D97-AF65-F5344CB8AC3E}">
        <p14:creationId xmlns:p14="http://schemas.microsoft.com/office/powerpoint/2010/main" val="771384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re et contenu 2">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marL="0" marR="0" indent="0" algn="l" defTabSz="913554" rtl="0" eaLnBrk="1" fontAlgn="auto" latinLnBrk="0" hangingPunct="1">
              <a:lnSpc>
                <a:spcPct val="90000"/>
              </a:lnSpc>
              <a:spcBef>
                <a:spcPct val="0"/>
              </a:spcBef>
              <a:spcAft>
                <a:spcPts val="0"/>
              </a:spcAft>
              <a:buClrTx/>
              <a:buSzTx/>
              <a:buFontTx/>
              <a:buNone/>
              <a:tabLst/>
              <a:defRPr lang="fr-FR" sz="2531" b="1" i="0" u="none" strike="noStrike" baseline="0" smtClean="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86053763-A643-4342-883B-24E8B74D4873}"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C1D52F"/>
            </a:solidFill>
          </a:ln>
        </p:spPr>
        <p:txBody>
          <a:bodyPr wrap="square" lIns="0" tIns="0" rIns="0" bIns="0" rtlCol="0">
            <a:noAutofit/>
          </a:bodyPr>
          <a:lstStyle/>
          <a:p>
            <a:endParaRPr sz="2398"/>
          </a:p>
        </p:txBody>
      </p:sp>
      <p:sp>
        <p:nvSpPr>
          <p:cNvPr id="11" name="Espace réservé du texte 10"/>
          <p:cNvSpPr>
            <a:spLocks noGrp="1"/>
          </p:cNvSpPr>
          <p:nvPr>
            <p:ph type="body" sz="quarter" idx="13"/>
          </p:nvPr>
        </p:nvSpPr>
        <p:spPr>
          <a:xfrm>
            <a:off x="578556" y="2799298"/>
            <a:ext cx="10902243" cy="2842168"/>
          </a:xfrm>
        </p:spPr>
        <p:txBody>
          <a:bodyPr>
            <a:noAutofit/>
          </a:bodyPr>
          <a:lstStyle>
            <a:lvl2pPr marL="10574" indent="112080">
              <a:tabLst/>
              <a:defRPr/>
            </a:lvl2pPr>
          </a:lstStyle>
          <a:p>
            <a:pPr marL="228389" marR="0" lvl="0" indent="-228389" algn="l" defTabSz="913554" rtl="0" eaLnBrk="1" fontAlgn="auto" latinLnBrk="0" hangingPunct="1">
              <a:lnSpc>
                <a:spcPct val="90000"/>
              </a:lnSpc>
              <a:spcBef>
                <a:spcPts val="999"/>
              </a:spcBef>
              <a:spcAft>
                <a:spcPts val="0"/>
              </a:spcAft>
              <a:buClrTx/>
              <a:buSzPct val="160000"/>
              <a:buFontTx/>
              <a:buBlip>
                <a:blip r:embed="rId3"/>
              </a:buBlip>
              <a:tabLst/>
              <a:defRPr/>
            </a:pPr>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162092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itre et contenu 3">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marL="0" marR="0" indent="0" algn="l" defTabSz="913554" rtl="0" eaLnBrk="1" fontAlgn="auto" latinLnBrk="0" hangingPunct="1">
              <a:lnSpc>
                <a:spcPct val="90000"/>
              </a:lnSpc>
              <a:spcBef>
                <a:spcPct val="0"/>
              </a:spcBef>
              <a:spcAft>
                <a:spcPts val="0"/>
              </a:spcAft>
              <a:buClrTx/>
              <a:buSzTx/>
              <a:buFontTx/>
              <a:buNone/>
              <a:tabLst/>
              <a:defRPr lang="fr-FR" sz="2531" b="1" i="0" u="none" strike="noStrike" baseline="0" smtClean="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E399FFE3-13E2-4747-B5A8-1D6BBC2046DF}"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C1D52F"/>
            </a:solidFill>
          </a:ln>
        </p:spPr>
        <p:txBody>
          <a:bodyPr wrap="square" lIns="0" tIns="0" rIns="0" bIns="0" rtlCol="0">
            <a:noAutofit/>
          </a:bodyPr>
          <a:lstStyle/>
          <a:p>
            <a:endParaRPr sz="2398"/>
          </a:p>
        </p:txBody>
      </p:sp>
      <p:sp>
        <p:nvSpPr>
          <p:cNvPr id="11" name="Espace réservé du texte 10"/>
          <p:cNvSpPr>
            <a:spLocks noGrp="1"/>
          </p:cNvSpPr>
          <p:nvPr>
            <p:ph type="body" sz="quarter" idx="13"/>
          </p:nvPr>
        </p:nvSpPr>
        <p:spPr>
          <a:xfrm>
            <a:off x="578557" y="2799298"/>
            <a:ext cx="5269088" cy="2842168"/>
          </a:xfrm>
        </p:spPr>
        <p:txBody>
          <a:bodyPr>
            <a:noAutofit/>
          </a:bodyPr>
          <a:lstStyle>
            <a:lvl2pPr>
              <a:spcBef>
                <a:spcPts val="932"/>
              </a:spcBef>
              <a:defRPr/>
            </a:lvl2pPr>
          </a:lstStyle>
          <a:p>
            <a:pPr lvl="0"/>
            <a:endParaRPr lang="fr-FR" dirty="0"/>
          </a:p>
        </p:txBody>
      </p:sp>
      <p:sp>
        <p:nvSpPr>
          <p:cNvPr id="12" name="Espace réservé du texte 11"/>
          <p:cNvSpPr>
            <a:spLocks noGrp="1"/>
          </p:cNvSpPr>
          <p:nvPr>
            <p:ph type="body" sz="quarter" idx="14"/>
          </p:nvPr>
        </p:nvSpPr>
        <p:spPr>
          <a:xfrm>
            <a:off x="6087642" y="2799299"/>
            <a:ext cx="5596359" cy="2797760"/>
          </a:xfrm>
        </p:spPr>
        <p:txBody>
          <a:bodyPr>
            <a:noAutofit/>
          </a:bodyPr>
          <a:lstStyle>
            <a:lvl2pPr marL="10574" indent="112080">
              <a:tabLst/>
              <a:defRPr baseline="0"/>
            </a:lvl2pPr>
          </a:lstStyle>
          <a:p>
            <a:pPr lvl="0"/>
            <a:endParaRPr lang="fr-FR" dirty="0"/>
          </a:p>
        </p:txBody>
      </p:sp>
    </p:spTree>
    <p:extLst>
      <p:ext uri="{BB962C8B-B14F-4D97-AF65-F5344CB8AC3E}">
        <p14:creationId xmlns:p14="http://schemas.microsoft.com/office/powerpoint/2010/main" val="953272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itre contenu et image">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BA9123B2-69F3-48F8-B27B-A7A014AB0B76}"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C1D52F"/>
            </a:solidFill>
          </a:ln>
        </p:spPr>
        <p:txBody>
          <a:bodyPr wrap="square" lIns="0" tIns="0" rIns="0" bIns="0" rtlCol="0">
            <a:noAutofit/>
          </a:bodyPr>
          <a:lstStyle/>
          <a:p>
            <a:endParaRPr sz="2398"/>
          </a:p>
        </p:txBody>
      </p:sp>
      <p:sp>
        <p:nvSpPr>
          <p:cNvPr id="12" name="Espace réservé du texte 11"/>
          <p:cNvSpPr>
            <a:spLocks noGrp="1"/>
          </p:cNvSpPr>
          <p:nvPr>
            <p:ph type="body" sz="quarter" idx="14"/>
          </p:nvPr>
        </p:nvSpPr>
        <p:spPr>
          <a:xfrm>
            <a:off x="601135" y="2799299"/>
            <a:ext cx="5596359" cy="2797760"/>
          </a:xfrm>
        </p:spPr>
        <p:txBody>
          <a:bodyPr>
            <a:noAutofit/>
          </a:bodyPr>
          <a:lstStyle>
            <a:lvl2pPr marL="10574" indent="112080">
              <a:tabLst/>
              <a:defRPr baseline="0"/>
            </a:lvl2pPr>
          </a:lstStyle>
          <a:p>
            <a:pPr lvl="0"/>
            <a:endParaRPr lang="fr-FR" dirty="0"/>
          </a:p>
        </p:txBody>
      </p:sp>
      <p:sp>
        <p:nvSpPr>
          <p:cNvPr id="13" name="Espace réservé pour une image  12"/>
          <p:cNvSpPr>
            <a:spLocks noGrp="1"/>
          </p:cNvSpPr>
          <p:nvPr>
            <p:ph type="pic" sz="quarter" idx="15"/>
          </p:nvPr>
        </p:nvSpPr>
        <p:spPr>
          <a:xfrm>
            <a:off x="6231466" y="1822878"/>
            <a:ext cx="5721351" cy="4796159"/>
          </a:xfrm>
        </p:spPr>
        <p:txBody>
          <a:bodyPr>
            <a:noAutofit/>
          </a:bodyPr>
          <a:lstStyle>
            <a:lvl1pPr marL="0" indent="0">
              <a:buFont typeface="Arial" charset="0"/>
              <a:buNone/>
              <a:defRPr/>
            </a:lvl1pPr>
          </a:lstStyle>
          <a:p>
            <a:endParaRPr lang="fr-FR" dirty="0"/>
          </a:p>
        </p:txBody>
      </p:sp>
    </p:spTree>
    <p:extLst>
      <p:ext uri="{BB962C8B-B14F-4D97-AF65-F5344CB8AC3E}">
        <p14:creationId xmlns:p14="http://schemas.microsoft.com/office/powerpoint/2010/main" val="1404685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9D35-38B5-4DC3-A0C5-7A8C08EF2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EF63D-EC40-465F-8CC4-A924C0BFE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C48B5-0B0B-4F30-83AE-0508ED715B92}"/>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5" name="Footer Placeholder 4">
            <a:extLst>
              <a:ext uri="{FF2B5EF4-FFF2-40B4-BE49-F238E27FC236}">
                <a16:creationId xmlns:a16="http://schemas.microsoft.com/office/drawing/2014/main" id="{6938ED57-59A5-4F5D-A6F0-BBAF78ABD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93365-A396-4335-8F2B-5D23D61133FE}"/>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3490448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Chapitre 2">
    <p:spTree>
      <p:nvGrpSpPr>
        <p:cNvPr id="1" name=""/>
        <p:cNvGrpSpPr/>
        <p:nvPr/>
      </p:nvGrpSpPr>
      <p:grpSpPr>
        <a:xfrm>
          <a:off x="0" y="0"/>
          <a:ext cx="0" cy="0"/>
          <a:chOff x="0" y="0"/>
          <a:chExt cx="0" cy="0"/>
        </a:xfrm>
      </p:grpSpPr>
      <p:sp>
        <p:nvSpPr>
          <p:cNvPr id="10" name="object 2"/>
          <p:cNvSpPr/>
          <p:nvPr userDrawn="1"/>
        </p:nvSpPr>
        <p:spPr>
          <a:xfrm>
            <a:off x="0" y="1"/>
            <a:ext cx="12192000" cy="68576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398"/>
          </a:p>
        </p:txBody>
      </p:sp>
      <p:sp>
        <p:nvSpPr>
          <p:cNvPr id="2" name="Title 1"/>
          <p:cNvSpPr>
            <a:spLocks noGrp="1"/>
          </p:cNvSpPr>
          <p:nvPr>
            <p:ph type="ctrTitle" hasCustomPrompt="1"/>
          </p:nvPr>
        </p:nvSpPr>
        <p:spPr>
          <a:xfrm>
            <a:off x="598791" y="2684993"/>
            <a:ext cx="9144000" cy="894232"/>
          </a:xfrm>
        </p:spPr>
        <p:txBody>
          <a:bodyPr anchor="b">
            <a:noAutofit/>
          </a:bodyPr>
          <a:lstStyle>
            <a:lvl1pPr algn="l">
              <a:lnSpc>
                <a:spcPct val="100000"/>
              </a:lnSpc>
              <a:defRPr sz="3197" b="1" cap="all" baseline="0">
                <a:solidFill>
                  <a:schemeClr val="bg1"/>
                </a:solidFill>
              </a:defRPr>
            </a:lvl1pPr>
          </a:lstStyle>
          <a:p>
            <a:r>
              <a:rPr lang="en-US" dirty="0" err="1"/>
              <a:t>Titre</a:t>
            </a:r>
            <a:r>
              <a:rPr lang="en-US" dirty="0"/>
              <a:t> of the chapter</a:t>
            </a:r>
          </a:p>
        </p:txBody>
      </p:sp>
      <p:sp>
        <p:nvSpPr>
          <p:cNvPr id="4" name="Date Placeholder 3"/>
          <p:cNvSpPr>
            <a:spLocks noGrp="1"/>
          </p:cNvSpPr>
          <p:nvPr>
            <p:ph type="dt" sz="half" idx="10"/>
          </p:nvPr>
        </p:nvSpPr>
        <p:spPr/>
        <p:txBody>
          <a:bodyPr>
            <a:noAutofit/>
          </a:bodyPr>
          <a:lstStyle/>
          <a:p>
            <a:fld id="{9C1CBC48-15FC-45D8-92A4-AF8EF03B4143}"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5" name="object 5"/>
          <p:cNvSpPr/>
          <p:nvPr userDrawn="1"/>
        </p:nvSpPr>
        <p:spPr>
          <a:xfrm>
            <a:off x="720001" y="3646116"/>
            <a:ext cx="656167" cy="0"/>
          </a:xfrm>
          <a:custGeom>
            <a:avLst/>
            <a:gdLst/>
            <a:ahLst/>
            <a:cxnLst/>
            <a:rect l="l" t="t" r="r" b="b"/>
            <a:pathLst>
              <a:path w="492125">
                <a:moveTo>
                  <a:pt x="0" y="0"/>
                </a:moveTo>
                <a:lnTo>
                  <a:pt x="492074" y="0"/>
                </a:lnTo>
              </a:path>
            </a:pathLst>
          </a:custGeom>
          <a:ln w="40500">
            <a:solidFill>
              <a:srgbClr val="FFFFFF"/>
            </a:solidFill>
          </a:ln>
        </p:spPr>
        <p:txBody>
          <a:bodyPr wrap="square" lIns="0" tIns="0" rIns="0" bIns="0" rtlCol="0">
            <a:noAutofit/>
          </a:bodyPr>
          <a:lstStyle/>
          <a:p>
            <a:endParaRPr sz="2398"/>
          </a:p>
        </p:txBody>
      </p:sp>
      <p:sp>
        <p:nvSpPr>
          <p:cNvPr id="16" name="ZoneTexte 15"/>
          <p:cNvSpPr txBox="1"/>
          <p:nvPr userDrawn="1"/>
        </p:nvSpPr>
        <p:spPr>
          <a:xfrm>
            <a:off x="460022" y="135340"/>
            <a:ext cx="1399823" cy="2685428"/>
          </a:xfrm>
          <a:prstGeom prst="rect">
            <a:avLst/>
          </a:prstGeom>
          <a:noFill/>
        </p:spPr>
        <p:txBody>
          <a:bodyPr wrap="square" rtlCol="0">
            <a:noAutofit/>
          </a:bodyPr>
          <a:lstStyle/>
          <a:p>
            <a:r>
              <a:rPr lang="fr-FR" sz="16651" b="1" dirty="0">
                <a:solidFill>
                  <a:schemeClr val="bg1"/>
                </a:solidFill>
              </a:rPr>
              <a:t>3</a:t>
            </a:r>
          </a:p>
        </p:txBody>
      </p:sp>
    </p:spTree>
    <p:extLst>
      <p:ext uri="{BB962C8B-B14F-4D97-AF65-F5344CB8AC3E}">
        <p14:creationId xmlns:p14="http://schemas.microsoft.com/office/powerpoint/2010/main" val="415555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lide Titre et contenu 1">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FAA87632-1CF4-441D-8E4F-4B678ADDAAD0}"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6E073D"/>
            </a:solidFill>
          </a:ln>
        </p:spPr>
        <p:txBody>
          <a:bodyPr wrap="square" lIns="0" tIns="0" rIns="0" bIns="0" rtlCol="0">
            <a:noAutofit/>
          </a:bodyPr>
          <a:lstStyle/>
          <a:p>
            <a:endParaRPr sz="2398"/>
          </a:p>
        </p:txBody>
      </p:sp>
    </p:spTree>
    <p:extLst>
      <p:ext uri="{BB962C8B-B14F-4D97-AF65-F5344CB8AC3E}">
        <p14:creationId xmlns:p14="http://schemas.microsoft.com/office/powerpoint/2010/main" val="180483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lide Titre et contenu 2">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09D212BB-5768-405E-BD60-54B110546117}"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11" name="Espace réservé du texte 10"/>
          <p:cNvSpPr>
            <a:spLocks noGrp="1"/>
          </p:cNvSpPr>
          <p:nvPr>
            <p:ph type="body" sz="quarter" idx="13"/>
          </p:nvPr>
        </p:nvSpPr>
        <p:spPr>
          <a:xfrm>
            <a:off x="578556" y="2799298"/>
            <a:ext cx="10902243" cy="2842168"/>
          </a:xfrm>
        </p:spPr>
        <p:txBody>
          <a:bodyPr>
            <a:noAutofit/>
          </a:bodyPr>
          <a:lstStyle>
            <a:lvl1pPr marL="228389" indent="-228389">
              <a:buFontTx/>
              <a:buBlip>
                <a:blip r:embed="rId2"/>
              </a:buBlip>
              <a:defRPr/>
            </a:lvl1pPr>
            <a:lvl2pPr>
              <a:buClr>
                <a:srgbClr val="6E073D"/>
              </a:buClr>
              <a:defRPr/>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6E073D"/>
            </a:solidFill>
          </a:ln>
        </p:spPr>
        <p:txBody>
          <a:bodyPr wrap="square" lIns="0" tIns="0" rIns="0" bIns="0" rtlCol="0">
            <a:noAutofit/>
          </a:bodyPr>
          <a:lstStyle/>
          <a:p>
            <a:endParaRPr sz="2398"/>
          </a:p>
        </p:txBody>
      </p:sp>
    </p:spTree>
    <p:extLst>
      <p:ext uri="{BB962C8B-B14F-4D97-AF65-F5344CB8AC3E}">
        <p14:creationId xmlns:p14="http://schemas.microsoft.com/office/powerpoint/2010/main" val="233015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lide Titre et contenu 3">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AEE9E575-50D2-4E5C-9DF8-445200A97F6A}"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1" name="Espace réservé du texte 10"/>
          <p:cNvSpPr>
            <a:spLocks noGrp="1"/>
          </p:cNvSpPr>
          <p:nvPr>
            <p:ph type="body" sz="quarter" idx="13" hasCustomPrompt="1"/>
          </p:nvPr>
        </p:nvSpPr>
        <p:spPr>
          <a:xfrm>
            <a:off x="578557" y="2799298"/>
            <a:ext cx="5269088" cy="2842168"/>
          </a:xfrm>
        </p:spPr>
        <p:txBody>
          <a:bodyPr>
            <a:noAutofit/>
          </a:bodyPr>
          <a:lstStyle>
            <a:lvl1pPr marL="228389" indent="-228389">
              <a:buFontTx/>
              <a:buBlip>
                <a:blip r:embed="rId3"/>
              </a:buBlip>
              <a:defRPr/>
            </a:lvl1pPr>
            <a:lvl2pPr>
              <a:spcBef>
                <a:spcPts val="932"/>
              </a:spcBef>
              <a:buClr>
                <a:srgbClr val="6E073D"/>
              </a:buClr>
              <a:defRPr/>
            </a:lvl2pPr>
          </a:lstStyle>
          <a:p>
            <a:pPr lvl="0"/>
            <a:r>
              <a:rPr lang="fr-FR" dirty="0"/>
              <a:t>Niveau 1</a:t>
            </a:r>
          </a:p>
          <a:p>
            <a:pPr lvl="1"/>
            <a:r>
              <a:rPr lang="fr-FR" dirty="0"/>
              <a:t>Niveau 2</a:t>
            </a:r>
          </a:p>
        </p:txBody>
      </p:sp>
      <p:sp>
        <p:nvSpPr>
          <p:cNvPr id="12" name="Espace réservé du texte 11"/>
          <p:cNvSpPr>
            <a:spLocks noGrp="1"/>
          </p:cNvSpPr>
          <p:nvPr>
            <p:ph type="body" sz="quarter" idx="14" hasCustomPrompt="1"/>
          </p:nvPr>
        </p:nvSpPr>
        <p:spPr>
          <a:xfrm>
            <a:off x="6087642" y="2799299"/>
            <a:ext cx="5596359" cy="2797760"/>
          </a:xfrm>
        </p:spPr>
        <p:txBody>
          <a:bodyPr>
            <a:noAutofit/>
          </a:bodyPr>
          <a:lstStyle>
            <a:lvl1pPr marL="228389" indent="-228389">
              <a:buFontTx/>
              <a:buBlip>
                <a:blip r:embed="rId3"/>
              </a:buBlip>
              <a:defRPr/>
            </a:lvl1pPr>
            <a:lvl2pPr marL="10574" indent="112080">
              <a:buClr>
                <a:srgbClr val="6E073D"/>
              </a:buClr>
              <a:tabLst/>
              <a:defRPr baseline="0"/>
            </a:lvl2pPr>
          </a:lstStyle>
          <a:p>
            <a:pPr lvl="0"/>
            <a:r>
              <a:rPr lang="fr-FR" dirty="0"/>
              <a:t>Niveau 1</a:t>
            </a:r>
          </a:p>
          <a:p>
            <a:pPr lvl="1"/>
            <a:r>
              <a:rPr lang="fr-FR" dirty="0"/>
              <a:t>Niveau 2</a:t>
            </a:r>
          </a:p>
        </p:txBody>
      </p:sp>
      <p:sp>
        <p:nvSpPr>
          <p:cNvPr id="13"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6E073D"/>
            </a:solidFill>
          </a:ln>
        </p:spPr>
        <p:txBody>
          <a:bodyPr wrap="square" lIns="0" tIns="0" rIns="0" bIns="0" rtlCol="0">
            <a:noAutofit/>
          </a:bodyPr>
          <a:lstStyle/>
          <a:p>
            <a:endParaRPr sz="2398"/>
          </a:p>
        </p:txBody>
      </p:sp>
    </p:spTree>
    <p:extLst>
      <p:ext uri="{BB962C8B-B14F-4D97-AF65-F5344CB8AC3E}">
        <p14:creationId xmlns:p14="http://schemas.microsoft.com/office/powerpoint/2010/main" val="3571844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lide Titre contenu et image">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65AA0AAF-F47F-4BB6-B842-9217834671FB}"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2" name="Espace réservé du texte 11"/>
          <p:cNvSpPr>
            <a:spLocks noGrp="1"/>
          </p:cNvSpPr>
          <p:nvPr>
            <p:ph type="body" sz="quarter" idx="14" hasCustomPrompt="1"/>
          </p:nvPr>
        </p:nvSpPr>
        <p:spPr>
          <a:xfrm>
            <a:off x="601135" y="2799299"/>
            <a:ext cx="5596359" cy="2797760"/>
          </a:xfrm>
        </p:spPr>
        <p:txBody>
          <a:bodyPr>
            <a:noAutofit/>
          </a:bodyPr>
          <a:lstStyle>
            <a:lvl1pPr marL="228389" indent="-228389">
              <a:buFontTx/>
              <a:buBlip>
                <a:blip r:embed="rId2"/>
              </a:buBlip>
              <a:defRPr/>
            </a:lvl1pPr>
            <a:lvl2pPr marL="10574" indent="112080">
              <a:buClr>
                <a:srgbClr val="6E073D"/>
              </a:buClr>
              <a:tabLst/>
              <a:defRPr baseline="0"/>
            </a:lvl2pPr>
          </a:lstStyle>
          <a:p>
            <a:pPr lvl="0"/>
            <a:r>
              <a:rPr lang="fr-FR" dirty="0"/>
              <a:t>Niveau 1</a:t>
            </a:r>
          </a:p>
          <a:p>
            <a:pPr lvl="1"/>
            <a:r>
              <a:rPr lang="fr-FR" dirty="0"/>
              <a:t>Niveau 2</a:t>
            </a:r>
          </a:p>
        </p:txBody>
      </p:sp>
      <p:sp>
        <p:nvSpPr>
          <p:cNvPr id="13" name="Espace réservé pour une image  12"/>
          <p:cNvSpPr>
            <a:spLocks noGrp="1"/>
          </p:cNvSpPr>
          <p:nvPr>
            <p:ph type="pic" sz="quarter" idx="15"/>
          </p:nvPr>
        </p:nvSpPr>
        <p:spPr>
          <a:xfrm>
            <a:off x="6231466" y="1822878"/>
            <a:ext cx="5721351" cy="4796159"/>
          </a:xfrm>
        </p:spPr>
        <p:txBody>
          <a:bodyPr>
            <a:noAutofit/>
          </a:bodyPr>
          <a:lstStyle>
            <a:lvl1pPr marL="0" indent="0">
              <a:buFont typeface="Arial" charset="0"/>
              <a:buNone/>
              <a:defRPr/>
            </a:lvl1pPr>
          </a:lstStyle>
          <a:p>
            <a:endParaRPr lang="fr-FR" dirty="0"/>
          </a:p>
        </p:txBody>
      </p:sp>
      <p:sp>
        <p:nvSpPr>
          <p:cNvPr id="11"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rgbClr val="6E073D"/>
            </a:solidFill>
          </a:ln>
        </p:spPr>
        <p:txBody>
          <a:bodyPr wrap="square" lIns="0" tIns="0" rIns="0" bIns="0" rtlCol="0">
            <a:noAutofit/>
          </a:bodyPr>
          <a:lstStyle/>
          <a:p>
            <a:endParaRPr sz="2398"/>
          </a:p>
        </p:txBody>
      </p:sp>
    </p:spTree>
    <p:extLst>
      <p:ext uri="{BB962C8B-B14F-4D97-AF65-F5344CB8AC3E}">
        <p14:creationId xmlns:p14="http://schemas.microsoft.com/office/powerpoint/2010/main" val="925943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Chapitre 3">
    <p:spTree>
      <p:nvGrpSpPr>
        <p:cNvPr id="1" name=""/>
        <p:cNvGrpSpPr/>
        <p:nvPr/>
      </p:nvGrpSpPr>
      <p:grpSpPr>
        <a:xfrm>
          <a:off x="0" y="0"/>
          <a:ext cx="0" cy="0"/>
          <a:chOff x="0" y="0"/>
          <a:chExt cx="0" cy="0"/>
        </a:xfrm>
      </p:grpSpPr>
      <p:sp>
        <p:nvSpPr>
          <p:cNvPr id="11" name="object 2"/>
          <p:cNvSpPr/>
          <p:nvPr userDrawn="1"/>
        </p:nvSpPr>
        <p:spPr>
          <a:xfrm>
            <a:off x="0" y="1"/>
            <a:ext cx="12192000" cy="68576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sz="2398"/>
          </a:p>
        </p:txBody>
      </p:sp>
      <p:sp>
        <p:nvSpPr>
          <p:cNvPr id="2" name="Title 1"/>
          <p:cNvSpPr>
            <a:spLocks noGrp="1"/>
          </p:cNvSpPr>
          <p:nvPr>
            <p:ph type="ctrTitle" hasCustomPrompt="1"/>
          </p:nvPr>
        </p:nvSpPr>
        <p:spPr>
          <a:xfrm>
            <a:off x="598791" y="2684993"/>
            <a:ext cx="9144000" cy="894232"/>
          </a:xfrm>
        </p:spPr>
        <p:txBody>
          <a:bodyPr anchor="b">
            <a:noAutofit/>
          </a:bodyPr>
          <a:lstStyle>
            <a:lvl1pPr algn="l">
              <a:lnSpc>
                <a:spcPct val="100000"/>
              </a:lnSpc>
              <a:defRPr sz="3197" b="1" cap="all" baseline="0">
                <a:solidFill>
                  <a:schemeClr val="bg1"/>
                </a:solidFill>
              </a:defRPr>
            </a:lvl1pPr>
          </a:lstStyle>
          <a:p>
            <a:r>
              <a:rPr lang="en-US" dirty="0" err="1"/>
              <a:t>Titre</a:t>
            </a:r>
            <a:r>
              <a:rPr lang="en-US" dirty="0"/>
              <a:t> of the chapter</a:t>
            </a:r>
          </a:p>
        </p:txBody>
      </p:sp>
      <p:sp>
        <p:nvSpPr>
          <p:cNvPr id="4" name="Date Placeholder 3"/>
          <p:cNvSpPr>
            <a:spLocks noGrp="1"/>
          </p:cNvSpPr>
          <p:nvPr>
            <p:ph type="dt" sz="half" idx="10"/>
          </p:nvPr>
        </p:nvSpPr>
        <p:spPr/>
        <p:txBody>
          <a:bodyPr/>
          <a:lstStyle/>
          <a:p>
            <a:fld id="{A1F80D5F-A608-4226-BF7F-05E7617BBC76}" type="datetime1">
              <a:rPr lang="fr-FR" smtClean="0"/>
              <a:t>10/06/2022</a:t>
            </a:fld>
            <a:endParaRPr lang="fr-FR"/>
          </a:p>
        </p:txBody>
      </p:sp>
      <p:sp>
        <p:nvSpPr>
          <p:cNvPr id="5" name="Footer Placeholder 4"/>
          <p:cNvSpPr>
            <a:spLocks noGrp="1"/>
          </p:cNvSpPr>
          <p:nvPr>
            <p:ph type="ftr" sz="quarter" idx="11"/>
          </p:nvPr>
        </p:nvSpPr>
        <p:spPr/>
        <p:txBody>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lstStyle/>
          <a:p>
            <a:fld id="{517A3F76-9208-0746-8455-668B2A914F7A}" type="slidenum">
              <a:rPr lang="fr-FR" smtClean="0"/>
              <a:t>‹#›</a:t>
            </a:fld>
            <a:endParaRPr lang="fr-FR"/>
          </a:p>
        </p:txBody>
      </p:sp>
      <p:pic>
        <p:nvPicPr>
          <p:cNvPr id="14" name="Image 13">
            <a:extLst>
              <a:ext uri="{FF2B5EF4-FFF2-40B4-BE49-F238E27FC236}">
                <a16:creationId xmlns:a16="http://schemas.microsoft.com/office/drawing/2014/main" id="{25860649-11F6-4FFF-9C55-E283B11FA8B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0623" y="6057213"/>
            <a:ext cx="1128888" cy="321625"/>
          </a:xfrm>
          <a:prstGeom prst="rect">
            <a:avLst/>
          </a:prstGeom>
        </p:spPr>
      </p:pic>
      <p:sp>
        <p:nvSpPr>
          <p:cNvPr id="15" name="object 5"/>
          <p:cNvSpPr/>
          <p:nvPr userDrawn="1"/>
        </p:nvSpPr>
        <p:spPr>
          <a:xfrm>
            <a:off x="720001" y="3646116"/>
            <a:ext cx="656167" cy="0"/>
          </a:xfrm>
          <a:custGeom>
            <a:avLst/>
            <a:gdLst/>
            <a:ahLst/>
            <a:cxnLst/>
            <a:rect l="l" t="t" r="r" b="b"/>
            <a:pathLst>
              <a:path w="492125">
                <a:moveTo>
                  <a:pt x="0" y="0"/>
                </a:moveTo>
                <a:lnTo>
                  <a:pt x="492074" y="0"/>
                </a:lnTo>
              </a:path>
            </a:pathLst>
          </a:custGeom>
          <a:ln w="40500">
            <a:solidFill>
              <a:srgbClr val="FFFFFF"/>
            </a:solidFill>
          </a:ln>
        </p:spPr>
        <p:txBody>
          <a:bodyPr wrap="square" lIns="0" tIns="0" rIns="0" bIns="0" rtlCol="0"/>
          <a:lstStyle/>
          <a:p>
            <a:endParaRPr sz="2398"/>
          </a:p>
        </p:txBody>
      </p:sp>
      <p:sp>
        <p:nvSpPr>
          <p:cNvPr id="16" name="ZoneTexte 15"/>
          <p:cNvSpPr txBox="1"/>
          <p:nvPr userDrawn="1"/>
        </p:nvSpPr>
        <p:spPr>
          <a:xfrm>
            <a:off x="460022" y="135340"/>
            <a:ext cx="1399823" cy="2654701"/>
          </a:xfrm>
          <a:prstGeom prst="rect">
            <a:avLst/>
          </a:prstGeom>
          <a:noFill/>
        </p:spPr>
        <p:txBody>
          <a:bodyPr wrap="square" rtlCol="0">
            <a:spAutoFit/>
          </a:bodyPr>
          <a:lstStyle/>
          <a:p>
            <a:r>
              <a:rPr lang="fr-FR" sz="16651" b="1" dirty="0">
                <a:solidFill>
                  <a:schemeClr val="bg1"/>
                </a:solidFill>
              </a:rPr>
              <a:t>2</a:t>
            </a:r>
          </a:p>
        </p:txBody>
      </p:sp>
    </p:spTree>
    <p:extLst>
      <p:ext uri="{BB962C8B-B14F-4D97-AF65-F5344CB8AC3E}">
        <p14:creationId xmlns:p14="http://schemas.microsoft.com/office/powerpoint/2010/main" val="1777126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lide Titre et contenu 1">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39FA405B-6569-4109-9A14-952705946B16}"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chemeClr val="accent6"/>
            </a:solidFill>
          </a:ln>
        </p:spPr>
        <p:txBody>
          <a:bodyPr wrap="square" lIns="0" tIns="0" rIns="0" bIns="0" rtlCol="0">
            <a:noAutofit/>
          </a:bodyPr>
          <a:lstStyle/>
          <a:p>
            <a:endParaRPr sz="2398"/>
          </a:p>
        </p:txBody>
      </p:sp>
    </p:spTree>
    <p:extLst>
      <p:ext uri="{BB962C8B-B14F-4D97-AF65-F5344CB8AC3E}">
        <p14:creationId xmlns:p14="http://schemas.microsoft.com/office/powerpoint/2010/main" val="765199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lide Titre et contenu 2">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32ED9A61-7D98-41A5-999C-22FB0A3D2D16}"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chemeClr val="accent6"/>
            </a:solidFill>
          </a:ln>
        </p:spPr>
        <p:txBody>
          <a:bodyPr wrap="square" lIns="0" tIns="0" rIns="0" bIns="0" rtlCol="0">
            <a:noAutofit/>
          </a:bodyPr>
          <a:lstStyle/>
          <a:p>
            <a:endParaRPr sz="2398"/>
          </a:p>
        </p:txBody>
      </p:sp>
      <p:sp>
        <p:nvSpPr>
          <p:cNvPr id="11" name="Espace réservé du texte 10"/>
          <p:cNvSpPr>
            <a:spLocks noGrp="1"/>
          </p:cNvSpPr>
          <p:nvPr>
            <p:ph type="body" sz="quarter" idx="13"/>
          </p:nvPr>
        </p:nvSpPr>
        <p:spPr>
          <a:xfrm>
            <a:off x="578556" y="2799298"/>
            <a:ext cx="10902243" cy="2842168"/>
          </a:xfrm>
        </p:spPr>
        <p:txBody>
          <a:bodyPr>
            <a:noAutofit/>
          </a:bodyPr>
          <a:lstStyle>
            <a:lvl1pPr marL="228389" indent="-228389">
              <a:buFontTx/>
              <a:buBlip>
                <a:blip r:embed="rId3"/>
              </a:buBlip>
              <a:defRPr/>
            </a:lvl1pPr>
            <a:lvl2pPr>
              <a:buClr>
                <a:schemeClr val="accent6"/>
              </a:buClr>
              <a:defRPr/>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24201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lide Titre et contenu 3">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noAutofit/>
          </a:bodyPr>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noAutofit/>
          </a:bodyPr>
          <a:lstStyle/>
          <a:p>
            <a:fld id="{3EEBA698-EF86-4E00-90FA-3F8A291F0157}"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332" y="6041204"/>
            <a:ext cx="1151467" cy="326426"/>
          </a:xfrm>
          <a:prstGeom prst="rect">
            <a:avLst/>
          </a:prstGeom>
        </p:spPr>
      </p:pic>
      <p:sp>
        <p:nvSpPr>
          <p:cNvPr id="10" name="object 3"/>
          <p:cNvSpPr/>
          <p:nvPr userDrawn="1"/>
        </p:nvSpPr>
        <p:spPr>
          <a:xfrm>
            <a:off x="720001" y="969298"/>
            <a:ext cx="720513" cy="0"/>
          </a:xfrm>
          <a:custGeom>
            <a:avLst/>
            <a:gdLst/>
            <a:ahLst/>
            <a:cxnLst/>
            <a:rect l="l" t="t" r="r" b="b"/>
            <a:pathLst>
              <a:path w="540385">
                <a:moveTo>
                  <a:pt x="0" y="0"/>
                </a:moveTo>
                <a:lnTo>
                  <a:pt x="540004" y="0"/>
                </a:lnTo>
              </a:path>
            </a:pathLst>
          </a:custGeom>
          <a:ln w="44450">
            <a:solidFill>
              <a:schemeClr val="accent6"/>
            </a:solidFill>
          </a:ln>
        </p:spPr>
        <p:txBody>
          <a:bodyPr wrap="square" lIns="0" tIns="0" rIns="0" bIns="0" rtlCol="0">
            <a:noAutofit/>
          </a:bodyPr>
          <a:lstStyle/>
          <a:p>
            <a:endParaRPr sz="2398"/>
          </a:p>
        </p:txBody>
      </p:sp>
      <p:sp>
        <p:nvSpPr>
          <p:cNvPr id="11" name="Espace réservé du texte 10"/>
          <p:cNvSpPr>
            <a:spLocks noGrp="1"/>
          </p:cNvSpPr>
          <p:nvPr>
            <p:ph type="body" sz="quarter" idx="13"/>
          </p:nvPr>
        </p:nvSpPr>
        <p:spPr>
          <a:xfrm>
            <a:off x="578557" y="2799298"/>
            <a:ext cx="5269088" cy="2842168"/>
          </a:xfrm>
        </p:spPr>
        <p:txBody>
          <a:bodyPr>
            <a:noAutofit/>
          </a:bodyPr>
          <a:lstStyle>
            <a:lvl1pPr marL="228389" indent="-228389">
              <a:buFontTx/>
              <a:buBlip>
                <a:blip r:embed="rId3"/>
              </a:buBlip>
              <a:defRPr/>
            </a:lvl1pPr>
            <a:lvl2pPr>
              <a:spcBef>
                <a:spcPts val="932"/>
              </a:spcBef>
              <a:buClr>
                <a:schemeClr val="accent6"/>
              </a:buClr>
              <a:defRPr/>
            </a:lvl2pPr>
          </a:lstStyle>
          <a:p>
            <a:pPr lvl="0"/>
            <a:endParaRPr lang="fr-FR" dirty="0"/>
          </a:p>
        </p:txBody>
      </p:sp>
      <p:sp>
        <p:nvSpPr>
          <p:cNvPr id="12" name="Espace réservé du texte 11"/>
          <p:cNvSpPr>
            <a:spLocks noGrp="1"/>
          </p:cNvSpPr>
          <p:nvPr>
            <p:ph type="body" sz="quarter" idx="14"/>
          </p:nvPr>
        </p:nvSpPr>
        <p:spPr>
          <a:xfrm>
            <a:off x="6087642" y="2799299"/>
            <a:ext cx="5596359" cy="2797760"/>
          </a:xfrm>
        </p:spPr>
        <p:txBody>
          <a:bodyPr>
            <a:noAutofit/>
          </a:bodyPr>
          <a:lstStyle>
            <a:lvl1pPr marL="228389" indent="-228389">
              <a:buFontTx/>
              <a:buBlip>
                <a:blip r:embed="rId3"/>
              </a:buBlip>
              <a:defRPr/>
            </a:lvl1pPr>
            <a:lvl2pPr marL="10574" indent="112080">
              <a:buClr>
                <a:schemeClr val="accent6"/>
              </a:buClr>
              <a:tabLst/>
              <a:defRPr baseline="0"/>
            </a:lvl2pPr>
          </a:lstStyle>
          <a:p>
            <a:pPr lvl="0"/>
            <a:endParaRPr lang="fr-FR" dirty="0"/>
          </a:p>
        </p:txBody>
      </p:sp>
    </p:spTree>
    <p:extLst>
      <p:ext uri="{BB962C8B-B14F-4D97-AF65-F5344CB8AC3E}">
        <p14:creationId xmlns:p14="http://schemas.microsoft.com/office/powerpoint/2010/main" val="1244233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lide Titre contenu et image">
    <p:spTree>
      <p:nvGrpSpPr>
        <p:cNvPr id="1" name=""/>
        <p:cNvGrpSpPr/>
        <p:nvPr/>
      </p:nvGrpSpPr>
      <p:grpSpPr>
        <a:xfrm>
          <a:off x="0" y="0"/>
          <a:ext cx="0" cy="0"/>
          <a:chOff x="0" y="0"/>
          <a:chExt cx="0" cy="0"/>
        </a:xfrm>
      </p:grpSpPr>
      <p:sp>
        <p:nvSpPr>
          <p:cNvPr id="8" name="bk object 16"/>
          <p:cNvSpPr/>
          <p:nvPr userDrawn="1"/>
        </p:nvSpPr>
        <p:spPr>
          <a:xfrm>
            <a:off x="239996" y="1822303"/>
            <a:ext cx="11712787" cy="4796159"/>
          </a:xfrm>
          <a:custGeom>
            <a:avLst/>
            <a:gdLst/>
            <a:ahLst/>
            <a:cxnLst/>
            <a:rect l="l" t="t" r="r" b="b"/>
            <a:pathLst>
              <a:path w="8784590" h="3600450">
                <a:moveTo>
                  <a:pt x="0" y="3600005"/>
                </a:moveTo>
                <a:lnTo>
                  <a:pt x="8784005" y="3600005"/>
                </a:lnTo>
                <a:lnTo>
                  <a:pt x="8784005" y="0"/>
                </a:lnTo>
                <a:lnTo>
                  <a:pt x="0" y="0"/>
                </a:lnTo>
                <a:lnTo>
                  <a:pt x="0" y="3600005"/>
                </a:lnTo>
                <a:close/>
              </a:path>
            </a:pathLst>
          </a:custGeom>
          <a:solidFill>
            <a:srgbClr val="E7E7E8"/>
          </a:solidFill>
        </p:spPr>
        <p:txBody>
          <a:bodyPr wrap="square" lIns="0" tIns="0" rIns="0" bIns="0" rtlCol="0"/>
          <a:lstStyle/>
          <a:p>
            <a:endParaRPr sz="2398"/>
          </a:p>
        </p:txBody>
      </p:sp>
      <p:sp>
        <p:nvSpPr>
          <p:cNvPr id="2" name="Title 1"/>
          <p:cNvSpPr>
            <a:spLocks noGrp="1"/>
          </p:cNvSpPr>
          <p:nvPr>
            <p:ph type="title" hasCustomPrompt="1"/>
          </p:nvPr>
        </p:nvSpPr>
        <p:spPr>
          <a:xfrm>
            <a:off x="601135" y="-56394"/>
            <a:ext cx="10515600" cy="1325563"/>
          </a:xfrm>
        </p:spPr>
        <p:txBody>
          <a:bodyPr>
            <a:noAutofit/>
          </a:bodyPr>
          <a:lstStyle>
            <a:lvl1pPr>
              <a:defRPr sz="2531" b="1" cap="all" baseline="0">
                <a:solidFill>
                  <a:schemeClr val="accent4"/>
                </a:solidFill>
              </a:defRPr>
            </a:lvl1pPr>
          </a:lstStyle>
          <a:p>
            <a:r>
              <a:rPr lang="en-US" dirty="0"/>
              <a:t>TITLE OF THE SLIDE</a:t>
            </a:r>
          </a:p>
        </p:txBody>
      </p:sp>
      <p:sp>
        <p:nvSpPr>
          <p:cNvPr id="4" name="Date Placeholder 3"/>
          <p:cNvSpPr>
            <a:spLocks noGrp="1"/>
          </p:cNvSpPr>
          <p:nvPr>
            <p:ph type="dt" sz="half" idx="10"/>
          </p:nvPr>
        </p:nvSpPr>
        <p:spPr/>
        <p:txBody>
          <a:bodyPr/>
          <a:lstStyle/>
          <a:p>
            <a:fld id="{6C90E39F-78B8-403A-B1D7-EA330FAA8F40}" type="datetime1">
              <a:rPr lang="fr-FR" smtClean="0"/>
              <a:t>10/06/2022</a:t>
            </a:fld>
            <a:endParaRPr lang="fr-FR"/>
          </a:p>
        </p:txBody>
      </p:sp>
      <p:sp>
        <p:nvSpPr>
          <p:cNvPr id="5" name="Footer Placeholder 4"/>
          <p:cNvSpPr>
            <a:spLocks noGrp="1"/>
          </p:cNvSpPr>
          <p:nvPr>
            <p:ph type="ftr" sz="quarter" idx="11"/>
          </p:nvPr>
        </p:nvSpPr>
        <p:spPr/>
        <p:txBody>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lstStyle/>
          <a:p>
            <a:fld id="{517A3F76-9208-0746-8455-668B2A914F7A}" type="slidenum">
              <a:rPr lang="fr-FR" smtClean="0"/>
              <a:t>‹#›</a:t>
            </a:fld>
            <a:endParaRPr lang="fr-FR"/>
          </a:p>
        </p:txBody>
      </p:sp>
      <p:sp>
        <p:nvSpPr>
          <p:cNvPr id="12" name="Espace réservé du texte 11"/>
          <p:cNvSpPr>
            <a:spLocks noGrp="1"/>
          </p:cNvSpPr>
          <p:nvPr>
            <p:ph type="body" sz="quarter" idx="14"/>
          </p:nvPr>
        </p:nvSpPr>
        <p:spPr>
          <a:xfrm>
            <a:off x="601135" y="2799299"/>
            <a:ext cx="5596359" cy="2797760"/>
          </a:xfrm>
        </p:spPr>
        <p:txBody>
          <a:bodyPr>
            <a:noAutofit/>
          </a:bodyPr>
          <a:lstStyle>
            <a:lvl1pPr marL="228389" indent="-228389">
              <a:buFontTx/>
              <a:buBlip>
                <a:blip r:embed="rId2"/>
              </a:buBlip>
              <a:defRPr/>
            </a:lvl1pPr>
            <a:lvl2pPr marL="10574" indent="112080">
              <a:buClr>
                <a:schemeClr val="accent6"/>
              </a:buClr>
              <a:tabLst/>
              <a:defRPr baseline="0"/>
            </a:lvl2pPr>
          </a:lstStyle>
          <a:p>
            <a:pPr lvl="0"/>
            <a:endParaRPr lang="fr-FR" dirty="0"/>
          </a:p>
        </p:txBody>
      </p:sp>
      <p:sp>
        <p:nvSpPr>
          <p:cNvPr id="13" name="Espace réservé pour une image  12"/>
          <p:cNvSpPr>
            <a:spLocks noGrp="1"/>
          </p:cNvSpPr>
          <p:nvPr>
            <p:ph type="pic" sz="quarter" idx="15"/>
          </p:nvPr>
        </p:nvSpPr>
        <p:spPr>
          <a:xfrm>
            <a:off x="6231466" y="1822878"/>
            <a:ext cx="5721351" cy="4796159"/>
          </a:xfrm>
        </p:spPr>
        <p:txBody>
          <a:bodyPr/>
          <a:lstStyle>
            <a:lvl1pPr marL="0" indent="0">
              <a:buFont typeface="Arial" charset="0"/>
              <a:buNone/>
              <a:defRPr/>
            </a:lvl1pPr>
          </a:lstStyle>
          <a:p>
            <a:endParaRPr lang="fr-FR" dirty="0"/>
          </a:p>
        </p:txBody>
      </p:sp>
      <p:sp>
        <p:nvSpPr>
          <p:cNvPr id="11" name="object 3">
            <a:extLst>
              <a:ext uri="{FF2B5EF4-FFF2-40B4-BE49-F238E27FC236}">
                <a16:creationId xmlns:a16="http://schemas.microsoft.com/office/drawing/2014/main" id="{3D4B172F-A090-4DE1-A4B6-0C8CE9BFB151}"/>
              </a:ext>
            </a:extLst>
          </p:cNvPr>
          <p:cNvSpPr/>
          <p:nvPr userDrawn="1"/>
        </p:nvSpPr>
        <p:spPr>
          <a:xfrm>
            <a:off x="838201" y="969298"/>
            <a:ext cx="720513" cy="0"/>
          </a:xfrm>
          <a:custGeom>
            <a:avLst/>
            <a:gdLst/>
            <a:ahLst/>
            <a:cxnLst/>
            <a:rect l="l" t="t" r="r" b="b"/>
            <a:pathLst>
              <a:path w="540385">
                <a:moveTo>
                  <a:pt x="0" y="0"/>
                </a:moveTo>
                <a:lnTo>
                  <a:pt x="540004" y="0"/>
                </a:lnTo>
              </a:path>
            </a:pathLst>
          </a:custGeom>
          <a:ln w="44450">
            <a:solidFill>
              <a:schemeClr val="accent6"/>
            </a:solidFill>
          </a:ln>
        </p:spPr>
        <p:txBody>
          <a:bodyPr wrap="square" lIns="0" tIns="0" rIns="0" bIns="0" rtlCol="0">
            <a:noAutofit/>
          </a:bodyPr>
          <a:lstStyle/>
          <a:p>
            <a:endParaRPr sz="2398"/>
          </a:p>
        </p:txBody>
      </p:sp>
    </p:spTree>
    <p:extLst>
      <p:ext uri="{BB962C8B-B14F-4D97-AF65-F5344CB8AC3E}">
        <p14:creationId xmlns:p14="http://schemas.microsoft.com/office/powerpoint/2010/main" val="271229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A6EF-FDC2-4DC8-B664-AF5B86CEAB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66F3D8-968C-4877-AE6E-8B3699A82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803884-A591-4AB6-96CE-C0E5F24318C8}"/>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5" name="Footer Placeholder 4">
            <a:extLst>
              <a:ext uri="{FF2B5EF4-FFF2-40B4-BE49-F238E27FC236}">
                <a16:creationId xmlns:a16="http://schemas.microsoft.com/office/drawing/2014/main" id="{AAF2E6BD-EADF-4749-BB3F-610207DA5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ECD97-495B-4326-84A5-4DC5C7103005}"/>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3667987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fin">
    <p:spTree>
      <p:nvGrpSpPr>
        <p:cNvPr id="1" name=""/>
        <p:cNvGrpSpPr/>
        <p:nvPr/>
      </p:nvGrpSpPr>
      <p:grpSpPr>
        <a:xfrm>
          <a:off x="0" y="0"/>
          <a:ext cx="0" cy="0"/>
          <a:chOff x="0" y="0"/>
          <a:chExt cx="0" cy="0"/>
        </a:xfrm>
      </p:grpSpPr>
      <p:sp>
        <p:nvSpPr>
          <p:cNvPr id="20" name="bk object 16"/>
          <p:cNvSpPr/>
          <p:nvPr userDrawn="1"/>
        </p:nvSpPr>
        <p:spPr>
          <a:xfrm>
            <a:off x="0" y="1"/>
            <a:ext cx="12192000" cy="68576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398"/>
          </a:p>
        </p:txBody>
      </p:sp>
      <p:sp>
        <p:nvSpPr>
          <p:cNvPr id="4" name="Date Placeholder 3"/>
          <p:cNvSpPr>
            <a:spLocks noGrp="1"/>
          </p:cNvSpPr>
          <p:nvPr>
            <p:ph type="dt" sz="half" idx="10"/>
          </p:nvPr>
        </p:nvSpPr>
        <p:spPr/>
        <p:txBody>
          <a:bodyPr>
            <a:noAutofit/>
          </a:bodyPr>
          <a:lstStyle/>
          <a:p>
            <a:fld id="{324FBFE0-C550-4448-8478-6EFB5877B599}" type="datetime1">
              <a:rPr lang="fr-FR" smtClean="0"/>
              <a:t>10/06/2022</a:t>
            </a:fld>
            <a:endParaRPr lang="fr-FR"/>
          </a:p>
        </p:txBody>
      </p:sp>
      <p:sp>
        <p:nvSpPr>
          <p:cNvPr id="5" name="Footer Placeholder 4"/>
          <p:cNvSpPr>
            <a:spLocks noGrp="1"/>
          </p:cNvSpPr>
          <p:nvPr>
            <p:ph type="ftr" sz="quarter" idx="11"/>
          </p:nvPr>
        </p:nvSpPr>
        <p:spPr/>
        <p:txBody>
          <a:bodyPr>
            <a:noAutofit/>
          </a:bodyPr>
          <a:lstStyle/>
          <a:p>
            <a:r>
              <a:rPr lang="en-US"/>
              <a:t>Biocodex Microbiota Institute Document explanation_ Do not distribute_ for internal use only </a:t>
            </a:r>
            <a:endParaRPr lang="fr-FR"/>
          </a:p>
        </p:txBody>
      </p:sp>
      <p:sp>
        <p:nvSpPr>
          <p:cNvPr id="6" name="Slide Number Placeholder 5"/>
          <p:cNvSpPr>
            <a:spLocks noGrp="1"/>
          </p:cNvSpPr>
          <p:nvPr>
            <p:ph type="sldNum" sz="quarter" idx="12"/>
          </p:nvPr>
        </p:nvSpPr>
        <p:spPr/>
        <p:txBody>
          <a:bodyPr>
            <a:noAutofit/>
          </a:bodyPr>
          <a:lstStyle/>
          <a:p>
            <a:fld id="{517A3F76-9208-0746-8455-668B2A914F7A}" type="slidenum">
              <a:rPr lang="fr-FR" smtClean="0"/>
              <a:t>‹#›</a:t>
            </a:fld>
            <a:endParaRPr lang="fr-FR"/>
          </a:p>
        </p:txBody>
      </p:sp>
      <p:sp>
        <p:nvSpPr>
          <p:cNvPr id="13" name="object 4"/>
          <p:cNvSpPr/>
          <p:nvPr userDrawn="1"/>
        </p:nvSpPr>
        <p:spPr>
          <a:xfrm>
            <a:off x="9303980" y="5522933"/>
            <a:ext cx="2167867" cy="615367"/>
          </a:xfrm>
          <a:prstGeom prst="rect">
            <a:avLst/>
          </a:prstGeom>
          <a:blipFill>
            <a:blip r:embed="rId3" cstate="print"/>
            <a:stretch>
              <a:fillRect/>
            </a:stretch>
          </a:blipFill>
        </p:spPr>
        <p:txBody>
          <a:bodyPr wrap="square" lIns="0" tIns="0" rIns="0" bIns="0" rtlCol="0">
            <a:noAutofit/>
          </a:bodyPr>
          <a:lstStyle/>
          <a:p>
            <a:endParaRPr sz="2398"/>
          </a:p>
        </p:txBody>
      </p:sp>
      <p:sp>
        <p:nvSpPr>
          <p:cNvPr id="17" name="object 2"/>
          <p:cNvSpPr txBox="1"/>
          <p:nvPr userDrawn="1"/>
        </p:nvSpPr>
        <p:spPr>
          <a:xfrm>
            <a:off x="703195" y="2515472"/>
            <a:ext cx="5396653" cy="1492138"/>
          </a:xfrm>
          <a:prstGeom prst="rect">
            <a:avLst/>
          </a:prstGeom>
        </p:spPr>
        <p:txBody>
          <a:bodyPr vert="horz" wrap="square" lIns="0" tIns="16918" rIns="0" bIns="0" rtlCol="0">
            <a:noAutofit/>
          </a:bodyPr>
          <a:lstStyle/>
          <a:p>
            <a:pPr marR="89664" algn="ctr">
              <a:lnSpc>
                <a:spcPct val="100000"/>
              </a:lnSpc>
              <a:spcBef>
                <a:spcPts val="133"/>
              </a:spcBef>
            </a:pPr>
            <a:r>
              <a:rPr sz="2664" dirty="0">
                <a:solidFill>
                  <a:srgbClr val="FFFFFF"/>
                </a:solidFill>
                <a:latin typeface="Arial"/>
                <a:cs typeface="Arial"/>
              </a:rPr>
              <a:t>Any </a:t>
            </a:r>
            <a:r>
              <a:rPr sz="2664" spc="-7" dirty="0">
                <a:solidFill>
                  <a:srgbClr val="FFFFFF"/>
                </a:solidFill>
                <a:latin typeface="Arial"/>
                <a:cs typeface="Arial"/>
              </a:rPr>
              <a:t>question about</a:t>
            </a:r>
            <a:r>
              <a:rPr sz="2664" spc="-67" dirty="0">
                <a:solidFill>
                  <a:srgbClr val="FFFFFF"/>
                </a:solidFill>
                <a:latin typeface="Arial"/>
                <a:cs typeface="Arial"/>
              </a:rPr>
              <a:t> </a:t>
            </a:r>
            <a:r>
              <a:rPr sz="2664" spc="-7" dirty="0">
                <a:solidFill>
                  <a:srgbClr val="FFFFFF"/>
                </a:solidFill>
                <a:latin typeface="Arial"/>
                <a:cs typeface="Arial"/>
              </a:rPr>
              <a:t>Microbiota?</a:t>
            </a:r>
            <a:endParaRPr sz="2664" dirty="0">
              <a:latin typeface="Arial"/>
              <a:cs typeface="Arial"/>
            </a:endParaRPr>
          </a:p>
          <a:p>
            <a:pPr marL="16918">
              <a:lnSpc>
                <a:spcPct val="100000"/>
              </a:lnSpc>
              <a:spcBef>
                <a:spcPts val="1885"/>
              </a:spcBef>
            </a:pPr>
            <a:r>
              <a:rPr sz="2664" spc="-20" dirty="0">
                <a:solidFill>
                  <a:srgbClr val="FFFFFF"/>
                </a:solidFill>
                <a:latin typeface="Arial"/>
                <a:cs typeface="Arial"/>
              </a:rPr>
              <a:t>Visit </a:t>
            </a:r>
            <a:r>
              <a:rPr sz="2664" spc="-7" dirty="0">
                <a:solidFill>
                  <a:srgbClr val="FFFFFF"/>
                </a:solidFill>
                <a:latin typeface="Arial"/>
                <a:cs typeface="Arial"/>
              </a:rPr>
              <a:t>our dedicated</a:t>
            </a:r>
            <a:r>
              <a:rPr sz="2664" spc="-13" dirty="0">
                <a:solidFill>
                  <a:srgbClr val="FFFFFF"/>
                </a:solidFill>
                <a:latin typeface="Arial"/>
                <a:cs typeface="Arial"/>
              </a:rPr>
              <a:t> </a:t>
            </a:r>
            <a:r>
              <a:rPr sz="2664" spc="-7" dirty="0">
                <a:solidFill>
                  <a:srgbClr val="FFFFFF"/>
                </a:solidFill>
                <a:latin typeface="Arial"/>
                <a:cs typeface="Arial"/>
              </a:rPr>
              <a:t>website:</a:t>
            </a:r>
            <a:endParaRPr sz="2664" dirty="0">
              <a:latin typeface="Arial"/>
              <a:cs typeface="Arial"/>
            </a:endParaRPr>
          </a:p>
          <a:p>
            <a:pPr marL="16918">
              <a:lnSpc>
                <a:spcPct val="100000"/>
              </a:lnSpc>
            </a:pPr>
            <a:r>
              <a:rPr sz="2664" b="1" spc="-7" dirty="0">
                <a:solidFill>
                  <a:srgbClr val="FFFFFF"/>
                </a:solidFill>
                <a:latin typeface="Arial"/>
                <a:cs typeface="Arial"/>
              </a:rPr>
              <a:t>Biocodexmicrobiota</a:t>
            </a:r>
            <a:r>
              <a:rPr sz="2664" b="1" spc="-7" dirty="0">
                <a:solidFill>
                  <a:srgbClr val="C1D52F"/>
                </a:solidFill>
                <a:latin typeface="Arial"/>
                <a:cs typeface="Arial"/>
              </a:rPr>
              <a:t>institute</a:t>
            </a:r>
            <a:r>
              <a:rPr sz="2664" b="1" spc="-7" dirty="0">
                <a:solidFill>
                  <a:srgbClr val="FFFFFF"/>
                </a:solidFill>
                <a:latin typeface="Arial"/>
                <a:cs typeface="Arial"/>
              </a:rPr>
              <a:t>.com</a:t>
            </a:r>
            <a:endParaRPr sz="2664" dirty="0">
              <a:latin typeface="Arial"/>
              <a:cs typeface="Arial"/>
            </a:endParaRPr>
          </a:p>
        </p:txBody>
      </p:sp>
      <p:sp>
        <p:nvSpPr>
          <p:cNvPr id="18" name="object 3"/>
          <p:cNvSpPr/>
          <p:nvPr userDrawn="1"/>
        </p:nvSpPr>
        <p:spPr>
          <a:xfrm>
            <a:off x="720001" y="4301614"/>
            <a:ext cx="656167" cy="0"/>
          </a:xfrm>
          <a:custGeom>
            <a:avLst/>
            <a:gdLst/>
            <a:ahLst/>
            <a:cxnLst/>
            <a:rect l="l" t="t" r="r" b="b"/>
            <a:pathLst>
              <a:path w="492125">
                <a:moveTo>
                  <a:pt x="0" y="0"/>
                </a:moveTo>
                <a:lnTo>
                  <a:pt x="492074" y="0"/>
                </a:lnTo>
              </a:path>
            </a:pathLst>
          </a:custGeom>
          <a:ln w="40500">
            <a:solidFill>
              <a:srgbClr val="FFFFFF"/>
            </a:solidFill>
          </a:ln>
        </p:spPr>
        <p:txBody>
          <a:bodyPr wrap="square" lIns="0" tIns="0" rIns="0" bIns="0" rtlCol="0">
            <a:noAutofit/>
          </a:bodyPr>
          <a:lstStyle/>
          <a:p>
            <a:endParaRPr sz="2398"/>
          </a:p>
        </p:txBody>
      </p:sp>
      <p:sp>
        <p:nvSpPr>
          <p:cNvPr id="19" name="bk object 17"/>
          <p:cNvSpPr/>
          <p:nvPr userDrawn="1"/>
        </p:nvSpPr>
        <p:spPr>
          <a:xfrm>
            <a:off x="720002" y="2597585"/>
            <a:ext cx="184028" cy="309119"/>
          </a:xfrm>
          <a:prstGeom prst="rect">
            <a:avLst/>
          </a:prstGeom>
          <a:blipFill>
            <a:blip r:embed="rId4" cstate="print"/>
            <a:stretch>
              <a:fillRect/>
            </a:stretch>
          </a:blipFill>
        </p:spPr>
        <p:txBody>
          <a:bodyPr wrap="square" lIns="0" tIns="0" rIns="0" bIns="0" rtlCol="0">
            <a:noAutofit/>
          </a:bodyPr>
          <a:lstStyle/>
          <a:p>
            <a:endParaRPr sz="2398"/>
          </a:p>
        </p:txBody>
      </p:sp>
    </p:spTree>
    <p:extLst>
      <p:ext uri="{BB962C8B-B14F-4D97-AF65-F5344CB8AC3E}">
        <p14:creationId xmlns:p14="http://schemas.microsoft.com/office/powerpoint/2010/main" val="680724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A06E-D741-40AD-976D-369F7D2A3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4CDD6-47C2-4031-A036-FB53569B0AE9}"/>
              </a:ext>
            </a:extLst>
          </p:cNvPr>
          <p:cNvSpPr>
            <a:spLocks noGrp="1"/>
          </p:cNvSpPr>
          <p:nvPr>
            <p:ph type="dt" sz="half" idx="10"/>
          </p:nvPr>
        </p:nvSpPr>
        <p:spPr/>
        <p:txBody>
          <a:bodyPr/>
          <a:lstStyle/>
          <a:p>
            <a:fld id="{9B74C15E-A06F-4CAC-A63D-E123490E63FD}" type="datetimeFigureOut">
              <a:rPr lang="en-US" smtClean="0"/>
              <a:t>6/10/2022</a:t>
            </a:fld>
            <a:endParaRPr lang="en-US"/>
          </a:p>
        </p:txBody>
      </p:sp>
      <p:sp>
        <p:nvSpPr>
          <p:cNvPr id="4" name="Footer Placeholder 3">
            <a:extLst>
              <a:ext uri="{FF2B5EF4-FFF2-40B4-BE49-F238E27FC236}">
                <a16:creationId xmlns:a16="http://schemas.microsoft.com/office/drawing/2014/main" id="{3AC5F7C1-D9F7-4D06-AC70-4454D0193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AFCC2-F090-456E-9158-ADB9F873F06C}"/>
              </a:ext>
            </a:extLst>
          </p:cNvPr>
          <p:cNvSpPr>
            <a:spLocks noGrp="1"/>
          </p:cNvSpPr>
          <p:nvPr>
            <p:ph type="sldNum" sz="quarter" idx="12"/>
          </p:nvPr>
        </p:nvSpPr>
        <p:spPr/>
        <p:txBody>
          <a:bodyPr/>
          <a:lstStyle/>
          <a:p>
            <a:fld id="{8A1EF14A-8270-45E7-8C0E-8046AE6560FE}" type="slidenum">
              <a:rPr lang="en-US" smtClean="0"/>
              <a:t>‹#›</a:t>
            </a:fld>
            <a:endParaRPr lang="en-US"/>
          </a:p>
        </p:txBody>
      </p:sp>
    </p:spTree>
    <p:extLst>
      <p:ext uri="{BB962C8B-B14F-4D97-AF65-F5344CB8AC3E}">
        <p14:creationId xmlns:p14="http://schemas.microsoft.com/office/powerpoint/2010/main" val="133746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1" name="Content Placeholder 2"/>
          <p:cNvSpPr>
            <a:spLocks noGrp="1"/>
          </p:cNvSpPr>
          <p:nvPr>
            <p:ph idx="1"/>
          </p:nvPr>
        </p:nvSpPr>
        <p:spPr>
          <a:xfrm>
            <a:off x="838200" y="1270001"/>
            <a:ext cx="10515600" cy="4906963"/>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Title 1"/>
          <p:cNvSpPr>
            <a:spLocks noGrp="1"/>
          </p:cNvSpPr>
          <p:nvPr>
            <p:ph type="title"/>
          </p:nvPr>
        </p:nvSpPr>
        <p:spPr>
          <a:xfrm>
            <a:off x="939800" y="67736"/>
            <a:ext cx="10515600" cy="1006474"/>
          </a:xfrm>
          <a:prstGeom prst="rect">
            <a:avLst/>
          </a:prstGeom>
        </p:spPr>
        <p:txBody>
          <a:bodyPr/>
          <a:lstStyle/>
          <a:p>
            <a:r>
              <a:rPr lang="fr-FR" dirty="0"/>
              <a:t>Modifiez le style du titre</a:t>
            </a:r>
            <a:endParaRPr lang="en-US" dirty="0"/>
          </a:p>
        </p:txBody>
      </p:sp>
      <p:sp>
        <p:nvSpPr>
          <p:cNvPr id="16" name="Slide Number Placeholder 5"/>
          <p:cNvSpPr>
            <a:spLocks noGrp="1"/>
          </p:cNvSpPr>
          <p:nvPr>
            <p:ph type="sldNum" sz="quarter" idx="4"/>
          </p:nvPr>
        </p:nvSpPr>
        <p:spPr>
          <a:xfrm>
            <a:off x="10803467" y="6518277"/>
            <a:ext cx="651933" cy="330198"/>
          </a:xfrm>
          <a:prstGeom prst="rect">
            <a:avLst/>
          </a:prstGeom>
        </p:spPr>
        <p:txBody>
          <a:bodyPr/>
          <a:lstStyle>
            <a:lvl1pPr>
              <a:defRPr sz="1000">
                <a:solidFill>
                  <a:srgbClr val="898989"/>
                </a:solidFill>
                <a:latin typeface="Tw Cen MT" panose="020B0602020104020603" pitchFamily="34" charset="0"/>
              </a:defRPr>
            </a:lvl1pPr>
          </a:lstStyle>
          <a:p>
            <a:fld id="{F16129ED-7FA1-4B85-BFE7-BF70FECE5908}" type="slidenum">
              <a:rPr lang="fr-FR" smtClean="0"/>
              <a:pPr/>
              <a:t>‹#›</a:t>
            </a:fld>
            <a:endParaRPr lang="fr-FR" dirty="0"/>
          </a:p>
        </p:txBody>
      </p:sp>
      <p:sp>
        <p:nvSpPr>
          <p:cNvPr id="6" name="Espace réservé du pied de page 1"/>
          <p:cNvSpPr>
            <a:spLocks noGrp="1"/>
          </p:cNvSpPr>
          <p:nvPr>
            <p:ph type="ftr" sz="quarter" idx="3"/>
          </p:nvPr>
        </p:nvSpPr>
        <p:spPr>
          <a:xfrm>
            <a:off x="259645" y="6432548"/>
            <a:ext cx="10543823" cy="365125"/>
          </a:xfrm>
          <a:prstGeom prst="rect">
            <a:avLst/>
          </a:prstGeom>
        </p:spPr>
        <p:txBody>
          <a:bodyPr/>
          <a:lstStyle/>
          <a:p>
            <a:r>
              <a:rPr lang="en-US" dirty="0">
                <a:solidFill>
                  <a:prstClr val="white">
                    <a:lumMod val="50000"/>
                  </a:prstClr>
                </a:solidFill>
              </a:rPr>
              <a:t>Biocodex confidential – For internal use only: not to diffuse out of the company and cannot be presented or given to health care professionals.  Any use and/or disclosure by unauthorized persons may result in prosecution under the laws in force. It is not our intention to implement marketing communications that fall beyond the currently approved indications. Any current promotional activities must be consistent with approved label and carried out in compliance with all company policies and applicable laws and regulations</a:t>
            </a:r>
            <a:endParaRPr lang="en-US" altLang="fr-FR" i="1" dirty="0">
              <a:solidFill>
                <a:prstClr val="white">
                  <a:lumMod val="50000"/>
                </a:prstClr>
              </a:solidFill>
            </a:endParaRPr>
          </a:p>
        </p:txBody>
      </p:sp>
    </p:spTree>
    <p:extLst>
      <p:ext uri="{BB962C8B-B14F-4D97-AF65-F5344CB8AC3E}">
        <p14:creationId xmlns:p14="http://schemas.microsoft.com/office/powerpoint/2010/main" val="1796283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07812" y="6419850"/>
            <a:ext cx="510005" cy="215414"/>
          </a:xfrm>
          <a:prstGeom prst="rect">
            <a:avLst/>
          </a:prstGeom>
        </p:spPr>
        <p:txBody>
          <a:bodyPr/>
          <a:lstStyle/>
          <a:p>
            <a:fld id="{B889A0BE-CB2C-496A-87D3-33C7BB338181}" type="datetimeFigureOut">
              <a:rPr lang="el-GR" smtClean="0"/>
              <a:t>10/6/2022</a:t>
            </a:fld>
            <a:endParaRPr lang="el-GR"/>
          </a:p>
        </p:txBody>
      </p:sp>
      <p:sp>
        <p:nvSpPr>
          <p:cNvPr id="5" name="Footer Placeholder 4"/>
          <p:cNvSpPr>
            <a:spLocks noGrp="1"/>
          </p:cNvSpPr>
          <p:nvPr>
            <p:ph type="ftr" sz="quarter" idx="11"/>
          </p:nvPr>
        </p:nvSpPr>
        <p:spPr>
          <a:xfrm>
            <a:off x="227017" y="6419850"/>
            <a:ext cx="669193" cy="209064"/>
          </a:xfrm>
          <a:prstGeom prst="rect">
            <a:avLst/>
          </a:prstGeom>
        </p:spPr>
        <p:txBody>
          <a:bodyPr/>
          <a:lstStyle/>
          <a:p>
            <a:endParaRPr lang="el-GR"/>
          </a:p>
        </p:txBody>
      </p:sp>
      <p:sp>
        <p:nvSpPr>
          <p:cNvPr id="6" name="Slide Number Placeholder 5"/>
          <p:cNvSpPr>
            <a:spLocks noGrp="1"/>
          </p:cNvSpPr>
          <p:nvPr>
            <p:ph type="sldNum" sz="quarter" idx="12"/>
          </p:nvPr>
        </p:nvSpPr>
        <p:spPr>
          <a:xfrm>
            <a:off x="1424200" y="6419850"/>
            <a:ext cx="715539" cy="215414"/>
          </a:xfrm>
          <a:prstGeom prst="rect">
            <a:avLst/>
          </a:prstGeom>
        </p:spPr>
        <p:txBody>
          <a:bodyPr/>
          <a:lstStyle/>
          <a:p>
            <a:fld id="{5E9F69B3-C6B5-4A75-9698-4626C8291F41}" type="slidenum">
              <a:rPr lang="el-GR" smtClean="0"/>
              <a:t>‹#›</a:t>
            </a:fld>
            <a:endParaRPr lang="el-GR"/>
          </a:p>
        </p:txBody>
      </p:sp>
    </p:spTree>
    <p:extLst>
      <p:ext uri="{BB962C8B-B14F-4D97-AF65-F5344CB8AC3E}">
        <p14:creationId xmlns:p14="http://schemas.microsoft.com/office/powerpoint/2010/main" val="4160855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4AF283-7211-477D-BDC3-E53E1CA6552F}"/>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3" name="Footer Placeholder 2">
            <a:extLst>
              <a:ext uri="{FF2B5EF4-FFF2-40B4-BE49-F238E27FC236}">
                <a16:creationId xmlns:a16="http://schemas.microsoft.com/office/drawing/2014/main" id="{C45B5420-E0BC-4528-B8A5-93CD3B965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74116-833C-4124-93C9-E23C10785F0F}"/>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2529470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Tree>
    <p:extLst>
      <p:ext uri="{BB962C8B-B14F-4D97-AF65-F5344CB8AC3E}">
        <p14:creationId xmlns:p14="http://schemas.microsoft.com/office/powerpoint/2010/main" val="1309500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4129648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6447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8"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spTree>
    <p:extLst>
      <p:ext uri="{BB962C8B-B14F-4D97-AF65-F5344CB8AC3E}">
        <p14:creationId xmlns:p14="http://schemas.microsoft.com/office/powerpoint/2010/main" val="1002104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08722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2F83-5CB8-478A-90E0-5B855D42A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37D2C-86F4-44C0-9246-67932B9BB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EDA094-BFF6-4F63-B004-E2C0CA394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0968B-E74D-4CC9-B1E5-E24BBB96410A}"/>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6" name="Footer Placeholder 5">
            <a:extLst>
              <a:ext uri="{FF2B5EF4-FFF2-40B4-BE49-F238E27FC236}">
                <a16:creationId xmlns:a16="http://schemas.microsoft.com/office/drawing/2014/main" id="{9E163E5C-6929-4ECC-845F-7DCB67948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451FF-D5B7-430F-B12A-D12902A4881D}"/>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75807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pic>
        <p:nvPicPr>
          <p:cNvPr id="6"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spTree>
    <p:extLst>
      <p:ext uri="{BB962C8B-B14F-4D97-AF65-F5344CB8AC3E}">
        <p14:creationId xmlns:p14="http://schemas.microsoft.com/office/powerpoint/2010/main" val="2503025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spTree>
    <p:extLst>
      <p:ext uri="{BB962C8B-B14F-4D97-AF65-F5344CB8AC3E}">
        <p14:creationId xmlns:p14="http://schemas.microsoft.com/office/powerpoint/2010/main" val="2528629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spTree>
    <p:extLst>
      <p:ext uri="{BB962C8B-B14F-4D97-AF65-F5344CB8AC3E}">
        <p14:creationId xmlns:p14="http://schemas.microsoft.com/office/powerpoint/2010/main" val="4152078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54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7"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spTree>
    <p:extLst>
      <p:ext uri="{BB962C8B-B14F-4D97-AF65-F5344CB8AC3E}">
        <p14:creationId xmlns:p14="http://schemas.microsoft.com/office/powerpoint/2010/main" val="986971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pic>
        <p:nvPicPr>
          <p:cNvPr id="7"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pic>
        <p:nvPicPr>
          <p:cNvPr id="8" name="Picture 5"/>
          <p:cNvPicPr>
            <a:picLocks noChangeAspect="1" noChangeArrowheads="1"/>
          </p:cNvPicPr>
          <p:nvPr userDrawn="1"/>
        </p:nvPicPr>
        <p:blipFill>
          <a:blip r:embed="rId3" cstate="print"/>
          <a:srcRect/>
          <a:stretch>
            <a:fillRect/>
          </a:stretch>
        </p:blipFill>
        <p:spPr bwMode="auto">
          <a:xfrm>
            <a:off x="9072331" y="6525347"/>
            <a:ext cx="2592288" cy="150293"/>
          </a:xfrm>
          <a:prstGeom prst="rect">
            <a:avLst/>
          </a:prstGeom>
          <a:noFill/>
          <a:ln w="9525">
            <a:noFill/>
            <a:miter lim="800000"/>
            <a:headEnd/>
            <a:tailEnd/>
          </a:ln>
        </p:spPr>
      </p:pic>
      <p:pic>
        <p:nvPicPr>
          <p:cNvPr id="9" name="Picture 6"/>
          <p:cNvPicPr>
            <a:picLocks noChangeAspect="1" noChangeArrowheads="1"/>
          </p:cNvPicPr>
          <p:nvPr userDrawn="1"/>
        </p:nvPicPr>
        <p:blipFill>
          <a:blip r:embed="rId4" cstate="print"/>
          <a:srcRect/>
          <a:stretch>
            <a:fillRect/>
          </a:stretch>
        </p:blipFill>
        <p:spPr bwMode="auto">
          <a:xfrm>
            <a:off x="9456375" y="6093299"/>
            <a:ext cx="1626388" cy="311869"/>
          </a:xfrm>
          <a:prstGeom prst="rect">
            <a:avLst/>
          </a:prstGeom>
          <a:noFill/>
          <a:ln w="9525">
            <a:noFill/>
            <a:miter lim="800000"/>
            <a:headEnd/>
            <a:tailEnd/>
          </a:ln>
        </p:spPr>
      </p:pic>
    </p:spTree>
    <p:extLst>
      <p:ext uri="{BB962C8B-B14F-4D97-AF65-F5344CB8AC3E}">
        <p14:creationId xmlns:p14="http://schemas.microsoft.com/office/powerpoint/2010/main" val="3613019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INTERCALAIRE ROSE">
    <p:spTree>
      <p:nvGrpSpPr>
        <p:cNvPr id="1" name=""/>
        <p:cNvGrpSpPr/>
        <p:nvPr/>
      </p:nvGrpSpPr>
      <p:grpSpPr>
        <a:xfrm>
          <a:off x="0" y="0"/>
          <a:ext cx="0" cy="0"/>
          <a:chOff x="0" y="0"/>
          <a:chExt cx="0" cy="0"/>
        </a:xfrm>
      </p:grpSpPr>
      <p:cxnSp>
        <p:nvCxnSpPr>
          <p:cNvPr id="10" name="Connecteur droit 9"/>
          <p:cNvCxnSpPr/>
          <p:nvPr userDrawn="1"/>
        </p:nvCxnSpPr>
        <p:spPr>
          <a:xfrm>
            <a:off x="5562600" y="2843213"/>
            <a:ext cx="57658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re 7"/>
          <p:cNvSpPr>
            <a:spLocks noGrp="1"/>
          </p:cNvSpPr>
          <p:nvPr>
            <p:ph type="title"/>
          </p:nvPr>
        </p:nvSpPr>
        <p:spPr>
          <a:xfrm>
            <a:off x="2887133" y="2092764"/>
            <a:ext cx="8441267" cy="384175"/>
          </a:xfrm>
        </p:spPr>
        <p:txBody>
          <a:bodyPr/>
          <a:lstStyle>
            <a:lvl1pPr>
              <a:defRPr/>
            </a:lvl1pPr>
          </a:lstStyle>
          <a:p>
            <a:r>
              <a:rPr lang="fr-FR" dirty="0"/>
              <a:t>Modifiez le style du titre</a:t>
            </a:r>
          </a:p>
        </p:txBody>
      </p:sp>
      <p:sp>
        <p:nvSpPr>
          <p:cNvPr id="13" name="Espace réservé pour une image  12"/>
          <p:cNvSpPr>
            <a:spLocks noGrp="1"/>
          </p:cNvSpPr>
          <p:nvPr>
            <p:ph type="pic" sz="quarter" idx="14"/>
          </p:nvPr>
        </p:nvSpPr>
        <p:spPr>
          <a:xfrm>
            <a:off x="0" y="3034069"/>
            <a:ext cx="12192000" cy="3319109"/>
          </a:xfrm>
        </p:spPr>
        <p:txBody>
          <a:bodyPr rtlCol="0">
            <a:noAutofit/>
          </a:bodyPr>
          <a:lstStyle>
            <a:lvl1pPr>
              <a:defRPr/>
            </a:lvl1pPr>
          </a:lstStyle>
          <a:p>
            <a:pPr lvl="0"/>
            <a:r>
              <a:rPr lang="fr-FR" noProof="0"/>
              <a:t>Cliquez sur l'icône pour ajouter une image</a:t>
            </a:r>
            <a:endParaRPr lang="fr-FR" noProof="0" dirty="0"/>
          </a:p>
        </p:txBody>
      </p:sp>
      <p:sp>
        <p:nvSpPr>
          <p:cNvPr id="18" name="Titre 9"/>
          <p:cNvSpPr txBox="1">
            <a:spLocks/>
          </p:cNvSpPr>
          <p:nvPr userDrawn="1"/>
        </p:nvSpPr>
        <p:spPr>
          <a:xfrm>
            <a:off x="1778000" y="152400"/>
            <a:ext cx="10414000" cy="665163"/>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sz="2100" kern="1200" cap="all">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2pPr>
            <a:lvl3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3pPr>
            <a:lvl4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4pPr>
            <a:lvl5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5pPr>
            <a:lvl6pPr marL="4572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6pPr>
            <a:lvl7pPr marL="9144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7pPr>
            <a:lvl8pPr marL="13716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8pPr>
            <a:lvl9pPr marL="18288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9pPr>
          </a:lstStyle>
          <a:p>
            <a:r>
              <a:rPr lang="fr-FR" sz="2100">
                <a:solidFill>
                  <a:srgbClr val="FFFFFF"/>
                </a:solidFill>
              </a:rPr>
              <a:t>Modifiez le style du titre</a:t>
            </a:r>
            <a:endParaRPr lang="fr-FR" sz="2100" dirty="0">
              <a:solidFill>
                <a:srgbClr val="FFFFFF"/>
              </a:solidFill>
            </a:endParaRPr>
          </a:p>
        </p:txBody>
      </p:sp>
    </p:spTree>
    <p:extLst>
      <p:ext uri="{BB962C8B-B14F-4D97-AF65-F5344CB8AC3E}">
        <p14:creationId xmlns:p14="http://schemas.microsoft.com/office/powerpoint/2010/main" val="4215661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NTERCALAIRE VERT">
    <p:spTree>
      <p:nvGrpSpPr>
        <p:cNvPr id="1" name=""/>
        <p:cNvGrpSpPr/>
        <p:nvPr/>
      </p:nvGrpSpPr>
      <p:grpSpPr>
        <a:xfrm>
          <a:off x="0" y="0"/>
          <a:ext cx="0" cy="0"/>
          <a:chOff x="0" y="0"/>
          <a:chExt cx="0" cy="0"/>
        </a:xfrm>
      </p:grpSpPr>
      <p:cxnSp>
        <p:nvCxnSpPr>
          <p:cNvPr id="10" name="Connecteur droit 9"/>
          <p:cNvCxnSpPr/>
          <p:nvPr userDrawn="1"/>
        </p:nvCxnSpPr>
        <p:spPr>
          <a:xfrm>
            <a:off x="5562600" y="2843213"/>
            <a:ext cx="57658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Espace réservé du texte 6"/>
          <p:cNvSpPr>
            <a:spLocks noGrp="1"/>
          </p:cNvSpPr>
          <p:nvPr>
            <p:ph type="body" sz="quarter" idx="13"/>
          </p:nvPr>
        </p:nvSpPr>
        <p:spPr>
          <a:xfrm>
            <a:off x="2889247" y="2650327"/>
            <a:ext cx="2679704" cy="247650"/>
          </a:xfrm>
        </p:spPr>
        <p:txBody>
          <a:bodyPr bIns="0" anchor="b"/>
          <a:lstStyle>
            <a:lvl1pPr>
              <a:defRPr/>
            </a:lvl1pPr>
          </a:lstStyle>
          <a:p>
            <a:pPr lvl="0"/>
            <a:r>
              <a:rPr lang="fr-FR"/>
              <a:t>Modifiez les styles du texte du masque</a:t>
            </a:r>
          </a:p>
        </p:txBody>
      </p:sp>
      <p:sp>
        <p:nvSpPr>
          <p:cNvPr id="8" name="Titre 7"/>
          <p:cNvSpPr>
            <a:spLocks noGrp="1"/>
          </p:cNvSpPr>
          <p:nvPr>
            <p:ph type="title"/>
          </p:nvPr>
        </p:nvSpPr>
        <p:spPr/>
        <p:txBody>
          <a:bodyPr/>
          <a:lstStyle>
            <a:lvl1pPr>
              <a:defRPr/>
            </a:lvl1pPr>
          </a:lstStyle>
          <a:p>
            <a:r>
              <a:rPr lang="fr-FR"/>
              <a:t>Modifiez le style du titre</a:t>
            </a:r>
            <a:endParaRPr lang="fr-FR" dirty="0"/>
          </a:p>
        </p:txBody>
      </p:sp>
      <p:sp>
        <p:nvSpPr>
          <p:cNvPr id="13" name="Espace réservé pour une image  12"/>
          <p:cNvSpPr>
            <a:spLocks noGrp="1"/>
          </p:cNvSpPr>
          <p:nvPr>
            <p:ph type="pic" sz="quarter" idx="14"/>
          </p:nvPr>
        </p:nvSpPr>
        <p:spPr>
          <a:xfrm>
            <a:off x="0" y="3034067"/>
            <a:ext cx="12192000" cy="2909534"/>
          </a:xfrm>
        </p:spPr>
        <p:txBody>
          <a:bodyPr rtlCol="0">
            <a:noAutofit/>
          </a:bodyPr>
          <a:lstStyle>
            <a:lvl1pPr>
              <a:defRPr/>
            </a:lvl1pPr>
          </a:lstStyle>
          <a:p>
            <a:pPr lvl="0"/>
            <a:r>
              <a:rPr lang="fr-FR" noProof="0"/>
              <a:t>Cliquez sur l'icône pour ajouter une image</a:t>
            </a:r>
            <a:endParaRPr lang="fr-FR" noProof="0" dirty="0"/>
          </a:p>
        </p:txBody>
      </p:sp>
      <p:sp>
        <p:nvSpPr>
          <p:cNvPr id="18" name="Titre 9"/>
          <p:cNvSpPr txBox="1">
            <a:spLocks/>
          </p:cNvSpPr>
          <p:nvPr userDrawn="1"/>
        </p:nvSpPr>
        <p:spPr>
          <a:xfrm>
            <a:off x="1778000" y="152400"/>
            <a:ext cx="10414000" cy="665163"/>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sz="2100" kern="1200" cap="all">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2pPr>
            <a:lvl3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3pPr>
            <a:lvl4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4pPr>
            <a:lvl5pPr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5pPr>
            <a:lvl6pPr marL="4572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6pPr>
            <a:lvl7pPr marL="9144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7pPr>
            <a:lvl8pPr marL="13716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8pPr>
            <a:lvl9pPr marL="1828800" algn="l" rtl="0" eaLnBrk="1" fontAlgn="base" hangingPunct="1">
              <a:lnSpc>
                <a:spcPct val="90000"/>
              </a:lnSpc>
              <a:spcBef>
                <a:spcPct val="0"/>
              </a:spcBef>
              <a:spcAft>
                <a:spcPct val="0"/>
              </a:spcAft>
              <a:defRPr sz="3200">
                <a:solidFill>
                  <a:schemeClr val="tx1"/>
                </a:solidFill>
                <a:latin typeface="Arial" pitchFamily="34" charset="0"/>
                <a:cs typeface="Arial" pitchFamily="34" charset="0"/>
              </a:defRPr>
            </a:lvl9pPr>
          </a:lstStyle>
          <a:p>
            <a:r>
              <a:rPr lang="fr-FR" sz="2100">
                <a:solidFill>
                  <a:srgbClr val="FFFFFF"/>
                </a:solidFill>
              </a:rPr>
              <a:t>Modifiez le style du titre</a:t>
            </a:r>
            <a:endParaRPr lang="fr-FR" sz="2100" dirty="0">
              <a:solidFill>
                <a:srgbClr val="FFFFFF"/>
              </a:solidFill>
            </a:endParaRPr>
          </a:p>
        </p:txBody>
      </p:sp>
    </p:spTree>
    <p:extLst>
      <p:ext uri="{BB962C8B-B14F-4D97-AF65-F5344CB8AC3E}">
        <p14:creationId xmlns:p14="http://schemas.microsoft.com/office/powerpoint/2010/main" val="4023672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13 - Θέση ημερομηνίας"/>
          <p:cNvSpPr>
            <a:spLocks noGrp="1"/>
          </p:cNvSpPr>
          <p:nvPr>
            <p:ph type="dt" sz="half" idx="10"/>
          </p:nvPr>
        </p:nvSpPr>
        <p:spPr>
          <a:xfrm>
            <a:off x="838200" y="6356354"/>
            <a:ext cx="2743200" cy="365125"/>
          </a:xfrm>
          <a:prstGeom prst="rect">
            <a:avLst/>
          </a:prstGeom>
        </p:spPr>
        <p:txBody>
          <a:bodyPr/>
          <a:lstStyle>
            <a:lvl1pPr>
              <a:defRPr/>
            </a:lvl1pPr>
          </a:lstStyle>
          <a:p>
            <a:pPr>
              <a:defRPr/>
            </a:pPr>
            <a:fld id="{F01DD233-B4B7-4B09-B4B6-E59577A4B276}" type="datetimeFigureOut">
              <a:rPr lang="el-GR">
                <a:solidFill>
                  <a:prstClr val="black"/>
                </a:solidFill>
              </a:rPr>
              <a:pPr>
                <a:defRPr/>
              </a:pPr>
              <a:t>10/6/2022</a:t>
            </a:fld>
            <a:endParaRPr lang="el-GR" dirty="0">
              <a:solidFill>
                <a:prstClr val="black"/>
              </a:solidFill>
            </a:endParaRPr>
          </a:p>
        </p:txBody>
      </p:sp>
      <p:sp>
        <p:nvSpPr>
          <p:cNvPr id="4" name="2 - Θέση υποσέλιδου"/>
          <p:cNvSpPr>
            <a:spLocks noGrp="1"/>
          </p:cNvSpPr>
          <p:nvPr>
            <p:ph type="ftr" sz="quarter" idx="11"/>
          </p:nvPr>
        </p:nvSpPr>
        <p:spPr>
          <a:xfrm>
            <a:off x="4038600" y="6356354"/>
            <a:ext cx="4114800" cy="365125"/>
          </a:xfrm>
          <a:prstGeom prst="rect">
            <a:avLst/>
          </a:prstGeom>
        </p:spPr>
        <p:txBody>
          <a:bodyPr/>
          <a:lstStyle>
            <a:lvl1pPr>
              <a:defRPr/>
            </a:lvl1pPr>
          </a:lstStyle>
          <a:p>
            <a:pPr>
              <a:defRPr/>
            </a:pPr>
            <a:endParaRPr lang="el-GR">
              <a:solidFill>
                <a:prstClr val="black"/>
              </a:solidFill>
            </a:endParaRPr>
          </a:p>
        </p:txBody>
      </p:sp>
      <p:sp>
        <p:nvSpPr>
          <p:cNvPr id="5" name="22 - Θέση αριθμού διαφάνειας"/>
          <p:cNvSpPr>
            <a:spLocks noGrp="1"/>
          </p:cNvSpPr>
          <p:nvPr>
            <p:ph type="sldNum" sz="quarter" idx="12"/>
          </p:nvPr>
        </p:nvSpPr>
        <p:spPr>
          <a:xfrm>
            <a:off x="8610600" y="6356354"/>
            <a:ext cx="2743200" cy="365125"/>
          </a:xfrm>
          <a:prstGeom prst="rect">
            <a:avLst/>
          </a:prstGeom>
        </p:spPr>
        <p:txBody>
          <a:bodyPr/>
          <a:lstStyle>
            <a:lvl1pPr>
              <a:defRPr/>
            </a:lvl1pPr>
          </a:lstStyle>
          <a:p>
            <a:pPr>
              <a:defRPr/>
            </a:pPr>
            <a:fld id="{80A958B6-89D0-49D1-B536-FEAE05777B8F}" type="slidenum">
              <a:rPr lang="el-GR" altLang="el-GR">
                <a:solidFill>
                  <a:prstClr val="black"/>
                </a:solidFill>
              </a:rPr>
              <a:pPr>
                <a:defRPr/>
              </a:pPr>
              <a:t>‹#›</a:t>
            </a:fld>
            <a:endParaRPr lang="el-GR" altLang="el-GR">
              <a:solidFill>
                <a:prstClr val="black"/>
              </a:solidFill>
            </a:endParaRPr>
          </a:p>
        </p:txBody>
      </p:sp>
    </p:spTree>
    <p:extLst>
      <p:ext uri="{BB962C8B-B14F-4D97-AF65-F5344CB8AC3E}">
        <p14:creationId xmlns:p14="http://schemas.microsoft.com/office/powerpoint/2010/main" val="3112797518"/>
      </p:ext>
    </p:extLst>
  </p:cSld>
  <p:clrMapOvr>
    <a:masterClrMapping/>
  </p:clrMapOvr>
  <p:transition spd="med">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ne Content">
    <p:bg bwMode="gray">
      <p:bgRef idx="1001">
        <a:schemeClr val="bg1"/>
      </p:bgRef>
    </p:bg>
    <p:spTree>
      <p:nvGrpSpPr>
        <p:cNvPr id="1" name=""/>
        <p:cNvGrpSpPr/>
        <p:nvPr/>
      </p:nvGrpSpPr>
      <p:grpSpPr>
        <a:xfrm>
          <a:off x="0" y="0"/>
          <a:ext cx="0" cy="0"/>
          <a:chOff x="0" y="0"/>
          <a:chExt cx="0" cy="0"/>
        </a:xfrm>
      </p:grpSpPr>
      <p:sp>
        <p:nvSpPr>
          <p:cNvPr id="8" name="Freeform 7"/>
          <p:cNvSpPr/>
          <p:nvPr userDrawn="1"/>
        </p:nvSpPr>
        <p:spPr bwMode="gray">
          <a:xfrm>
            <a:off x="2" y="6331918"/>
            <a:ext cx="1246337" cy="526085"/>
          </a:xfrm>
          <a:custGeom>
            <a:avLst/>
            <a:gdLst>
              <a:gd name="connsiteX0" fmla="*/ 464152 w 1246337"/>
              <a:gd name="connsiteY0" fmla="*/ 50 h 526085"/>
              <a:gd name="connsiteX1" fmla="*/ 1175880 w 1246337"/>
              <a:gd name="connsiteY1" fmla="*/ 429161 h 526085"/>
              <a:gd name="connsiteX2" fmla="*/ 1246337 w 1246337"/>
              <a:gd name="connsiteY2" fmla="*/ 526085 h 526085"/>
              <a:gd name="connsiteX3" fmla="*/ 1009931 w 1246337"/>
              <a:gd name="connsiteY3" fmla="*/ 526085 h 526085"/>
              <a:gd name="connsiteX4" fmla="*/ 803034 w 1246337"/>
              <a:gd name="connsiteY4" fmla="*/ 526085 h 526085"/>
              <a:gd name="connsiteX5" fmla="*/ 623680 w 1246337"/>
              <a:gd name="connsiteY5" fmla="*/ 526085 h 526085"/>
              <a:gd name="connsiteX6" fmla="*/ 469901 w 1246337"/>
              <a:gd name="connsiteY6" fmla="*/ 526085 h 526085"/>
              <a:gd name="connsiteX7" fmla="*/ 339730 w 1246337"/>
              <a:gd name="connsiteY7" fmla="*/ 526085 h 526085"/>
              <a:gd name="connsiteX8" fmla="*/ 231199 w 1246337"/>
              <a:gd name="connsiteY8" fmla="*/ 526085 h 526085"/>
              <a:gd name="connsiteX9" fmla="*/ 142342 w 1246337"/>
              <a:gd name="connsiteY9" fmla="*/ 526085 h 526085"/>
              <a:gd name="connsiteX10" fmla="*/ 71190 w 1246337"/>
              <a:gd name="connsiteY10" fmla="*/ 526085 h 526085"/>
              <a:gd name="connsiteX11" fmla="*/ 0 w 1246337"/>
              <a:gd name="connsiteY11" fmla="*/ 526085 h 526085"/>
              <a:gd name="connsiteX12" fmla="*/ 0 w 1246337"/>
              <a:gd name="connsiteY12" fmla="*/ 54115 h 526085"/>
              <a:gd name="connsiteX13" fmla="*/ 91701 w 1246337"/>
              <a:gd name="connsiteY13" fmla="*/ 39202 h 526085"/>
              <a:gd name="connsiteX14" fmla="*/ 464152 w 1246337"/>
              <a:gd name="connsiteY14" fmla="*/ 50 h 52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6337" h="526085">
                <a:moveTo>
                  <a:pt x="464152" y="50"/>
                </a:moveTo>
                <a:cubicBezTo>
                  <a:pt x="746849" y="-2552"/>
                  <a:pt x="923534" y="96974"/>
                  <a:pt x="1175880" y="429161"/>
                </a:cubicBezTo>
                <a:cubicBezTo>
                  <a:pt x="1246337" y="526085"/>
                  <a:pt x="1246337" y="526085"/>
                  <a:pt x="1246337" y="526085"/>
                </a:cubicBezTo>
                <a:lnTo>
                  <a:pt x="1009931" y="526085"/>
                </a:lnTo>
                <a:lnTo>
                  <a:pt x="803034" y="526085"/>
                </a:lnTo>
                <a:lnTo>
                  <a:pt x="623680" y="526085"/>
                </a:lnTo>
                <a:lnTo>
                  <a:pt x="469901" y="526085"/>
                </a:lnTo>
                <a:lnTo>
                  <a:pt x="339730" y="526085"/>
                </a:lnTo>
                <a:lnTo>
                  <a:pt x="231199" y="526085"/>
                </a:lnTo>
                <a:lnTo>
                  <a:pt x="142342" y="526085"/>
                </a:lnTo>
                <a:lnTo>
                  <a:pt x="71190" y="526085"/>
                </a:lnTo>
                <a:lnTo>
                  <a:pt x="0" y="526085"/>
                </a:lnTo>
                <a:lnTo>
                  <a:pt x="0" y="54115"/>
                </a:lnTo>
                <a:lnTo>
                  <a:pt x="91701" y="39202"/>
                </a:lnTo>
                <a:cubicBezTo>
                  <a:pt x="237131" y="16394"/>
                  <a:pt x="358141" y="1026"/>
                  <a:pt x="464152" y="50"/>
                </a:cubicBezTo>
                <a:close/>
              </a:path>
            </a:pathLst>
          </a:custGeom>
          <a:solidFill>
            <a:srgbClr val="0F69A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solidFill>
            </a:endParaRPr>
          </a:p>
        </p:txBody>
      </p:sp>
      <p:sp>
        <p:nvSpPr>
          <p:cNvPr id="9" name="Freeform 8"/>
          <p:cNvSpPr/>
          <p:nvPr userDrawn="1"/>
        </p:nvSpPr>
        <p:spPr bwMode="gray">
          <a:xfrm>
            <a:off x="1" y="4811183"/>
            <a:ext cx="503411" cy="1443357"/>
          </a:xfrm>
          <a:custGeom>
            <a:avLst/>
            <a:gdLst>
              <a:gd name="connsiteX0" fmla="*/ 0 w 503411"/>
              <a:gd name="connsiteY0" fmla="*/ 0 h 1443357"/>
              <a:gd name="connsiteX1" fmla="*/ 37739 w 503411"/>
              <a:gd name="connsiteY1" fmla="*/ 54036 h 1443357"/>
              <a:gd name="connsiteX2" fmla="*/ 133728 w 503411"/>
              <a:gd name="connsiteY2" fmla="*/ 254288 h 1443357"/>
              <a:gd name="connsiteX3" fmla="*/ 486843 w 503411"/>
              <a:gd name="connsiteY3" fmla="*/ 1182044 h 1443357"/>
              <a:gd name="connsiteX4" fmla="*/ 365663 w 503411"/>
              <a:gd name="connsiteY4" fmla="*/ 1376609 h 1443357"/>
              <a:gd name="connsiteX5" fmla="*/ 66287 w 503411"/>
              <a:gd name="connsiteY5" fmla="*/ 1433189 h 1443357"/>
              <a:gd name="connsiteX6" fmla="*/ 0 w 503411"/>
              <a:gd name="connsiteY6" fmla="*/ 1443357 h 144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11" h="1443357">
                <a:moveTo>
                  <a:pt x="0" y="0"/>
                </a:moveTo>
                <a:lnTo>
                  <a:pt x="37739" y="54036"/>
                </a:lnTo>
                <a:cubicBezTo>
                  <a:pt x="71346" y="113239"/>
                  <a:pt x="102672" y="179647"/>
                  <a:pt x="133728" y="254288"/>
                </a:cubicBezTo>
                <a:cubicBezTo>
                  <a:pt x="212342" y="443869"/>
                  <a:pt x="467298" y="1071979"/>
                  <a:pt x="486843" y="1182044"/>
                </a:cubicBezTo>
                <a:cubicBezTo>
                  <a:pt x="508126" y="1288643"/>
                  <a:pt x="538312" y="1333493"/>
                  <a:pt x="365663" y="1376609"/>
                </a:cubicBezTo>
                <a:cubicBezTo>
                  <a:pt x="302793" y="1393184"/>
                  <a:pt x="193747" y="1412927"/>
                  <a:pt x="66287" y="1433189"/>
                </a:cubicBezTo>
                <a:lnTo>
                  <a:pt x="0" y="1443357"/>
                </a:lnTo>
                <a:close/>
              </a:path>
            </a:pathLst>
          </a:custGeom>
          <a:solidFill>
            <a:srgbClr val="0F69A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solidFill>
            </a:endParaRPr>
          </a:p>
        </p:txBody>
      </p:sp>
      <p:sp>
        <p:nvSpPr>
          <p:cNvPr id="13" name="Slide Number Placeholder 12"/>
          <p:cNvSpPr>
            <a:spLocks noGrp="1"/>
          </p:cNvSpPr>
          <p:nvPr>
            <p:ph type="sldNum" sz="quarter" idx="16"/>
          </p:nvPr>
        </p:nvSpPr>
        <p:spPr bwMode="gray">
          <a:xfrm>
            <a:off x="624001" y="6380999"/>
            <a:ext cx="648000" cy="216172"/>
          </a:xfrm>
          <a:prstGeom prst="rect">
            <a:avLst/>
          </a:prstGeom>
        </p:spPr>
        <p:txBody>
          <a:bodyPr/>
          <a:lstStyle>
            <a:lvl1pPr>
              <a:defRPr>
                <a:solidFill>
                  <a:schemeClr val="bg1"/>
                </a:solidFill>
              </a:defRPr>
            </a:lvl1pPr>
          </a:lstStyle>
          <a:p>
            <a:fld id="{FD5E7EB4-4CDF-47BB-AF16-07782904B863}" type="slidenum">
              <a:rPr lang="en-US" smtClean="0">
                <a:solidFill>
                  <a:prstClr val="white"/>
                </a:solidFill>
              </a:rPr>
              <a:pPr/>
              <a:t>‹#›</a:t>
            </a:fld>
            <a:endParaRPr lang="en-US" dirty="0">
              <a:solidFill>
                <a:prstClr val="white"/>
              </a:solidFill>
            </a:endParaRPr>
          </a:p>
        </p:txBody>
      </p:sp>
      <p:sp>
        <p:nvSpPr>
          <p:cNvPr id="11" name="Content Placeholder 10"/>
          <p:cNvSpPr>
            <a:spLocks noGrp="1"/>
          </p:cNvSpPr>
          <p:nvPr>
            <p:ph sz="quarter" idx="14" hasCustomPrompt="1"/>
          </p:nvPr>
        </p:nvSpPr>
        <p:spPr bwMode="gray">
          <a:xfrm>
            <a:off x="623889" y="1484315"/>
            <a:ext cx="10944227" cy="4608511"/>
          </a:xfrm>
        </p:spPr>
        <p:txBody>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lvl1pPr>
            <a:lvl5pPr>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lang="en-US" dirty="0"/>
              <a:t>You can use this field to enter text, a table, a diagram or </a:t>
            </a:r>
            <a:r>
              <a:rPr lang="en-US" dirty="0" err="1"/>
              <a:t>SmartArts</a:t>
            </a:r>
            <a:r>
              <a:rPr lang="en-US" dirty="0"/>
              <a:t>. Use the buttons “Increase List Level” for </a:t>
            </a:r>
            <a:r>
              <a:rPr lang="en-US" dirty="0" err="1"/>
              <a:t>copytext</a:t>
            </a:r>
            <a:r>
              <a:rPr lang="en-US" dirty="0"/>
              <a:t> or bullet levels. Use the icons below to create visual content.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bwMode="gray">
          <a:xfrm>
            <a:off x="623889" y="332656"/>
            <a:ext cx="10944225" cy="398144"/>
          </a:xfrm>
          <a:prstGeom prst="rect">
            <a:avLst/>
          </a:prstGeom>
        </p:spPr>
        <p:txBody>
          <a:bodyPr tIns="18000" anchor="t">
            <a:noAutofit/>
          </a:bodyPr>
          <a:lstStyle>
            <a:lvl1pPr marL="0" indent="0">
              <a:lnSpc>
                <a:spcPct val="100000"/>
              </a:lnSpc>
              <a:spcBef>
                <a:spcPts val="0"/>
              </a:spcBef>
              <a:spcAft>
                <a:spcPts val="0"/>
              </a:spcAft>
              <a:buFont typeface="Arial" panose="020B0604020202020204" pitchFamily="34" charset="0"/>
              <a:buNone/>
              <a:defRPr sz="2400" b="0" baseline="0">
                <a:solidFill>
                  <a:schemeClr val="accent1"/>
                </a:solidFill>
              </a:defRPr>
            </a:lvl1pPr>
            <a:lvl2pPr marL="0" indent="0">
              <a:lnSpc>
                <a:spcPct val="100000"/>
              </a:lnSpc>
              <a:spcBef>
                <a:spcPts val="0"/>
              </a:spcBef>
              <a:spcAft>
                <a:spcPts val="0"/>
              </a:spcAft>
              <a:buFont typeface="Arial" panose="020B0604020202020204" pitchFamily="34" charset="0"/>
              <a:buNone/>
              <a:defRPr sz="2200" b="0">
                <a:solidFill>
                  <a:schemeClr val="accent1"/>
                </a:solidFill>
              </a:defRPr>
            </a:lvl2pPr>
            <a:lvl3pPr marL="0" indent="0">
              <a:lnSpc>
                <a:spcPct val="100000"/>
              </a:lnSpc>
              <a:spcBef>
                <a:spcPts val="0"/>
              </a:spcBef>
              <a:spcAft>
                <a:spcPts val="0"/>
              </a:spcAft>
              <a:buNone/>
              <a:defRPr sz="2200" b="0">
                <a:solidFill>
                  <a:schemeClr val="accent1"/>
                </a:solidFill>
              </a:defRPr>
            </a:lvl3pPr>
            <a:lvl4pPr marL="0" indent="0">
              <a:lnSpc>
                <a:spcPct val="100000"/>
              </a:lnSpc>
              <a:spcBef>
                <a:spcPts val="0"/>
              </a:spcBef>
              <a:spcAft>
                <a:spcPts val="0"/>
              </a:spcAft>
              <a:buNone/>
              <a:defRPr sz="2200" b="0">
                <a:solidFill>
                  <a:schemeClr val="accent1"/>
                </a:solidFill>
              </a:defRPr>
            </a:lvl4pPr>
            <a:lvl5pPr marL="0" indent="0">
              <a:lnSpc>
                <a:spcPct val="100000"/>
              </a:lnSpc>
              <a:spcBef>
                <a:spcPts val="0"/>
              </a:spcBef>
              <a:spcAft>
                <a:spcPts val="0"/>
              </a:spcAft>
              <a:buNone/>
              <a:defRPr sz="2200" b="0">
                <a:solidFill>
                  <a:schemeClr val="accent1"/>
                </a:solidFill>
              </a:defRPr>
            </a:lvl5pPr>
            <a:lvl6pPr marL="0" indent="0">
              <a:lnSpc>
                <a:spcPct val="100000"/>
              </a:lnSpc>
              <a:spcBef>
                <a:spcPts val="0"/>
              </a:spcBef>
              <a:spcAft>
                <a:spcPts val="0"/>
              </a:spcAft>
              <a:buNone/>
              <a:defRPr sz="2200" b="0">
                <a:solidFill>
                  <a:schemeClr val="accent1"/>
                </a:solidFill>
              </a:defRPr>
            </a:lvl6pPr>
            <a:lvl7pPr marL="0" indent="0">
              <a:lnSpc>
                <a:spcPct val="100000"/>
              </a:lnSpc>
              <a:spcBef>
                <a:spcPts val="0"/>
              </a:spcBef>
              <a:spcAft>
                <a:spcPts val="0"/>
              </a:spcAft>
              <a:buNone/>
              <a:defRPr sz="2200" b="0">
                <a:solidFill>
                  <a:schemeClr val="accent1"/>
                </a:solidFill>
              </a:defRPr>
            </a:lvl7pPr>
            <a:lvl8pPr marL="0" indent="0">
              <a:lnSpc>
                <a:spcPct val="100000"/>
              </a:lnSpc>
              <a:spcBef>
                <a:spcPts val="0"/>
              </a:spcBef>
              <a:spcAft>
                <a:spcPts val="0"/>
              </a:spcAft>
              <a:buNone/>
              <a:defRPr sz="2200" b="0">
                <a:solidFill>
                  <a:schemeClr val="accent1"/>
                </a:solidFill>
              </a:defRPr>
            </a:lvl8pPr>
            <a:lvl9pPr marL="0" indent="0">
              <a:lnSpc>
                <a:spcPct val="100000"/>
              </a:lnSpc>
              <a:spcBef>
                <a:spcPts val="0"/>
              </a:spcBef>
              <a:spcAft>
                <a:spcPts val="0"/>
              </a:spcAft>
              <a:buNone/>
              <a:defRPr sz="2200" b="0">
                <a:solidFill>
                  <a:schemeClr val="accent1"/>
                </a:solidFill>
              </a:defRPr>
            </a:lvl9pPr>
          </a:lstStyle>
          <a:p>
            <a:pPr lvl="0"/>
            <a:r>
              <a:rPr lang="en-US" noProof="0" dirty="0"/>
              <a:t>Click to add action title</a:t>
            </a:r>
          </a:p>
        </p:txBody>
      </p:sp>
      <p:sp>
        <p:nvSpPr>
          <p:cNvPr id="4" name="Title 3"/>
          <p:cNvSpPr>
            <a:spLocks noGrp="1"/>
          </p:cNvSpPr>
          <p:nvPr>
            <p:ph type="title" hasCustomPrompt="1"/>
          </p:nvPr>
        </p:nvSpPr>
        <p:spPr bwMode="gray">
          <a:xfrm>
            <a:off x="623889" y="730800"/>
            <a:ext cx="10944225" cy="325952"/>
          </a:xfrm>
        </p:spPr>
        <p:txBody>
          <a:bodyPr>
            <a:noAutofit/>
          </a:bodyPr>
          <a:lstStyle>
            <a:lvl1pPr algn="l">
              <a:defRPr sz="2800">
                <a:solidFill>
                  <a:schemeClr val="accent1"/>
                </a:solidFill>
              </a:defRPr>
            </a:lvl1pPr>
          </a:lstStyle>
          <a:p>
            <a:r>
              <a:rPr lang="en-US" dirty="0"/>
              <a:t>Insert slide title here (max. 2 lines | max. 1 line with Action Title)</a:t>
            </a:r>
          </a:p>
        </p:txBody>
      </p:sp>
    </p:spTree>
    <p:extLst>
      <p:ext uri="{BB962C8B-B14F-4D97-AF65-F5344CB8AC3E}">
        <p14:creationId xmlns:p14="http://schemas.microsoft.com/office/powerpoint/2010/main" val="25141282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E0C4-EE4A-4214-BE21-371D8151E2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691C7B-8602-4045-BC41-F6FC33CFA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AC8743-BA70-4EAA-94E7-DE89A5F24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2884D3-2C8F-44EE-9C0F-125CD90E82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4A6BE-F547-45B2-A5ED-2033037E73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D1280-EFE4-4903-B65A-5191B6137D8C}"/>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8" name="Footer Placeholder 7">
            <a:extLst>
              <a:ext uri="{FF2B5EF4-FFF2-40B4-BE49-F238E27FC236}">
                <a16:creationId xmlns:a16="http://schemas.microsoft.com/office/drawing/2014/main" id="{52091F70-20D2-49AF-B53D-DDC8F612C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600CF-6A87-4371-9D66-F869B6DC4DFC}"/>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1941489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OUVERTURE">
    <p:spTree>
      <p:nvGrpSpPr>
        <p:cNvPr id="1" name="Shape 15"/>
        <p:cNvGrpSpPr/>
        <p:nvPr/>
      </p:nvGrpSpPr>
      <p:grpSpPr>
        <a:xfrm>
          <a:off x="0" y="0"/>
          <a:ext cx="0" cy="0"/>
          <a:chOff x="0" y="0"/>
          <a:chExt cx="0" cy="0"/>
        </a:xfrm>
      </p:grpSpPr>
      <p:sp>
        <p:nvSpPr>
          <p:cNvPr id="16" name="Shape 16"/>
          <p:cNvSpPr/>
          <p:nvPr/>
        </p:nvSpPr>
        <p:spPr>
          <a:xfrm>
            <a:off x="0" y="6364288"/>
            <a:ext cx="12192000" cy="493711"/>
          </a:xfrm>
          <a:prstGeom prst="rect">
            <a:avLst/>
          </a:prstGeom>
          <a:solidFill>
            <a:schemeClr val="lt1"/>
          </a:solidFill>
          <a:ln>
            <a:noFill/>
          </a:ln>
        </p:spPr>
        <p:txBody>
          <a:bodyPr wrap="square" lIns="91425" tIns="45700" rIns="91425" bIns="45700" anchor="ctr" anchorCtr="0">
            <a:noAutofit/>
          </a:bodyPr>
          <a:lstStyle/>
          <a:p>
            <a:pPr algn="ctr"/>
            <a:endParaRPr sz="1800">
              <a:solidFill>
                <a:prstClr val="white"/>
              </a:solidFill>
              <a:ea typeface="Calibri"/>
              <a:cs typeface="Calibri"/>
              <a:sym typeface="Calibri"/>
            </a:endParaRPr>
          </a:p>
        </p:txBody>
      </p:sp>
      <p:sp>
        <p:nvSpPr>
          <p:cNvPr id="17" name="Shape 17"/>
          <p:cNvSpPr/>
          <p:nvPr/>
        </p:nvSpPr>
        <p:spPr>
          <a:xfrm>
            <a:off x="0" y="1"/>
            <a:ext cx="12192000" cy="2997199"/>
          </a:xfrm>
          <a:prstGeom prst="rect">
            <a:avLst/>
          </a:prstGeom>
          <a:solidFill>
            <a:schemeClr val="lt1">
              <a:alpha val="80000"/>
            </a:schemeClr>
          </a:solidFill>
          <a:ln>
            <a:noFill/>
          </a:ln>
        </p:spPr>
        <p:txBody>
          <a:bodyPr wrap="square" lIns="91425" tIns="45700" rIns="91425" bIns="45700" anchor="ctr" anchorCtr="0">
            <a:noAutofit/>
          </a:bodyPr>
          <a:lstStyle/>
          <a:p>
            <a:pPr algn="ctr"/>
            <a:endParaRPr sz="1800">
              <a:solidFill>
                <a:prstClr val="white"/>
              </a:solidFill>
              <a:ea typeface="Calibri"/>
              <a:cs typeface="Calibri"/>
              <a:sym typeface="Calibri"/>
            </a:endParaRPr>
          </a:p>
        </p:txBody>
      </p:sp>
      <p:pic>
        <p:nvPicPr>
          <p:cNvPr id="18" name="Shape 18"/>
          <p:cNvPicPr preferRelativeResize="0"/>
          <p:nvPr/>
        </p:nvPicPr>
        <p:blipFill rotWithShape="1">
          <a:blip r:embed="rId2">
            <a:alphaModFix/>
          </a:blip>
          <a:srcRect/>
          <a:stretch/>
        </p:blipFill>
        <p:spPr>
          <a:xfrm>
            <a:off x="9694333" y="6427787"/>
            <a:ext cx="1634067" cy="314324"/>
          </a:xfrm>
          <a:prstGeom prst="rect">
            <a:avLst/>
          </a:prstGeom>
          <a:noFill/>
          <a:ln>
            <a:noFill/>
          </a:ln>
        </p:spPr>
      </p:pic>
      <p:grpSp>
        <p:nvGrpSpPr>
          <p:cNvPr id="19" name="Shape 19"/>
          <p:cNvGrpSpPr/>
          <p:nvPr/>
        </p:nvGrpSpPr>
        <p:grpSpPr>
          <a:xfrm>
            <a:off x="1" y="0"/>
            <a:ext cx="1710265" cy="863599"/>
            <a:chOff x="0" y="1519237"/>
            <a:chExt cx="1988840" cy="1340545"/>
          </a:xfrm>
        </p:grpSpPr>
        <p:pic>
          <p:nvPicPr>
            <p:cNvPr id="20" name="Shape 20" descr="M:\Clara\Biocodex Charte Graphique\papier à lettre\3_carrés.png"/>
            <p:cNvPicPr preferRelativeResize="0"/>
            <p:nvPr/>
          </p:nvPicPr>
          <p:blipFill rotWithShape="1">
            <a:blip r:embed="rId3">
              <a:alphaModFix/>
            </a:blip>
            <a:srcRect/>
            <a:stretch/>
          </p:blipFill>
          <p:spPr>
            <a:xfrm flipH="1">
              <a:off x="0" y="1776526"/>
              <a:ext cx="1988840" cy="1083255"/>
            </a:xfrm>
            <a:prstGeom prst="rect">
              <a:avLst/>
            </a:prstGeom>
            <a:noFill/>
            <a:ln>
              <a:noFill/>
            </a:ln>
          </p:spPr>
        </p:pic>
        <p:pic>
          <p:nvPicPr>
            <p:cNvPr id="21" name="Shape 21" descr="M:\Clara\Biocodex Charte Graphique\papier à lettre\3_carrés.png"/>
            <p:cNvPicPr preferRelativeResize="0"/>
            <p:nvPr/>
          </p:nvPicPr>
          <p:blipFill rotWithShape="1">
            <a:blip r:embed="rId4">
              <a:alphaModFix/>
            </a:blip>
            <a:srcRect l="50191" t="179" r="32812" b="86086"/>
            <a:stretch/>
          </p:blipFill>
          <p:spPr>
            <a:xfrm flipH="1">
              <a:off x="647699" y="1519237"/>
              <a:ext cx="421929" cy="412825"/>
            </a:xfrm>
            <a:prstGeom prst="rect">
              <a:avLst/>
            </a:prstGeom>
            <a:noFill/>
            <a:ln>
              <a:noFill/>
            </a:ln>
          </p:spPr>
        </p:pic>
      </p:grpSp>
      <p:sp>
        <p:nvSpPr>
          <p:cNvPr id="22" name="Shape 22"/>
          <p:cNvSpPr txBox="1">
            <a:spLocks noGrp="1"/>
          </p:cNvSpPr>
          <p:nvPr>
            <p:ph type="body" idx="1"/>
          </p:nvPr>
        </p:nvSpPr>
        <p:spPr>
          <a:xfrm>
            <a:off x="2889246" y="2650327"/>
            <a:ext cx="2679703" cy="247649"/>
          </a:xfrm>
          <a:prstGeom prst="rect">
            <a:avLst/>
          </a:prstGeom>
          <a:noFill/>
          <a:ln>
            <a:noFill/>
          </a:ln>
        </p:spPr>
        <p:txBody>
          <a:bodyPr wrap="square" lIns="91425" tIns="91425" rIns="91425" bIns="91425" anchor="b" anchorCtr="0"/>
          <a:lstStyle>
            <a:lvl1pPr marL="0" marR="0" lvl="0" indent="0" algn="l" rtl="0">
              <a:lnSpc>
                <a:spcPct val="90000"/>
              </a:lnSpc>
              <a:spcBef>
                <a:spcPts val="1000"/>
              </a:spcBef>
              <a:spcAft>
                <a:spcPts val="0"/>
              </a:spcAft>
              <a:buNone/>
              <a:defRPr sz="1400" b="0" i="0" u="none" strike="noStrike" cap="none">
                <a:solidFill>
                  <a:srgbClr val="596369"/>
                </a:solidFill>
                <a:latin typeface="Arial"/>
                <a:ea typeface="Arial"/>
                <a:cs typeface="Arial"/>
                <a:sym typeface="Arial"/>
              </a:defRPr>
            </a:lvl1pPr>
            <a:lvl2pPr marL="685800" marR="0" lvl="1" indent="-152400" algn="l" rtl="0">
              <a:lnSpc>
                <a:spcPct val="90000"/>
              </a:lnSpc>
              <a:spcBef>
                <a:spcPts val="500"/>
              </a:spcBef>
              <a:spcAft>
                <a:spcPts val="0"/>
              </a:spcAft>
              <a:buClr>
                <a:srgbClr val="596369"/>
              </a:buClr>
              <a:buSzPct val="100000"/>
              <a:buFont typeface="Noto Sans Symbols"/>
              <a:buChar char="•"/>
              <a:defRPr sz="1200" b="0" i="0" u="none" strike="noStrike" cap="none">
                <a:solidFill>
                  <a:srgbClr val="596369"/>
                </a:solidFill>
                <a:latin typeface="Arial"/>
                <a:ea typeface="Arial"/>
                <a:cs typeface="Arial"/>
                <a:sym typeface="Arial"/>
              </a:defRPr>
            </a:lvl2pPr>
            <a:lvl3pPr marL="1143000" marR="0" lvl="2" indent="-158750" algn="l" rtl="0">
              <a:lnSpc>
                <a:spcPct val="90000"/>
              </a:lnSpc>
              <a:spcBef>
                <a:spcPts val="500"/>
              </a:spcBef>
              <a:spcAft>
                <a:spcPts val="0"/>
              </a:spcAft>
              <a:buClr>
                <a:srgbClr val="596369"/>
              </a:buClr>
              <a:buSzPct val="100000"/>
              <a:buFont typeface="Noto Sans Symbols"/>
              <a:buChar char="•"/>
              <a:defRPr sz="1100" b="0" i="0" u="none" strike="noStrike" cap="none">
                <a:solidFill>
                  <a:srgbClr val="596369"/>
                </a:solidFill>
                <a:latin typeface="Arial"/>
                <a:ea typeface="Arial"/>
                <a:cs typeface="Arial"/>
                <a:sym typeface="Arial"/>
              </a:defRPr>
            </a:lvl3pPr>
            <a:lvl4pPr marL="1600200" marR="0" lvl="3" indent="-165100" algn="l" rtl="0">
              <a:lnSpc>
                <a:spcPct val="90000"/>
              </a:lnSpc>
              <a:spcBef>
                <a:spcPts val="500"/>
              </a:spcBef>
              <a:spcAft>
                <a:spcPts val="0"/>
              </a:spcAft>
              <a:buClr>
                <a:srgbClr val="596369"/>
              </a:buClr>
              <a:buSzPct val="100000"/>
              <a:buFont typeface="Noto Sans Symbols"/>
              <a:buChar char="•"/>
              <a:defRPr sz="1000" b="0" i="0" u="none" strike="noStrike" cap="none">
                <a:solidFill>
                  <a:srgbClr val="596369"/>
                </a:solidFill>
                <a:latin typeface="Arial"/>
                <a:ea typeface="Arial"/>
                <a:cs typeface="Arial"/>
                <a:sym typeface="Arial"/>
              </a:defRPr>
            </a:lvl4pPr>
            <a:lvl5pPr marL="2057400" marR="0" lvl="4" indent="-165100" algn="l" rtl="0">
              <a:lnSpc>
                <a:spcPct val="90000"/>
              </a:lnSpc>
              <a:spcBef>
                <a:spcPts val="500"/>
              </a:spcBef>
              <a:spcAft>
                <a:spcPts val="0"/>
              </a:spcAft>
              <a:buClr>
                <a:srgbClr val="596369"/>
              </a:buClr>
              <a:buSzPct val="100000"/>
              <a:buFont typeface="Noto Sans Symbols"/>
              <a:buChar char="•"/>
              <a:defRPr sz="1000" b="0" i="0" u="none" strike="noStrike" cap="none">
                <a:solidFill>
                  <a:srgbClr val="596369"/>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title"/>
          </p:nvPr>
        </p:nvSpPr>
        <p:spPr>
          <a:xfrm>
            <a:off x="2870200" y="2317750"/>
            <a:ext cx="8441267" cy="384174"/>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2pPr>
            <a:lvl3pPr marL="0" marR="0" lvl="2"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3pPr>
            <a:lvl4pPr marL="0" marR="0" lvl="3"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4pPr>
            <a:lvl5pPr marL="0" marR="0" lvl="4"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5pPr>
            <a:lvl6pPr marL="457200" marR="0" lvl="5"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6pPr>
            <a:lvl7pPr marL="914400" marR="0" lvl="6"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7pPr>
            <a:lvl8pPr marL="1371600" marR="0" lvl="7"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8pPr>
            <a:lvl9pPr marL="1828800" marR="0" lvl="8"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5012267" y="6499225"/>
            <a:ext cx="3522133" cy="222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b="0" i="0" u="none" strike="noStrike" cap="none">
                <a:solidFill>
                  <a:srgbClr val="8E99A0"/>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897467" y="6499225"/>
            <a:ext cx="4114799" cy="222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b="0" i="0" u="none" strike="noStrike" cap="none">
                <a:solidFill>
                  <a:srgbClr val="8E99A0"/>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534401" y="6499225"/>
            <a:ext cx="910167" cy="22225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fr-FR" sz="800">
                <a:solidFill>
                  <a:srgbClr val="8E99A0"/>
                </a:solidFill>
                <a:ea typeface="Calibri"/>
                <a:cs typeface="Calibri"/>
                <a:sym typeface="Calibri"/>
              </a:rPr>
              <a:pPr algn="r">
                <a:buSzPct val="25000"/>
              </a:pPr>
              <a:t>‹#›</a:t>
            </a:fld>
            <a:endParaRPr lang="fr-FR" sz="800">
              <a:solidFill>
                <a:srgbClr val="8E99A0"/>
              </a:solidFill>
              <a:ea typeface="Calibri"/>
              <a:cs typeface="Calibri"/>
              <a:sym typeface="Calibri"/>
            </a:endParaRPr>
          </a:p>
        </p:txBody>
      </p:sp>
    </p:spTree>
    <p:extLst>
      <p:ext uri="{BB962C8B-B14F-4D97-AF65-F5344CB8AC3E}">
        <p14:creationId xmlns:p14="http://schemas.microsoft.com/office/powerpoint/2010/main" val="2993759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INTERCALAIRE ROSE">
    <p:spTree>
      <p:nvGrpSpPr>
        <p:cNvPr id="1" name="Shape 39"/>
        <p:cNvGrpSpPr/>
        <p:nvPr/>
      </p:nvGrpSpPr>
      <p:grpSpPr>
        <a:xfrm>
          <a:off x="0" y="0"/>
          <a:ext cx="0" cy="0"/>
          <a:chOff x="0" y="0"/>
          <a:chExt cx="0" cy="0"/>
        </a:xfrm>
      </p:grpSpPr>
      <p:sp>
        <p:nvSpPr>
          <p:cNvPr id="40" name="Shape 40"/>
          <p:cNvSpPr/>
          <p:nvPr/>
        </p:nvSpPr>
        <p:spPr>
          <a:xfrm>
            <a:off x="0" y="6364288"/>
            <a:ext cx="12192000" cy="493711"/>
          </a:xfrm>
          <a:prstGeom prst="rect">
            <a:avLst/>
          </a:prstGeom>
          <a:solidFill>
            <a:schemeClr val="lt1"/>
          </a:solidFill>
          <a:ln>
            <a:noFill/>
          </a:ln>
        </p:spPr>
        <p:txBody>
          <a:bodyPr wrap="square" lIns="91425" tIns="45700" rIns="91425" bIns="45700" anchor="ctr" anchorCtr="0">
            <a:noAutofit/>
          </a:bodyPr>
          <a:lstStyle/>
          <a:p>
            <a:pPr algn="ctr"/>
            <a:endParaRPr sz="1800">
              <a:solidFill>
                <a:prstClr val="white"/>
              </a:solidFill>
              <a:ea typeface="Calibri"/>
              <a:cs typeface="Calibri"/>
              <a:sym typeface="Calibri"/>
            </a:endParaRPr>
          </a:p>
        </p:txBody>
      </p:sp>
      <p:pic>
        <p:nvPicPr>
          <p:cNvPr id="41" name="Shape 41"/>
          <p:cNvPicPr preferRelativeResize="0"/>
          <p:nvPr/>
        </p:nvPicPr>
        <p:blipFill rotWithShape="1">
          <a:blip r:embed="rId2">
            <a:alphaModFix/>
          </a:blip>
          <a:srcRect/>
          <a:stretch/>
        </p:blipFill>
        <p:spPr>
          <a:xfrm>
            <a:off x="9694333" y="6427787"/>
            <a:ext cx="1634067" cy="314324"/>
          </a:xfrm>
          <a:prstGeom prst="rect">
            <a:avLst/>
          </a:prstGeom>
          <a:noFill/>
          <a:ln>
            <a:noFill/>
          </a:ln>
        </p:spPr>
      </p:pic>
      <p:pic>
        <p:nvPicPr>
          <p:cNvPr id="42" name="Shape 42"/>
          <p:cNvPicPr preferRelativeResize="0"/>
          <p:nvPr/>
        </p:nvPicPr>
        <p:blipFill rotWithShape="1">
          <a:blip r:embed="rId3">
            <a:alphaModFix/>
          </a:blip>
          <a:srcRect/>
          <a:stretch/>
        </p:blipFill>
        <p:spPr>
          <a:xfrm>
            <a:off x="901700" y="2308226"/>
            <a:ext cx="1756832" cy="552449"/>
          </a:xfrm>
          <a:prstGeom prst="rect">
            <a:avLst/>
          </a:prstGeom>
          <a:noFill/>
          <a:ln>
            <a:noFill/>
          </a:ln>
        </p:spPr>
      </p:pic>
      <p:cxnSp>
        <p:nvCxnSpPr>
          <p:cNvPr id="43" name="Shape 43"/>
          <p:cNvCxnSpPr/>
          <p:nvPr/>
        </p:nvCxnSpPr>
        <p:spPr>
          <a:xfrm>
            <a:off x="5562601" y="2843213"/>
            <a:ext cx="5765799" cy="0"/>
          </a:xfrm>
          <a:prstGeom prst="straightConnector1">
            <a:avLst/>
          </a:prstGeom>
          <a:noFill/>
          <a:ln w="38100" cap="flat" cmpd="sng">
            <a:solidFill>
              <a:srgbClr val="A8B1B6"/>
            </a:solidFill>
            <a:prstDash val="solid"/>
            <a:miter lim="8000"/>
            <a:headEnd type="none" w="med" len="med"/>
            <a:tailEnd type="none" w="med" len="med"/>
          </a:ln>
        </p:spPr>
      </p:cxnSp>
      <p:sp>
        <p:nvSpPr>
          <p:cNvPr id="44" name="Shape 44"/>
          <p:cNvSpPr txBox="1">
            <a:spLocks noGrp="1"/>
          </p:cNvSpPr>
          <p:nvPr>
            <p:ph type="body" idx="1"/>
          </p:nvPr>
        </p:nvSpPr>
        <p:spPr>
          <a:xfrm>
            <a:off x="2889246" y="2650327"/>
            <a:ext cx="2679703" cy="247649"/>
          </a:xfrm>
          <a:prstGeom prst="rect">
            <a:avLst/>
          </a:prstGeom>
          <a:noFill/>
          <a:ln>
            <a:noFill/>
          </a:ln>
        </p:spPr>
        <p:txBody>
          <a:bodyPr wrap="square" lIns="91425" tIns="91425" rIns="91425" bIns="91425" anchor="b" anchorCtr="0"/>
          <a:lstStyle>
            <a:lvl1pPr marL="0" marR="0" lvl="0" indent="0" algn="l" rtl="0">
              <a:lnSpc>
                <a:spcPct val="90000"/>
              </a:lnSpc>
              <a:spcBef>
                <a:spcPts val="1000"/>
              </a:spcBef>
              <a:spcAft>
                <a:spcPts val="0"/>
              </a:spcAft>
              <a:buNone/>
              <a:defRPr sz="1400" b="0" i="0" u="none" strike="noStrike" cap="none">
                <a:solidFill>
                  <a:srgbClr val="596369"/>
                </a:solidFill>
                <a:latin typeface="Arial"/>
                <a:ea typeface="Arial"/>
                <a:cs typeface="Arial"/>
                <a:sym typeface="Arial"/>
              </a:defRPr>
            </a:lvl1pPr>
            <a:lvl2pPr marL="685800" marR="0" lvl="1" indent="-152400" algn="l" rtl="0">
              <a:lnSpc>
                <a:spcPct val="90000"/>
              </a:lnSpc>
              <a:spcBef>
                <a:spcPts val="500"/>
              </a:spcBef>
              <a:spcAft>
                <a:spcPts val="0"/>
              </a:spcAft>
              <a:buClr>
                <a:srgbClr val="596369"/>
              </a:buClr>
              <a:buSzPct val="100000"/>
              <a:buFont typeface="Noto Sans Symbols"/>
              <a:buChar char="•"/>
              <a:defRPr sz="1200" b="0" i="0" u="none" strike="noStrike" cap="none">
                <a:solidFill>
                  <a:srgbClr val="596369"/>
                </a:solidFill>
                <a:latin typeface="Arial"/>
                <a:ea typeface="Arial"/>
                <a:cs typeface="Arial"/>
                <a:sym typeface="Arial"/>
              </a:defRPr>
            </a:lvl2pPr>
            <a:lvl3pPr marL="1143000" marR="0" lvl="2" indent="-158750" algn="l" rtl="0">
              <a:lnSpc>
                <a:spcPct val="90000"/>
              </a:lnSpc>
              <a:spcBef>
                <a:spcPts val="500"/>
              </a:spcBef>
              <a:spcAft>
                <a:spcPts val="0"/>
              </a:spcAft>
              <a:buClr>
                <a:srgbClr val="596369"/>
              </a:buClr>
              <a:buSzPct val="100000"/>
              <a:buFont typeface="Noto Sans Symbols"/>
              <a:buChar char="•"/>
              <a:defRPr sz="1100" b="0" i="0" u="none" strike="noStrike" cap="none">
                <a:solidFill>
                  <a:srgbClr val="596369"/>
                </a:solidFill>
                <a:latin typeface="Arial"/>
                <a:ea typeface="Arial"/>
                <a:cs typeface="Arial"/>
                <a:sym typeface="Arial"/>
              </a:defRPr>
            </a:lvl3pPr>
            <a:lvl4pPr marL="1600200" marR="0" lvl="3" indent="-165100" algn="l" rtl="0">
              <a:lnSpc>
                <a:spcPct val="90000"/>
              </a:lnSpc>
              <a:spcBef>
                <a:spcPts val="500"/>
              </a:spcBef>
              <a:spcAft>
                <a:spcPts val="0"/>
              </a:spcAft>
              <a:buClr>
                <a:srgbClr val="596369"/>
              </a:buClr>
              <a:buSzPct val="100000"/>
              <a:buFont typeface="Noto Sans Symbols"/>
              <a:buChar char="•"/>
              <a:defRPr sz="1000" b="0" i="0" u="none" strike="noStrike" cap="none">
                <a:solidFill>
                  <a:srgbClr val="596369"/>
                </a:solidFill>
                <a:latin typeface="Arial"/>
                <a:ea typeface="Arial"/>
                <a:cs typeface="Arial"/>
                <a:sym typeface="Arial"/>
              </a:defRPr>
            </a:lvl4pPr>
            <a:lvl5pPr marL="2057400" marR="0" lvl="4" indent="-165100" algn="l" rtl="0">
              <a:lnSpc>
                <a:spcPct val="90000"/>
              </a:lnSpc>
              <a:spcBef>
                <a:spcPts val="500"/>
              </a:spcBef>
              <a:spcAft>
                <a:spcPts val="0"/>
              </a:spcAft>
              <a:buClr>
                <a:srgbClr val="596369"/>
              </a:buClr>
              <a:buSzPct val="100000"/>
              <a:buFont typeface="Noto Sans Symbols"/>
              <a:buChar char="•"/>
              <a:defRPr sz="1000" b="0" i="0" u="none" strike="noStrike" cap="none">
                <a:solidFill>
                  <a:srgbClr val="596369"/>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title"/>
          </p:nvPr>
        </p:nvSpPr>
        <p:spPr>
          <a:xfrm>
            <a:off x="2870200" y="2317750"/>
            <a:ext cx="8441267" cy="384174"/>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1pPr>
            <a:lvl2pPr marL="0" marR="0" lvl="1"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2pPr>
            <a:lvl3pPr marL="0" marR="0" lvl="2"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3pPr>
            <a:lvl4pPr marL="0" marR="0" lvl="3"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4pPr>
            <a:lvl5pPr marL="0" marR="0" lvl="4"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5pPr>
            <a:lvl6pPr marL="457200" marR="0" lvl="5"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6pPr>
            <a:lvl7pPr marL="914400" marR="0" lvl="6"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7pPr>
            <a:lvl8pPr marL="1371600" marR="0" lvl="7"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8pPr>
            <a:lvl9pPr marL="1828800" marR="0" lvl="8" indent="0" algn="l" rtl="0">
              <a:lnSpc>
                <a:spcPct val="90000"/>
              </a:lnSpc>
              <a:spcBef>
                <a:spcPts val="0"/>
              </a:spcBef>
              <a:spcAft>
                <a:spcPts val="0"/>
              </a:spcAft>
              <a:buNone/>
              <a:defRPr sz="3200" b="0" i="0" u="none" strike="noStrike" cap="none">
                <a:solidFill>
                  <a:schemeClr val="dk1"/>
                </a:solidFill>
                <a:latin typeface="Arial"/>
                <a:ea typeface="Arial"/>
                <a:cs typeface="Arial"/>
                <a:sym typeface="Arial"/>
              </a:defRPr>
            </a:lvl9pPr>
          </a:lstStyle>
          <a:p>
            <a:endParaRPr/>
          </a:p>
        </p:txBody>
      </p:sp>
      <p:sp>
        <p:nvSpPr>
          <p:cNvPr id="46" name="Shape 46"/>
          <p:cNvSpPr>
            <a:spLocks noGrp="1"/>
          </p:cNvSpPr>
          <p:nvPr>
            <p:ph type="pic" idx="2"/>
          </p:nvPr>
        </p:nvSpPr>
        <p:spPr>
          <a:xfrm>
            <a:off x="0" y="3034066"/>
            <a:ext cx="12192000" cy="3319108"/>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None/>
              <a:defRPr sz="1400" b="0" i="0" u="none" strike="noStrike" cap="none">
                <a:solidFill>
                  <a:srgbClr val="596369"/>
                </a:solidFill>
                <a:latin typeface="Arial"/>
                <a:ea typeface="Arial"/>
                <a:cs typeface="Arial"/>
                <a:sym typeface="Arial"/>
              </a:defRPr>
            </a:lvl1pPr>
            <a:lvl2pPr marL="685800" marR="0" lvl="1" indent="-152400" algn="l" rtl="0">
              <a:lnSpc>
                <a:spcPct val="90000"/>
              </a:lnSpc>
              <a:spcBef>
                <a:spcPts val="500"/>
              </a:spcBef>
              <a:spcAft>
                <a:spcPts val="0"/>
              </a:spcAft>
              <a:buClr>
                <a:srgbClr val="596369"/>
              </a:buClr>
              <a:buSzPct val="100000"/>
              <a:buFont typeface="Noto Sans Symbols"/>
              <a:buChar char="•"/>
              <a:defRPr sz="1200" b="0" i="0" u="none" strike="noStrike" cap="none">
                <a:solidFill>
                  <a:srgbClr val="596369"/>
                </a:solidFill>
                <a:latin typeface="Arial"/>
                <a:ea typeface="Arial"/>
                <a:cs typeface="Arial"/>
                <a:sym typeface="Arial"/>
              </a:defRPr>
            </a:lvl2pPr>
            <a:lvl3pPr marL="1143000" marR="0" lvl="2" indent="-158750" algn="l" rtl="0">
              <a:lnSpc>
                <a:spcPct val="90000"/>
              </a:lnSpc>
              <a:spcBef>
                <a:spcPts val="500"/>
              </a:spcBef>
              <a:spcAft>
                <a:spcPts val="0"/>
              </a:spcAft>
              <a:buClr>
                <a:srgbClr val="596369"/>
              </a:buClr>
              <a:buSzPct val="100000"/>
              <a:buFont typeface="Noto Sans Symbols"/>
              <a:buChar char="•"/>
              <a:defRPr sz="1100" b="0" i="0" u="none" strike="noStrike" cap="none">
                <a:solidFill>
                  <a:srgbClr val="596369"/>
                </a:solidFill>
                <a:latin typeface="Arial"/>
                <a:ea typeface="Arial"/>
                <a:cs typeface="Arial"/>
                <a:sym typeface="Arial"/>
              </a:defRPr>
            </a:lvl3pPr>
            <a:lvl4pPr marL="1600200" marR="0" lvl="3" indent="-165100" algn="l" rtl="0">
              <a:lnSpc>
                <a:spcPct val="90000"/>
              </a:lnSpc>
              <a:spcBef>
                <a:spcPts val="500"/>
              </a:spcBef>
              <a:spcAft>
                <a:spcPts val="0"/>
              </a:spcAft>
              <a:buClr>
                <a:srgbClr val="596369"/>
              </a:buClr>
              <a:buSzPct val="100000"/>
              <a:buFont typeface="Noto Sans Symbols"/>
              <a:buChar char="•"/>
              <a:defRPr sz="1000" b="0" i="0" u="none" strike="noStrike" cap="none">
                <a:solidFill>
                  <a:srgbClr val="596369"/>
                </a:solidFill>
                <a:latin typeface="Arial"/>
                <a:ea typeface="Arial"/>
                <a:cs typeface="Arial"/>
                <a:sym typeface="Arial"/>
              </a:defRPr>
            </a:lvl4pPr>
            <a:lvl5pPr marL="2057400" marR="0" lvl="4" indent="-165100" algn="l" rtl="0">
              <a:lnSpc>
                <a:spcPct val="90000"/>
              </a:lnSpc>
              <a:spcBef>
                <a:spcPts val="500"/>
              </a:spcBef>
              <a:spcAft>
                <a:spcPts val="0"/>
              </a:spcAft>
              <a:buClr>
                <a:srgbClr val="596369"/>
              </a:buClr>
              <a:buSzPct val="100000"/>
              <a:buFont typeface="Noto Sans Symbols"/>
              <a:buChar char="•"/>
              <a:defRPr sz="1000" b="0" i="0" u="none" strike="noStrike" cap="none">
                <a:solidFill>
                  <a:srgbClr val="596369"/>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5012267" y="6499225"/>
            <a:ext cx="3522133" cy="222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a:solidFill>
                  <a:srgbClr val="8E99A0"/>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97467" y="6499225"/>
            <a:ext cx="4114799" cy="222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cap="none">
                <a:solidFill>
                  <a:srgbClr val="8E99A0"/>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534401" y="6499225"/>
            <a:ext cx="910167" cy="22225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fr-FR" sz="1000">
                <a:solidFill>
                  <a:srgbClr val="8E99A0"/>
                </a:solidFill>
                <a:ea typeface="Calibri"/>
                <a:cs typeface="Calibri"/>
                <a:sym typeface="Calibri"/>
              </a:rPr>
              <a:pPr algn="r">
                <a:buSzPct val="25000"/>
              </a:pPr>
              <a:t>‹#›</a:t>
            </a:fld>
            <a:endParaRPr lang="fr-FR" sz="1000">
              <a:solidFill>
                <a:srgbClr val="8E99A0"/>
              </a:solidFill>
              <a:ea typeface="Calibri"/>
              <a:cs typeface="Calibri"/>
              <a:sym typeface="Calibri"/>
            </a:endParaRPr>
          </a:p>
        </p:txBody>
      </p:sp>
    </p:spTree>
    <p:extLst>
      <p:ext uri="{BB962C8B-B14F-4D97-AF65-F5344CB8AC3E}">
        <p14:creationId xmlns:p14="http://schemas.microsoft.com/office/powerpoint/2010/main" val="2698704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RE + TEXTE &amp; IMAGE">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897467" y="1589"/>
            <a:ext cx="10397067" cy="661987"/>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1pPr>
            <a:lvl2pPr marL="0" marR="0" lvl="1"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2pPr>
            <a:lvl3pPr marL="0" marR="0" lvl="2"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3pPr>
            <a:lvl4pPr marL="0" marR="0" lvl="3"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4pPr>
            <a:lvl5pPr marL="0" marR="0" lvl="4"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5pPr>
            <a:lvl6pPr marL="457200" marR="0" lvl="5"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6pPr>
            <a:lvl7pPr marL="914400" marR="0" lvl="6"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7pPr>
            <a:lvl8pPr marL="1371600" marR="0" lvl="7"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8pPr>
            <a:lvl9pPr marL="1828800" marR="0" lvl="8" indent="0" algn="l" rtl="0">
              <a:lnSpc>
                <a:spcPct val="90000"/>
              </a:lnSpc>
              <a:spcBef>
                <a:spcPts val="0"/>
              </a:spcBef>
              <a:spcAft>
                <a:spcPts val="0"/>
              </a:spcAft>
              <a:buNone/>
              <a:defRPr sz="2100" b="0" i="0" u="none" strike="noStrike" cap="none">
                <a:solidFill>
                  <a:schemeClr val="lt1"/>
                </a:solidFill>
                <a:latin typeface="Arial"/>
                <a:ea typeface="Arial"/>
                <a:cs typeface="Arial"/>
                <a:sym typeface="Arial"/>
              </a:defRPr>
            </a:lvl9pPr>
          </a:lstStyle>
          <a:p>
            <a:endParaRPr/>
          </a:p>
        </p:txBody>
      </p:sp>
      <p:sp>
        <p:nvSpPr>
          <p:cNvPr id="132" name="Shape 132"/>
          <p:cNvSpPr txBox="1">
            <a:spLocks noGrp="1"/>
          </p:cNvSpPr>
          <p:nvPr>
            <p:ph type="body" idx="1"/>
          </p:nvPr>
        </p:nvSpPr>
        <p:spPr>
          <a:xfrm>
            <a:off x="6112934" y="1106488"/>
            <a:ext cx="5198533" cy="5256211"/>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accent2"/>
              </a:buClr>
              <a:buFont typeface="Arial"/>
              <a:buNone/>
              <a:defRPr sz="1600" b="1" i="0" u="none" strike="noStrike" cap="none">
                <a:solidFill>
                  <a:srgbClr val="B0DB19"/>
                </a:solidFill>
                <a:latin typeface="Arial"/>
                <a:ea typeface="Arial"/>
                <a:cs typeface="Arial"/>
                <a:sym typeface="Arial"/>
              </a:defRPr>
            </a:lvl1pPr>
            <a:lvl2pPr marL="390525" marR="0" lvl="1" indent="-149225" algn="l" rtl="0">
              <a:lnSpc>
                <a:spcPct val="90000"/>
              </a:lnSpc>
              <a:spcBef>
                <a:spcPts val="500"/>
              </a:spcBef>
              <a:spcAft>
                <a:spcPts val="300"/>
              </a:spcAft>
              <a:buClr>
                <a:srgbClr val="B0DB19"/>
              </a:buClr>
              <a:buSzPct val="100000"/>
              <a:buFont typeface="Noto Sans Symbols"/>
              <a:buChar char="•"/>
              <a:defRPr sz="1400" b="1" i="0" u="none" strike="noStrike" cap="none">
                <a:solidFill>
                  <a:srgbClr val="596369"/>
                </a:solidFill>
                <a:latin typeface="Arial"/>
                <a:ea typeface="Arial"/>
                <a:cs typeface="Arial"/>
                <a:sym typeface="Arial"/>
              </a:defRPr>
            </a:lvl2pPr>
            <a:lvl3pPr marL="514350" marR="0" lvl="2" indent="-44450" algn="l" rtl="0">
              <a:lnSpc>
                <a:spcPct val="90000"/>
              </a:lnSpc>
              <a:spcBef>
                <a:spcPts val="100"/>
              </a:spcBef>
              <a:spcAft>
                <a:spcPts val="0"/>
              </a:spcAft>
              <a:buClr>
                <a:srgbClr val="B0DB19"/>
              </a:buClr>
              <a:buSzPct val="100000"/>
              <a:buFont typeface="Arial"/>
              <a:buChar char="-"/>
              <a:defRPr sz="1200" b="0" i="0" u="none" strike="noStrike" cap="none">
                <a:solidFill>
                  <a:srgbClr val="596369"/>
                </a:solidFill>
                <a:latin typeface="Arial"/>
                <a:ea typeface="Arial"/>
                <a:cs typeface="Arial"/>
                <a:sym typeface="Arial"/>
              </a:defRPr>
            </a:lvl3pPr>
            <a:lvl4pPr marL="628650" marR="0" lvl="3" indent="-25400" algn="l" rtl="0">
              <a:lnSpc>
                <a:spcPct val="90000"/>
              </a:lnSpc>
              <a:spcBef>
                <a:spcPts val="300"/>
              </a:spcBef>
              <a:spcAft>
                <a:spcPts val="200"/>
              </a:spcAft>
              <a:buClr>
                <a:srgbClr val="596369"/>
              </a:buClr>
              <a:buSzPct val="100000"/>
              <a:buFont typeface="Calibri"/>
              <a:buChar char="-"/>
              <a:defRPr sz="1100" b="1" i="1" u="none" strike="noStrike" cap="none">
                <a:solidFill>
                  <a:srgbClr val="596369"/>
                </a:solidFill>
                <a:latin typeface="Arial"/>
                <a:ea typeface="Arial"/>
                <a:cs typeface="Arial"/>
                <a:sym typeface="Arial"/>
              </a:defRPr>
            </a:lvl4pPr>
            <a:lvl5pPr marL="2057400" marR="0" lvl="4" indent="-158750" algn="l" rtl="0">
              <a:lnSpc>
                <a:spcPct val="90000"/>
              </a:lnSpc>
              <a:spcBef>
                <a:spcPts val="500"/>
              </a:spcBef>
              <a:spcAft>
                <a:spcPts val="0"/>
              </a:spcAft>
              <a:buClr>
                <a:schemeClr val="accent2"/>
              </a:buClr>
              <a:buSzPct val="100000"/>
              <a:buFont typeface="Noto Sans Symbols"/>
              <a:buChar char="•"/>
              <a:defRPr sz="11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a:spLocks noGrp="1"/>
          </p:cNvSpPr>
          <p:nvPr>
            <p:ph type="pic" idx="2"/>
          </p:nvPr>
        </p:nvSpPr>
        <p:spPr>
          <a:xfrm>
            <a:off x="897466" y="1106488"/>
            <a:ext cx="5138177" cy="5256211"/>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spcAft>
                <a:spcPts val="0"/>
              </a:spcAft>
              <a:buNone/>
              <a:defRPr sz="2000" b="1" i="0" u="none" strike="noStrike" cap="none">
                <a:solidFill>
                  <a:srgbClr val="B0DB19"/>
                </a:solidFill>
                <a:latin typeface="Arial"/>
                <a:ea typeface="Arial"/>
                <a:cs typeface="Arial"/>
                <a:sym typeface="Arial"/>
              </a:defRPr>
            </a:lvl1pPr>
            <a:lvl2pPr marL="390525" marR="0" lvl="1" indent="-136525" algn="l" rtl="0">
              <a:lnSpc>
                <a:spcPct val="90000"/>
              </a:lnSpc>
              <a:spcBef>
                <a:spcPts val="500"/>
              </a:spcBef>
              <a:spcAft>
                <a:spcPts val="300"/>
              </a:spcAft>
              <a:buClr>
                <a:srgbClr val="B0DB19"/>
              </a:buClr>
              <a:buSzPct val="100000"/>
              <a:buFont typeface="Noto Sans Symbols"/>
              <a:buChar char="•"/>
              <a:defRPr sz="1600" b="1" i="0" u="none" strike="noStrike" cap="none">
                <a:solidFill>
                  <a:srgbClr val="596369"/>
                </a:solidFill>
                <a:latin typeface="Arial"/>
                <a:ea typeface="Arial"/>
                <a:cs typeface="Arial"/>
                <a:sym typeface="Arial"/>
              </a:defRPr>
            </a:lvl2pPr>
            <a:lvl3pPr marL="514350" marR="0" lvl="2" indent="-44450" algn="l" rtl="0">
              <a:lnSpc>
                <a:spcPct val="90000"/>
              </a:lnSpc>
              <a:spcBef>
                <a:spcPts val="100"/>
              </a:spcBef>
              <a:spcAft>
                <a:spcPts val="0"/>
              </a:spcAft>
              <a:buClr>
                <a:srgbClr val="B0DB19"/>
              </a:buClr>
              <a:buSzPct val="100000"/>
              <a:buFont typeface="Arial"/>
              <a:buChar char="-"/>
              <a:defRPr sz="1200" b="0" i="0" u="none" strike="noStrike" cap="none">
                <a:solidFill>
                  <a:srgbClr val="596369"/>
                </a:solidFill>
                <a:latin typeface="Arial"/>
                <a:ea typeface="Arial"/>
                <a:cs typeface="Arial"/>
                <a:sym typeface="Arial"/>
              </a:defRPr>
            </a:lvl3pPr>
            <a:lvl4pPr marL="628650" marR="0" lvl="3" indent="-25400" algn="l" rtl="0">
              <a:lnSpc>
                <a:spcPct val="90000"/>
              </a:lnSpc>
              <a:spcBef>
                <a:spcPts val="300"/>
              </a:spcBef>
              <a:spcAft>
                <a:spcPts val="200"/>
              </a:spcAft>
              <a:buClr>
                <a:srgbClr val="596369"/>
              </a:buClr>
              <a:buSzPct val="100000"/>
              <a:buFont typeface="Calibri"/>
              <a:buChar char="-"/>
              <a:defRPr sz="1100" b="1" i="1" u="none" strike="noStrike" cap="none">
                <a:solidFill>
                  <a:srgbClr val="596369"/>
                </a:solidFill>
                <a:latin typeface="Arial"/>
                <a:ea typeface="Arial"/>
                <a:cs typeface="Arial"/>
                <a:sym typeface="Arial"/>
              </a:defRPr>
            </a:lvl4pPr>
            <a:lvl5pPr marL="2057400" marR="0" lvl="4" indent="-139700" algn="l" rtl="0">
              <a:lnSpc>
                <a:spcPct val="90000"/>
              </a:lnSpc>
              <a:spcBef>
                <a:spcPts val="500"/>
              </a:spcBef>
              <a:spcAft>
                <a:spcPts val="0"/>
              </a:spcAft>
              <a:buClr>
                <a:schemeClr val="accent2"/>
              </a:buClr>
              <a:buSzPct val="100000"/>
              <a:buFont typeface="Noto Sans Symbols"/>
              <a:buChar char="•"/>
              <a:defRPr sz="14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dt" idx="10"/>
          </p:nvPr>
        </p:nvSpPr>
        <p:spPr>
          <a:xfrm>
            <a:off x="5012267" y="6499225"/>
            <a:ext cx="3522133" cy="222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a:solidFill>
                  <a:srgbClr val="8E99A0"/>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ftr" idx="11"/>
          </p:nvPr>
        </p:nvSpPr>
        <p:spPr>
          <a:xfrm>
            <a:off x="897467" y="6499225"/>
            <a:ext cx="4114799" cy="222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cap="none">
                <a:solidFill>
                  <a:srgbClr val="8E99A0"/>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sldNum" idx="12"/>
          </p:nvPr>
        </p:nvSpPr>
        <p:spPr>
          <a:xfrm>
            <a:off x="8534401" y="6499225"/>
            <a:ext cx="910167" cy="22225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fr-FR" sz="1000">
                <a:solidFill>
                  <a:srgbClr val="8E99A0"/>
                </a:solidFill>
                <a:ea typeface="Calibri"/>
                <a:cs typeface="Calibri"/>
                <a:sym typeface="Calibri"/>
              </a:rPr>
              <a:pPr algn="r">
                <a:buSzPct val="25000"/>
              </a:pPr>
              <a:t>‹#›</a:t>
            </a:fld>
            <a:endParaRPr lang="fr-FR" sz="1000">
              <a:solidFill>
                <a:srgbClr val="8E99A0"/>
              </a:solidFill>
              <a:ea typeface="Calibri"/>
              <a:cs typeface="Calibri"/>
              <a:sym typeface="Calibri"/>
            </a:endParaRPr>
          </a:p>
        </p:txBody>
      </p:sp>
    </p:spTree>
    <p:extLst>
      <p:ext uri="{BB962C8B-B14F-4D97-AF65-F5344CB8AC3E}">
        <p14:creationId xmlns:p14="http://schemas.microsoft.com/office/powerpoint/2010/main" val="2251728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70001"/>
            <a:ext cx="10515600" cy="4906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p:cNvSpPr>
            <a:spLocks noGrp="1"/>
          </p:cNvSpPr>
          <p:nvPr>
            <p:ph type="title"/>
          </p:nvPr>
        </p:nvSpPr>
        <p:spPr>
          <a:xfrm>
            <a:off x="939800" y="67736"/>
            <a:ext cx="10515600" cy="1006474"/>
          </a:xfrm>
          <a:prstGeom prst="rect">
            <a:avLst/>
          </a:prstGeom>
        </p:spPr>
        <p:txBody>
          <a:bodyPr/>
          <a:lstStyle/>
          <a:p>
            <a:r>
              <a:rPr lang="fr-FR" dirty="0"/>
              <a:t>Modifiez le style du titre</a:t>
            </a:r>
            <a:endParaRPr lang="en-US" dirty="0"/>
          </a:p>
        </p:txBody>
      </p:sp>
    </p:spTree>
    <p:extLst>
      <p:ext uri="{BB962C8B-B14F-4D97-AF65-F5344CB8AC3E}">
        <p14:creationId xmlns:p14="http://schemas.microsoft.com/office/powerpoint/2010/main" val="2805454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1" name="Content Placeholder 2"/>
          <p:cNvSpPr>
            <a:spLocks noGrp="1"/>
          </p:cNvSpPr>
          <p:nvPr>
            <p:ph idx="1"/>
          </p:nvPr>
        </p:nvSpPr>
        <p:spPr>
          <a:xfrm>
            <a:off x="838200" y="1270001"/>
            <a:ext cx="10515600" cy="4906963"/>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Title 1"/>
          <p:cNvSpPr>
            <a:spLocks noGrp="1"/>
          </p:cNvSpPr>
          <p:nvPr>
            <p:ph type="title"/>
          </p:nvPr>
        </p:nvSpPr>
        <p:spPr>
          <a:xfrm>
            <a:off x="939800" y="67736"/>
            <a:ext cx="10515600" cy="1006474"/>
          </a:xfrm>
          <a:prstGeom prst="rect">
            <a:avLst/>
          </a:prstGeom>
        </p:spPr>
        <p:txBody>
          <a:bodyPr/>
          <a:lstStyle/>
          <a:p>
            <a:r>
              <a:rPr lang="fr-FR" dirty="0"/>
              <a:t>Modifiez le style du titre</a:t>
            </a:r>
            <a:endParaRPr lang="en-US" dirty="0"/>
          </a:p>
        </p:txBody>
      </p:sp>
    </p:spTree>
    <p:extLst>
      <p:ext uri="{BB962C8B-B14F-4D97-AF65-F5344CB8AC3E}">
        <p14:creationId xmlns:p14="http://schemas.microsoft.com/office/powerpoint/2010/main" val="3192120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RE + TEX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Espace réservé du texte 6"/>
          <p:cNvSpPr>
            <a:spLocks noGrp="1"/>
          </p:cNvSpPr>
          <p:nvPr>
            <p:ph type="body" sz="quarter" idx="13"/>
          </p:nvPr>
        </p:nvSpPr>
        <p:spPr>
          <a:xfrm>
            <a:off x="1591735" y="2082800"/>
            <a:ext cx="9719733" cy="4127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3127083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700" y="387477"/>
            <a:ext cx="12217400" cy="415498"/>
          </a:xfrm>
          <a:prstGeom prst="rect">
            <a:avLst/>
          </a:prstGeom>
        </p:spPr>
        <p:txBody>
          <a:bodyPr wrap="square" lIns="0" tIns="0" rIns="0" bIns="0">
            <a:spAutoFit/>
          </a:bodyPr>
          <a:lstStyle>
            <a:lvl1pPr>
              <a:defRPr sz="2700" b="1" i="0" u="sng">
                <a:solidFill>
                  <a:srgbClr val="B48513"/>
                </a:solidFill>
                <a:latin typeface="Segoe UI"/>
                <a:cs typeface="Segoe UI"/>
              </a:defRPr>
            </a:lvl1pPr>
          </a:lstStyle>
          <a:p>
            <a:endParaRPr/>
          </a:p>
        </p:txBody>
      </p:sp>
      <p:sp>
        <p:nvSpPr>
          <p:cNvPr id="3" name="Holder 3"/>
          <p:cNvSpPr>
            <a:spLocks noGrp="1"/>
          </p:cNvSpPr>
          <p:nvPr>
            <p:ph type="subTitle" idx="4"/>
          </p:nvPr>
        </p:nvSpPr>
        <p:spPr>
          <a:xfrm>
            <a:off x="916939" y="4281680"/>
            <a:ext cx="103581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6/10/2022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64352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36391" y="1293064"/>
            <a:ext cx="5041900" cy="276999"/>
          </a:xfrm>
        </p:spPr>
        <p:txBody>
          <a:bodyPr lIns="0" tIns="0" rIns="0" bIns="0"/>
          <a:lstStyle>
            <a:lvl1pPr>
              <a:defRPr sz="1800" b="0" i="0">
                <a:solidFill>
                  <a:srgbClr val="293B97"/>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6/10/2022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72966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36391" y="1293064"/>
            <a:ext cx="5041900" cy="276999"/>
          </a:xfrm>
        </p:spPr>
        <p:txBody>
          <a:bodyPr lIns="0" tIns="0" rIns="0" bIns="0"/>
          <a:lstStyle>
            <a:lvl1pPr>
              <a:defRPr sz="1800" b="0" i="0">
                <a:solidFill>
                  <a:srgbClr val="293B97"/>
                </a:solidFill>
                <a:latin typeface="Segoe UI"/>
                <a:cs typeface="Segoe U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6/10/2022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87108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36391" y="1293064"/>
            <a:ext cx="5041900" cy="276999"/>
          </a:xfrm>
        </p:spPr>
        <p:txBody>
          <a:bodyPr lIns="0" tIns="0" rIns="0" bIns="0"/>
          <a:lstStyle>
            <a:lvl1pPr>
              <a:defRPr sz="1800" b="0" i="0">
                <a:solidFill>
                  <a:srgbClr val="293B97"/>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6/10/2022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5055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9346-8A53-4B79-A050-5C6971D42C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34FD42-803C-4508-A2F0-F22B3E4620E0}"/>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4" name="Footer Placeholder 3">
            <a:extLst>
              <a:ext uri="{FF2B5EF4-FFF2-40B4-BE49-F238E27FC236}">
                <a16:creationId xmlns:a16="http://schemas.microsoft.com/office/drawing/2014/main" id="{8028D1EE-EF25-4618-9F55-D660339DD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C6F93-419F-41E5-9B7E-F80B28F4C21F}"/>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1170649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6/10/2022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22475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27323"/>
            <a:ext cx="4011084" cy="307777"/>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3"/>
            <a:ext cx="6815667" cy="19082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2" y="1435103"/>
            <a:ext cx="4011084"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2" cstate="print"/>
          <a:srcRect/>
          <a:stretch>
            <a:fillRect/>
          </a:stretch>
        </p:blipFill>
        <p:spPr bwMode="auto">
          <a:xfrm flipV="1">
            <a:off x="0" y="6741368"/>
            <a:ext cx="12192000" cy="144014"/>
          </a:xfrm>
          <a:prstGeom prst="rect">
            <a:avLst/>
          </a:prstGeom>
          <a:noFill/>
          <a:ln w="9525">
            <a:noFill/>
            <a:miter lim="800000"/>
            <a:headEnd/>
            <a:tailEnd/>
          </a:ln>
        </p:spPr>
      </p:pic>
    </p:spTree>
    <p:extLst>
      <p:ext uri="{BB962C8B-B14F-4D97-AF65-F5344CB8AC3E}">
        <p14:creationId xmlns:p14="http://schemas.microsoft.com/office/powerpoint/2010/main" val="439010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SOMMAIRE GENERAL">
    <p:spTree>
      <p:nvGrpSpPr>
        <p:cNvPr id="1" name=""/>
        <p:cNvGrpSpPr/>
        <p:nvPr/>
      </p:nvGrpSpPr>
      <p:grpSpPr>
        <a:xfrm>
          <a:off x="0" y="0"/>
          <a:ext cx="0" cy="0"/>
          <a:chOff x="0" y="0"/>
          <a:chExt cx="0" cy="0"/>
        </a:xfrm>
      </p:grpSpPr>
      <p:sp>
        <p:nvSpPr>
          <p:cNvPr id="10" name="Titre 9"/>
          <p:cNvSpPr>
            <a:spLocks noGrp="1"/>
          </p:cNvSpPr>
          <p:nvPr>
            <p:ph type="title"/>
          </p:nvPr>
        </p:nvSpPr>
        <p:spPr>
          <a:xfrm>
            <a:off x="1574800" y="-1"/>
            <a:ext cx="10414000" cy="323165"/>
          </a:xfrm>
        </p:spPr>
        <p:txBody>
          <a:bodyPr/>
          <a:lstStyle>
            <a:lvl1pPr>
              <a:defRPr sz="2100">
                <a:solidFill>
                  <a:schemeClr val="bg1">
                    <a:lumMod val="50000"/>
                  </a:schemeClr>
                </a:solidFill>
              </a:defRPr>
            </a:lvl1pPr>
          </a:lstStyle>
          <a:p>
            <a:r>
              <a:rPr lang="fr-FR" dirty="0"/>
              <a:t>Modifiez le style du titre</a:t>
            </a:r>
          </a:p>
        </p:txBody>
      </p:sp>
      <p:sp>
        <p:nvSpPr>
          <p:cNvPr id="14" name="Espace réservé du texte 8"/>
          <p:cNvSpPr>
            <a:spLocks noGrp="1"/>
          </p:cNvSpPr>
          <p:nvPr>
            <p:ph type="body" sz="quarter" idx="13"/>
          </p:nvPr>
        </p:nvSpPr>
        <p:spPr>
          <a:xfrm>
            <a:off x="2063548" y="1349480"/>
            <a:ext cx="9247921" cy="461665"/>
          </a:xfrm>
        </p:spPr>
        <p:txBody>
          <a:bodyPr/>
          <a:lstStyle>
            <a:lvl1pPr marL="266700" indent="-266700">
              <a:buClr>
                <a:srgbClr val="596369"/>
              </a:buClr>
              <a:buFont typeface="+mj-lt"/>
              <a:buAutoNum type="arabicPeriod"/>
              <a:defRPr sz="1600" b="1" cap="all" baseline="0">
                <a:solidFill>
                  <a:srgbClr val="596369"/>
                </a:solidFill>
              </a:defRPr>
            </a:lvl1pPr>
            <a:lvl2pPr marL="447675" indent="-180975">
              <a:defRPr sz="1400" b="0">
                <a:solidFill>
                  <a:srgbClr val="596369"/>
                </a:solidFill>
              </a:defRPr>
            </a:lvl2pPr>
          </a:lstStyle>
          <a:p>
            <a:pPr lvl="0"/>
            <a:r>
              <a:rPr lang="fr-FR"/>
              <a:t>Modifiez les styles du texte du masque</a:t>
            </a:r>
          </a:p>
          <a:p>
            <a:pPr lvl="1"/>
            <a:r>
              <a:rPr lang="fr-FR"/>
              <a:t>Deuxième niveau</a:t>
            </a:r>
          </a:p>
        </p:txBody>
      </p:sp>
    </p:spTree>
    <p:extLst>
      <p:ext uri="{BB962C8B-B14F-4D97-AF65-F5344CB8AC3E}">
        <p14:creationId xmlns:p14="http://schemas.microsoft.com/office/powerpoint/2010/main" val="3085515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0" name="Espace réservé du texte 3">
            <a:extLst>
              <a:ext uri="{FF2B5EF4-FFF2-40B4-BE49-F238E27FC236}">
                <a16:creationId xmlns:a16="http://schemas.microsoft.com/office/drawing/2014/main" id="{66589CB1-59A8-7342-8931-4637C2FAFE2A}"/>
              </a:ext>
            </a:extLst>
          </p:cNvPr>
          <p:cNvSpPr>
            <a:spLocks noGrp="1"/>
          </p:cNvSpPr>
          <p:nvPr>
            <p:ph type="body" sz="quarter" idx="13"/>
          </p:nvPr>
        </p:nvSpPr>
        <p:spPr>
          <a:xfrm>
            <a:off x="310460" y="219351"/>
            <a:ext cx="11576740" cy="891277"/>
          </a:xfrm>
          <a:prstGeom prst="rect">
            <a:avLst/>
          </a:prstGeom>
        </p:spPr>
        <p:txBody>
          <a:bodyPr tIns="91440" bIns="0" anchor="b">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i="0">
                <a:solidFill>
                  <a:schemeClr val="accent1"/>
                </a:solidFill>
                <a:latin typeface="Helvetica Neue LT Std 35 Thin" panose="020B0403020202020204" pitchFamily="34" charset="0"/>
              </a:defRPr>
            </a:lvl1pPr>
          </a:lstStyle>
          <a:p>
            <a:endParaRPr lang="fr-FR" dirty="0"/>
          </a:p>
        </p:txBody>
      </p:sp>
      <p:sp>
        <p:nvSpPr>
          <p:cNvPr id="11" name="Espace réservé du texte 8">
            <a:extLst>
              <a:ext uri="{FF2B5EF4-FFF2-40B4-BE49-F238E27FC236}">
                <a16:creationId xmlns:a16="http://schemas.microsoft.com/office/drawing/2014/main" id="{08496DCA-5F0C-214A-8517-4D2D70191ED7}"/>
              </a:ext>
            </a:extLst>
          </p:cNvPr>
          <p:cNvSpPr>
            <a:spLocks noGrp="1"/>
          </p:cNvSpPr>
          <p:nvPr>
            <p:ph type="body" sz="quarter" idx="14" hasCustomPrompt="1"/>
          </p:nvPr>
        </p:nvSpPr>
        <p:spPr>
          <a:xfrm>
            <a:off x="310460" y="1268760"/>
            <a:ext cx="11576740" cy="4543317"/>
          </a:xfrm>
          <a:prstGeom prst="rect">
            <a:avLst/>
          </a:prstGeom>
        </p:spPr>
        <p:txBody>
          <a:bodyPr>
            <a:normAutofit/>
          </a:bodyPr>
          <a:lstStyle>
            <a:lvl1pPr marL="0" indent="0">
              <a:buNone/>
              <a:defRPr sz="1800" b="0" i="0">
                <a:solidFill>
                  <a:schemeClr val="bg2">
                    <a:lumMod val="25000"/>
                  </a:schemeClr>
                </a:solidFill>
                <a:latin typeface="Helvetica Neue LT Std 55 Roman" panose="020B0604020202020204" pitchFamily="34" charset="0"/>
              </a:defRPr>
            </a:lvl1pPr>
          </a:lstStyle>
          <a:p>
            <a:r>
              <a:rPr lang="fr-FR" dirty="0"/>
              <a:t>Click </a:t>
            </a:r>
            <a:r>
              <a:rPr lang="fr-FR" dirty="0" err="1"/>
              <a:t>here</a:t>
            </a:r>
            <a:r>
              <a:rPr lang="fr-FR" dirty="0"/>
              <a:t> to </a:t>
            </a:r>
            <a:r>
              <a:rPr lang="fr-FR" dirty="0" err="1"/>
              <a:t>add</a:t>
            </a:r>
            <a:r>
              <a:rPr lang="fr-FR" dirty="0"/>
              <a:t> </a:t>
            </a:r>
            <a:r>
              <a:rPr lang="fr-FR" dirty="0" err="1"/>
              <a:t>text</a:t>
            </a:r>
            <a:endParaRPr lang="fr-FR" dirty="0"/>
          </a:p>
        </p:txBody>
      </p:sp>
      <p:sp>
        <p:nvSpPr>
          <p:cNvPr id="7" name="Espace réservé du numéro de diapositive 6">
            <a:extLst>
              <a:ext uri="{FF2B5EF4-FFF2-40B4-BE49-F238E27FC236}">
                <a16:creationId xmlns:a16="http://schemas.microsoft.com/office/drawing/2014/main" id="{D3BEFEEA-222D-114C-82A1-FCBDD50B1EC1}"/>
              </a:ext>
            </a:extLst>
          </p:cNvPr>
          <p:cNvSpPr>
            <a:spLocks noGrp="1"/>
          </p:cNvSpPr>
          <p:nvPr>
            <p:ph type="sldNum" sz="quarter" idx="12"/>
          </p:nvPr>
        </p:nvSpPr>
        <p:spPr>
          <a:xfrm>
            <a:off x="11229584" y="6356350"/>
            <a:ext cx="657616" cy="365125"/>
          </a:xfrm>
        </p:spPr>
        <p:txBody>
          <a:bodyPr/>
          <a:lstStyle>
            <a:lvl1pPr>
              <a:defRPr>
                <a:solidFill>
                  <a:srgbClr val="5B2678"/>
                </a:solidFill>
              </a:defRPr>
            </a:lvl1pPr>
          </a:lstStyle>
          <a:p>
            <a:fld id="{06F34388-9771-A045-B67C-EED41379E549}" type="slidenum">
              <a:rPr lang="fr-FR" smtClean="0"/>
              <a:pPr/>
              <a:t>‹#›</a:t>
            </a:fld>
            <a:endParaRPr lang="fr-FR"/>
          </a:p>
        </p:txBody>
      </p:sp>
      <p:sp>
        <p:nvSpPr>
          <p:cNvPr id="3" name="Text Placeholder 2">
            <a:extLst>
              <a:ext uri="{FF2B5EF4-FFF2-40B4-BE49-F238E27FC236}">
                <a16:creationId xmlns:a16="http://schemas.microsoft.com/office/drawing/2014/main" id="{5F564FF2-EAB9-4D90-A93D-206F6F0AB003}"/>
              </a:ext>
            </a:extLst>
          </p:cNvPr>
          <p:cNvSpPr>
            <a:spLocks noGrp="1"/>
          </p:cNvSpPr>
          <p:nvPr>
            <p:ph type="body" sz="quarter" idx="15" hasCustomPrompt="1"/>
          </p:nvPr>
        </p:nvSpPr>
        <p:spPr>
          <a:xfrm>
            <a:off x="304800" y="5879942"/>
            <a:ext cx="11576740" cy="325438"/>
          </a:xfrm>
        </p:spPr>
        <p:txBody>
          <a:bodyPr vert="horz" lIns="91440" tIns="45720" rIns="91440" bIns="45720" rtlCol="0" anchor="b">
            <a:noAutofit/>
          </a:bodyPr>
          <a:lstStyle>
            <a:lvl1pPr>
              <a:defRPr lang="en-GB" sz="800" b="0" i="0" dirty="0">
                <a:solidFill>
                  <a:schemeClr val="bg1">
                    <a:lumMod val="75000"/>
                  </a:schemeClr>
                </a:solidFill>
                <a:latin typeface="Helvetica Neue LT Std 55 Roman" panose="020B0604020202020204" pitchFamily="34" charset="0"/>
              </a:defRPr>
            </a:lvl1pPr>
          </a:lstStyle>
          <a:p>
            <a:pPr marL="0" lvl="0" indent="0">
              <a:buNone/>
            </a:pPr>
            <a:r>
              <a:rPr lang="en-US" dirty="0"/>
              <a:t>References</a:t>
            </a:r>
          </a:p>
        </p:txBody>
      </p:sp>
    </p:spTree>
    <p:custDataLst>
      <p:tags r:id="rId1"/>
    </p:custDataLst>
    <p:extLst>
      <p:ext uri="{BB962C8B-B14F-4D97-AF65-F5344CB8AC3E}">
        <p14:creationId xmlns:p14="http://schemas.microsoft.com/office/powerpoint/2010/main" val="1873403231"/>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_titl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B8B809-2BEC-4749-81B9-54B4CA62054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6"/>
          <a:stretch/>
        </p:blipFill>
        <p:spPr>
          <a:xfrm>
            <a:off x="0" y="0"/>
            <a:ext cx="6096000" cy="6861600"/>
          </a:xfrm>
          <a:prstGeom prst="rect">
            <a:avLst/>
          </a:prstGeom>
        </p:spPr>
      </p:pic>
      <p:sp>
        <p:nvSpPr>
          <p:cNvPr id="8" name="Titre 1">
            <a:extLst>
              <a:ext uri="{FF2B5EF4-FFF2-40B4-BE49-F238E27FC236}">
                <a16:creationId xmlns:a16="http://schemas.microsoft.com/office/drawing/2014/main" id="{42FD616B-3D13-504E-B017-61A6C1D62672}"/>
              </a:ext>
            </a:extLst>
          </p:cNvPr>
          <p:cNvSpPr>
            <a:spLocks noGrp="1"/>
          </p:cNvSpPr>
          <p:nvPr>
            <p:ph type="title" hasCustomPrompt="1"/>
          </p:nvPr>
        </p:nvSpPr>
        <p:spPr>
          <a:xfrm>
            <a:off x="6480000" y="1787526"/>
            <a:ext cx="5407200" cy="590931"/>
          </a:xfrm>
          <a:prstGeom prst="rect">
            <a:avLst/>
          </a:prstGeom>
        </p:spPr>
        <p:txBody>
          <a:bodyPr wrap="none"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fr-FR" sz="3600" b="0" i="0" smtClean="0">
                <a:solidFill>
                  <a:schemeClr val="accent1"/>
                </a:solidFill>
                <a:effectLst/>
                <a:latin typeface="Helvetica Neue LT Std 55 Roman" panose="020B0604020202020204" pitchFamily="34" charset="0"/>
              </a:defRPr>
            </a:lvl1pPr>
          </a:lstStyle>
          <a:p>
            <a:r>
              <a:rPr lang="fr-FR" dirty="0" err="1"/>
              <a:t>Chapter</a:t>
            </a:r>
            <a:r>
              <a:rPr lang="fr-FR" dirty="0"/>
              <a:t> </a:t>
            </a:r>
            <a:r>
              <a:rPr lang="fr-FR" dirty="0" err="1"/>
              <a:t>heading</a:t>
            </a:r>
            <a:endParaRPr lang="fr-FR" dirty="0"/>
          </a:p>
        </p:txBody>
      </p:sp>
    </p:spTree>
    <p:custDataLst>
      <p:tags r:id="rId1"/>
    </p:custDataLst>
    <p:extLst>
      <p:ext uri="{BB962C8B-B14F-4D97-AF65-F5344CB8AC3E}">
        <p14:creationId xmlns:p14="http://schemas.microsoft.com/office/powerpoint/2010/main" val="21017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_titl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B8B809-2BEC-4749-81B9-54B4CA62054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6"/>
          <a:stretch/>
        </p:blipFill>
        <p:spPr>
          <a:xfrm>
            <a:off x="0" y="0"/>
            <a:ext cx="6096000" cy="6861600"/>
          </a:xfrm>
          <a:prstGeom prst="rect">
            <a:avLst/>
          </a:prstGeom>
        </p:spPr>
      </p:pic>
      <p:sp>
        <p:nvSpPr>
          <p:cNvPr id="8" name="Titre 1">
            <a:extLst>
              <a:ext uri="{FF2B5EF4-FFF2-40B4-BE49-F238E27FC236}">
                <a16:creationId xmlns:a16="http://schemas.microsoft.com/office/drawing/2014/main" id="{42FD616B-3D13-504E-B017-61A6C1D62672}"/>
              </a:ext>
            </a:extLst>
          </p:cNvPr>
          <p:cNvSpPr>
            <a:spLocks noGrp="1"/>
          </p:cNvSpPr>
          <p:nvPr>
            <p:ph type="title" hasCustomPrompt="1"/>
          </p:nvPr>
        </p:nvSpPr>
        <p:spPr>
          <a:xfrm>
            <a:off x="6480000" y="1787526"/>
            <a:ext cx="5407200" cy="590931"/>
          </a:xfrm>
          <a:prstGeom prst="rect">
            <a:avLst/>
          </a:prstGeom>
        </p:spPr>
        <p:txBody>
          <a:bodyPr wrap="none"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fr-FR" sz="3600" b="0" i="0" smtClean="0">
                <a:solidFill>
                  <a:schemeClr val="accent1"/>
                </a:solidFill>
                <a:effectLst/>
                <a:latin typeface="Helvetica Neue LT Std 55 Roman" panose="020B0604020202020204" pitchFamily="34" charset="0"/>
              </a:defRPr>
            </a:lvl1pPr>
          </a:lstStyle>
          <a:p>
            <a:r>
              <a:rPr lang="fr-FR" dirty="0" err="1"/>
              <a:t>Chapter</a:t>
            </a:r>
            <a:r>
              <a:rPr lang="fr-FR" dirty="0"/>
              <a:t> </a:t>
            </a:r>
            <a:r>
              <a:rPr lang="fr-FR" dirty="0" err="1"/>
              <a:t>heading</a:t>
            </a:r>
            <a:endParaRPr lang="fr-FR" dirty="0"/>
          </a:p>
        </p:txBody>
      </p:sp>
      <p:sp>
        <p:nvSpPr>
          <p:cNvPr id="6" name="Espace réservé du numéro de diapositive 5">
            <a:extLst>
              <a:ext uri="{FF2B5EF4-FFF2-40B4-BE49-F238E27FC236}">
                <a16:creationId xmlns:a16="http://schemas.microsoft.com/office/drawing/2014/main" id="{11AB2B5C-F030-3B48-9851-96055A6C4B66}"/>
              </a:ext>
            </a:extLst>
          </p:cNvPr>
          <p:cNvSpPr>
            <a:spLocks noGrp="1"/>
          </p:cNvSpPr>
          <p:nvPr>
            <p:ph type="sldNum" sz="quarter" idx="12"/>
          </p:nvPr>
        </p:nvSpPr>
        <p:spPr>
          <a:xfrm>
            <a:off x="11228832" y="6356350"/>
            <a:ext cx="658368" cy="365125"/>
          </a:xfrm>
        </p:spPr>
        <p:txBody>
          <a:bodyPr/>
          <a:lstStyle>
            <a:lvl1pPr>
              <a:defRPr>
                <a:solidFill>
                  <a:schemeClr val="bg2">
                    <a:lumMod val="25000"/>
                  </a:schemeClr>
                </a:solidFill>
              </a:defRPr>
            </a:lvl1pPr>
          </a:lstStyle>
          <a:p>
            <a:fld id="{06F34388-9771-A045-B67C-EED41379E549}" type="slidenum">
              <a:rPr lang="fr-FR" smtClean="0"/>
              <a:pPr/>
              <a:t>‹#›</a:t>
            </a:fld>
            <a:endParaRPr lang="fr-FR" dirty="0"/>
          </a:p>
        </p:txBody>
      </p:sp>
    </p:spTree>
    <p:custDataLst>
      <p:tags r:id="rId1"/>
    </p:custDataLst>
    <p:extLst>
      <p:ext uri="{BB962C8B-B14F-4D97-AF65-F5344CB8AC3E}">
        <p14:creationId xmlns:p14="http://schemas.microsoft.com/office/powerpoint/2010/main" val="1738982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B8B809-2BEC-4749-81B9-54B4CA6205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6"/>
          <a:stretch/>
        </p:blipFill>
        <p:spPr>
          <a:xfrm>
            <a:off x="0" y="0"/>
            <a:ext cx="6096000" cy="6861600"/>
          </a:xfrm>
          <a:prstGeom prst="rect">
            <a:avLst/>
          </a:prstGeom>
        </p:spPr>
      </p:pic>
      <p:sp>
        <p:nvSpPr>
          <p:cNvPr id="8" name="Titre 1">
            <a:extLst>
              <a:ext uri="{FF2B5EF4-FFF2-40B4-BE49-F238E27FC236}">
                <a16:creationId xmlns:a16="http://schemas.microsoft.com/office/drawing/2014/main" id="{42FD616B-3D13-504E-B017-61A6C1D62672}"/>
              </a:ext>
            </a:extLst>
          </p:cNvPr>
          <p:cNvSpPr>
            <a:spLocks noGrp="1"/>
          </p:cNvSpPr>
          <p:nvPr>
            <p:ph type="title" hasCustomPrompt="1"/>
          </p:nvPr>
        </p:nvSpPr>
        <p:spPr>
          <a:xfrm>
            <a:off x="6480000" y="1620000"/>
            <a:ext cx="5256584" cy="925984"/>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b="0" i="0" smtClean="0">
                <a:solidFill>
                  <a:srgbClr val="5B2678"/>
                </a:solidFill>
                <a:effectLst/>
                <a:latin typeface="Helvetica Neue LT Std 55 Roman" panose="020B0604020202020204" pitchFamily="34" charset="0"/>
              </a:defRPr>
            </a:lvl1pPr>
          </a:lstStyle>
          <a:p>
            <a:r>
              <a:rPr lang="fr-FR" dirty="0" err="1"/>
              <a:t>Chapter</a:t>
            </a:r>
            <a:r>
              <a:rPr lang="fr-FR" dirty="0"/>
              <a:t> </a:t>
            </a:r>
            <a:r>
              <a:rPr lang="fr-FR" dirty="0" err="1"/>
              <a:t>heading</a:t>
            </a:r>
            <a:endParaRPr lang="fr-FR" dirty="0"/>
          </a:p>
        </p:txBody>
      </p:sp>
      <p:sp>
        <p:nvSpPr>
          <p:cNvPr id="6" name="Espace réservé du numéro de diapositive 5">
            <a:extLst>
              <a:ext uri="{FF2B5EF4-FFF2-40B4-BE49-F238E27FC236}">
                <a16:creationId xmlns:a16="http://schemas.microsoft.com/office/drawing/2014/main" id="{11AB2B5C-F030-3B48-9851-96055A6C4B66}"/>
              </a:ext>
            </a:extLst>
          </p:cNvPr>
          <p:cNvSpPr>
            <a:spLocks noGrp="1"/>
          </p:cNvSpPr>
          <p:nvPr>
            <p:ph type="sldNum" sz="quarter" idx="12"/>
          </p:nvPr>
        </p:nvSpPr>
        <p:spPr/>
        <p:txBody>
          <a:bodyPr/>
          <a:lstStyle>
            <a:lvl1pPr>
              <a:defRPr>
                <a:solidFill>
                  <a:schemeClr val="bg1"/>
                </a:solidFill>
              </a:defRPr>
            </a:lvl1pPr>
          </a:lstStyle>
          <a:p>
            <a:fld id="{06F34388-9771-A045-B67C-EED41379E549}" type="slidenum">
              <a:rPr lang="fr-FR" smtClean="0"/>
              <a:pPr/>
              <a:t>‹#›</a:t>
            </a:fld>
            <a:endParaRPr lang="fr-FR"/>
          </a:p>
        </p:txBody>
      </p:sp>
    </p:spTree>
    <p:extLst>
      <p:ext uri="{BB962C8B-B14F-4D97-AF65-F5344CB8AC3E}">
        <p14:creationId xmlns:p14="http://schemas.microsoft.com/office/powerpoint/2010/main" val="224669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7284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4AF283-7211-477D-BDC3-E53E1CA6552F}"/>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3" name="Footer Placeholder 2">
            <a:extLst>
              <a:ext uri="{FF2B5EF4-FFF2-40B4-BE49-F238E27FC236}">
                <a16:creationId xmlns:a16="http://schemas.microsoft.com/office/drawing/2014/main" id="{C45B5420-E0BC-4528-B8A5-93CD3B965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74116-833C-4124-93C9-E23C10785F0F}"/>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303503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7A52-D5D5-48DA-B6C3-F7807DB66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AAF87-75D1-4B15-A023-B954CEBC6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676A73-A5F3-4148-9A8D-B6893D464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F0536-987A-4C86-97CA-FACF08969769}"/>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6" name="Footer Placeholder 5">
            <a:extLst>
              <a:ext uri="{FF2B5EF4-FFF2-40B4-BE49-F238E27FC236}">
                <a16:creationId xmlns:a16="http://schemas.microsoft.com/office/drawing/2014/main" id="{C90000A6-83AC-4D8D-BC10-0C2430780F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98331-B384-4C3E-B492-62EB50388994}"/>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168421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CA3E-2012-4248-91BF-100C86A9D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A03F5B-A473-4C0C-9C83-C8CB219F6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09E7D9-5662-4E35-B141-14CC42A8E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42A22-14C6-4816-96D8-664ABFCE6126}"/>
              </a:ext>
            </a:extLst>
          </p:cNvPr>
          <p:cNvSpPr>
            <a:spLocks noGrp="1"/>
          </p:cNvSpPr>
          <p:nvPr>
            <p:ph type="dt" sz="half" idx="10"/>
          </p:nvPr>
        </p:nvSpPr>
        <p:spPr/>
        <p:txBody>
          <a:bodyPr/>
          <a:lstStyle/>
          <a:p>
            <a:fld id="{5658DCA5-666C-45DE-B33B-E1673ADA6016}" type="datetimeFigureOut">
              <a:rPr lang="en-US" smtClean="0"/>
              <a:t>6/10/2022</a:t>
            </a:fld>
            <a:endParaRPr lang="en-US"/>
          </a:p>
        </p:txBody>
      </p:sp>
      <p:sp>
        <p:nvSpPr>
          <p:cNvPr id="6" name="Footer Placeholder 5">
            <a:extLst>
              <a:ext uri="{FF2B5EF4-FFF2-40B4-BE49-F238E27FC236}">
                <a16:creationId xmlns:a16="http://schemas.microsoft.com/office/drawing/2014/main" id="{C88D295A-8F17-4F27-B892-4892A527C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32B06-FB1C-4A86-9591-E8B81F8A7872}"/>
              </a:ext>
            </a:extLst>
          </p:cNvPr>
          <p:cNvSpPr>
            <a:spLocks noGrp="1"/>
          </p:cNvSpPr>
          <p:nvPr>
            <p:ph type="sldNum" sz="quarter" idx="12"/>
          </p:nvPr>
        </p:nvSpPr>
        <p:spPr/>
        <p:txBody>
          <a:bodyPr/>
          <a:lstStyle/>
          <a:p>
            <a:fld id="{C51197EE-4E4E-4438-9256-776EE02E7FEF}" type="slidenum">
              <a:rPr lang="en-US" smtClean="0"/>
              <a:t>‹#›</a:t>
            </a:fld>
            <a:endParaRPr lang="en-US"/>
          </a:p>
        </p:txBody>
      </p:sp>
    </p:spTree>
    <p:extLst>
      <p:ext uri="{BB962C8B-B14F-4D97-AF65-F5344CB8AC3E}">
        <p14:creationId xmlns:p14="http://schemas.microsoft.com/office/powerpoint/2010/main" val="244707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2.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ags" Target="../tags/tag1.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5.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67DB5-C4C9-4B2B-8A1A-E018437D9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E2D399-B1BE-44DE-A11B-88727137DF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D31FE-C479-4F86-AC02-0C02B779F8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8DCA5-666C-45DE-B33B-E1673ADA6016}" type="datetimeFigureOut">
              <a:rPr lang="en-US" smtClean="0"/>
              <a:t>6/10/2022</a:t>
            </a:fld>
            <a:endParaRPr lang="en-US"/>
          </a:p>
        </p:txBody>
      </p:sp>
      <p:sp>
        <p:nvSpPr>
          <p:cNvPr id="5" name="Footer Placeholder 4">
            <a:extLst>
              <a:ext uri="{FF2B5EF4-FFF2-40B4-BE49-F238E27FC236}">
                <a16:creationId xmlns:a16="http://schemas.microsoft.com/office/drawing/2014/main" id="{481E8575-2C25-4CB1-9DC2-D0E4E45275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F6DCC2-AAD6-4D95-A311-1C08B7743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197EE-4E4E-4438-9256-776EE02E7FEF}" type="slidenum">
              <a:rPr lang="en-US" smtClean="0"/>
              <a:t>‹#›</a:t>
            </a:fld>
            <a:endParaRPr lang="en-US"/>
          </a:p>
        </p:txBody>
      </p:sp>
    </p:spTree>
    <p:extLst>
      <p:ext uri="{BB962C8B-B14F-4D97-AF65-F5344CB8AC3E}">
        <p14:creationId xmlns:p14="http://schemas.microsoft.com/office/powerpoint/2010/main" val="2215920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fr-FR" dirty="0"/>
              <a:t>Cliquez et modifiez le titre</a:t>
            </a:r>
            <a:endParaRPr lang="en-US" dirty="0"/>
          </a:p>
        </p:txBody>
      </p:sp>
      <p:sp>
        <p:nvSpPr>
          <p:cNvPr id="3" name="Text Placeholder 2"/>
          <p:cNvSpPr>
            <a:spLocks noGrp="1"/>
          </p:cNvSpPr>
          <p:nvPr>
            <p:ph type="body" idx="1"/>
          </p:nvPr>
        </p:nvSpPr>
        <p:spPr>
          <a:xfrm>
            <a:off x="589843" y="2792583"/>
            <a:ext cx="10515600" cy="4351339"/>
          </a:xfrm>
          <a:prstGeom prst="rect">
            <a:avLst/>
          </a:prstGeom>
        </p:spPr>
        <p:txBody>
          <a:bodyPr vert="horz" lIns="91440" tIns="45720" rIns="91440" bIns="45720" rtlCol="0">
            <a:noAutofit/>
          </a:bodyPr>
          <a:lstStyle/>
          <a:p>
            <a:pPr lvl="0"/>
            <a:r>
              <a:rPr lang="fr-FR" dirty="0" err="1"/>
              <a:t>Subtitle</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noAutofit/>
          </a:bodyPr>
          <a:lstStyle>
            <a:lvl1pPr algn="l">
              <a:defRPr sz="1199">
                <a:solidFill>
                  <a:schemeClr val="tx1">
                    <a:tint val="75000"/>
                  </a:schemeClr>
                </a:solidFill>
              </a:defRPr>
            </a:lvl1pPr>
          </a:lstStyle>
          <a:p>
            <a:fld id="{C34AE013-2FA5-4483-931C-4CABB26A6C17}" type="datetime1">
              <a:rPr lang="fr-FR" smtClean="0"/>
              <a:t>10/06/2022</a:t>
            </a:fld>
            <a:endParaRPr lang="fr-FR"/>
          </a:p>
        </p:txBody>
      </p:sp>
      <p:sp>
        <p:nvSpPr>
          <p:cNvPr id="5" name="Footer Placeholder 4"/>
          <p:cNvSpPr>
            <a:spLocks noGrp="1"/>
          </p:cNvSpPr>
          <p:nvPr>
            <p:ph type="ftr" sz="quarter" idx="3"/>
          </p:nvPr>
        </p:nvSpPr>
        <p:spPr>
          <a:xfrm>
            <a:off x="4038600" y="6356352"/>
            <a:ext cx="7066843" cy="365125"/>
          </a:xfrm>
          <a:prstGeom prst="rect">
            <a:avLst/>
          </a:prstGeom>
        </p:spPr>
        <p:txBody>
          <a:bodyPr vert="horz" lIns="91440" tIns="45720" rIns="91440" bIns="45720" rtlCol="0" anchor="ctr">
            <a:noAutofit/>
          </a:bodyPr>
          <a:lstStyle>
            <a:lvl1pPr algn="ctr">
              <a:defRPr sz="1199">
                <a:solidFill>
                  <a:schemeClr val="tx1">
                    <a:tint val="75000"/>
                  </a:schemeClr>
                </a:solidFill>
              </a:defRPr>
            </a:lvl1pPr>
          </a:lstStyle>
          <a:p>
            <a:r>
              <a:rPr lang="fr-FR" dirty="0"/>
              <a:t>Biocodex </a:t>
            </a:r>
            <a:r>
              <a:rPr lang="fr-FR" dirty="0" err="1"/>
              <a:t>Microbiota</a:t>
            </a:r>
            <a:r>
              <a:rPr lang="fr-FR" dirty="0"/>
              <a:t> Institute Document </a:t>
            </a:r>
            <a:r>
              <a:rPr lang="fr-FR" dirty="0" err="1"/>
              <a:t>explanation</a:t>
            </a:r>
            <a:r>
              <a:rPr lang="fr-FR" dirty="0"/>
              <a:t>_ </a:t>
            </a:r>
            <a:r>
              <a:rPr lang="fr-FR" b="1" dirty="0"/>
              <a:t>Do not </a:t>
            </a:r>
            <a:r>
              <a:rPr lang="fr-FR" b="1" dirty="0" err="1"/>
              <a:t>distribute</a:t>
            </a:r>
            <a:r>
              <a:rPr lang="fr-FR" b="1" dirty="0"/>
              <a:t>_ for </a:t>
            </a:r>
            <a:r>
              <a:rPr lang="fr-FR" b="1" dirty="0" err="1"/>
              <a:t>internal</a:t>
            </a:r>
            <a:r>
              <a:rPr lang="fr-FR" b="1" dirty="0"/>
              <a:t> use </a:t>
            </a:r>
            <a:r>
              <a:rPr lang="fr-FR" b="1" dirty="0" err="1"/>
              <a:t>only</a:t>
            </a:r>
            <a:r>
              <a:rPr lang="fr-FR" b="1" dirty="0"/>
              <a:t> </a:t>
            </a:r>
          </a:p>
        </p:txBody>
      </p:sp>
      <p:sp>
        <p:nvSpPr>
          <p:cNvPr id="6" name="Slide Number Placeholder 5"/>
          <p:cNvSpPr>
            <a:spLocks noGrp="1"/>
          </p:cNvSpPr>
          <p:nvPr>
            <p:ph type="sldNum" sz="quarter" idx="4"/>
          </p:nvPr>
        </p:nvSpPr>
        <p:spPr>
          <a:xfrm>
            <a:off x="9141179" y="6128673"/>
            <a:ext cx="2743200" cy="365125"/>
          </a:xfrm>
          <a:prstGeom prst="rect">
            <a:avLst/>
          </a:prstGeom>
        </p:spPr>
        <p:txBody>
          <a:bodyPr vert="horz" lIns="91440" tIns="45720" rIns="91440" bIns="45720" rtlCol="0" anchor="ctr">
            <a:noAutofit/>
          </a:bodyPr>
          <a:lstStyle>
            <a:lvl1pPr algn="r">
              <a:defRPr sz="1066">
                <a:solidFill>
                  <a:schemeClr val="accent4"/>
                </a:solidFill>
              </a:defRPr>
            </a:lvl1pPr>
          </a:lstStyle>
          <a:p>
            <a:fld id="{517A3F76-9208-0746-8455-668B2A914F7A}" type="slidenum">
              <a:rPr lang="fr-FR" smtClean="0"/>
              <a:pPr/>
              <a:t>‹#›</a:t>
            </a:fld>
            <a:endParaRPr lang="fr-FR"/>
          </a:p>
        </p:txBody>
      </p:sp>
    </p:spTree>
    <p:extLst>
      <p:ext uri="{BB962C8B-B14F-4D97-AF65-F5344CB8AC3E}">
        <p14:creationId xmlns:p14="http://schemas.microsoft.com/office/powerpoint/2010/main" val="14659649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724" r:id="rId22"/>
  </p:sldLayoutIdLst>
  <p:hf sldNum="0" hdr="0" ftr="0" dt="0"/>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SzPct val="160000"/>
        <a:buFontTx/>
        <a:buBlip>
          <a:blip r:embed="rId24"/>
        </a:buBlip>
        <a:defRPr sz="1865" b="1" kern="1200">
          <a:solidFill>
            <a:schemeClr val="accent4"/>
          </a:solidFill>
          <a:latin typeface="+mn-lt"/>
          <a:ea typeface="+mn-ea"/>
          <a:cs typeface="+mn-cs"/>
        </a:defRPr>
      </a:lvl1pPr>
      <a:lvl2pPr marL="10574" indent="112080" algn="l" defTabSz="913554" rtl="0" eaLnBrk="1" latinLnBrk="0" hangingPunct="1">
        <a:lnSpc>
          <a:spcPct val="100000"/>
        </a:lnSpc>
        <a:spcBef>
          <a:spcPts val="1106"/>
        </a:spcBef>
        <a:buClr>
          <a:schemeClr val="accent1"/>
        </a:buClr>
        <a:buFont typeface="Arial" panose="020B0604020202020204" pitchFamily="34" charset="0"/>
        <a:buChar char="•"/>
        <a:tabLst/>
        <a:defRPr sz="1732" kern="1200">
          <a:solidFill>
            <a:schemeClr val="accent4"/>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accent4"/>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accent4"/>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accent4"/>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9212920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9" r:id="rId14"/>
    <p:sldLayoutId id="2147483700" r:id="rId15"/>
    <p:sldLayoutId id="2147483701" r:id="rId16"/>
    <p:sldLayoutId id="2147483703" r:id="rId17"/>
    <p:sldLayoutId id="2147483707" r:id="rId18"/>
    <p:sldLayoutId id="2147483708" r:id="rId19"/>
    <p:sldLayoutId id="2147483709" r:id="rId20"/>
    <p:sldLayoutId id="2147483710"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36391" y="1293063"/>
            <a:ext cx="5041900" cy="369332"/>
          </a:xfrm>
          <a:prstGeom prst="rect">
            <a:avLst/>
          </a:prstGeom>
        </p:spPr>
        <p:txBody>
          <a:bodyPr wrap="square" lIns="0" tIns="0" rIns="0" bIns="0">
            <a:spAutoFit/>
          </a:bodyPr>
          <a:lstStyle>
            <a:lvl1pPr>
              <a:defRPr sz="2400" b="0" i="0">
                <a:solidFill>
                  <a:srgbClr val="293B97"/>
                </a:solidFill>
                <a:latin typeface="Segoe UI"/>
                <a:cs typeface="Segoe UI"/>
              </a:defRPr>
            </a:lvl1pPr>
          </a:lstStyle>
          <a:p>
            <a:endParaRPr/>
          </a:p>
        </p:txBody>
      </p:sp>
      <p:sp>
        <p:nvSpPr>
          <p:cNvPr id="3" name="Holder 3"/>
          <p:cNvSpPr>
            <a:spLocks noGrp="1"/>
          </p:cNvSpPr>
          <p:nvPr>
            <p:ph type="body" idx="1"/>
          </p:nvPr>
        </p:nvSpPr>
        <p:spPr>
          <a:xfrm>
            <a:off x="1114046" y="1677161"/>
            <a:ext cx="1071689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6/10/2022</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35959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3" r:id="rId7"/>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94969C6-91CA-4FEB-8F7D-FAD3B684E8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a:extLst>
              <a:ext uri="{FF2B5EF4-FFF2-40B4-BE49-F238E27FC236}">
                <a16:creationId xmlns:a16="http://schemas.microsoft.com/office/drawing/2014/main" id="{9BA794FD-DA74-48FE-92AF-60B9197E3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Espace réservé de la date 3">
            <a:extLst>
              <a:ext uri="{FF2B5EF4-FFF2-40B4-BE49-F238E27FC236}">
                <a16:creationId xmlns:a16="http://schemas.microsoft.com/office/drawing/2014/main" id="{6DD34E31-8B23-4481-BC19-5F8FFAE2E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Neue LT Std 35 Thin" panose="020B0403020202020204"/>
              </a:defRPr>
            </a:lvl1pPr>
          </a:lstStyle>
          <a:p>
            <a:fld id="{DD00849D-E241-4DCB-AA41-9646F9F2859F}" type="datetimeFigureOut">
              <a:rPr lang="en-US" smtClean="0"/>
              <a:pPr/>
              <a:t>6/10/2022</a:t>
            </a:fld>
            <a:endParaRPr lang="en-US" dirty="0"/>
          </a:p>
        </p:txBody>
      </p:sp>
      <p:sp>
        <p:nvSpPr>
          <p:cNvPr id="5" name="Espace réservé du pied de page 4">
            <a:extLst>
              <a:ext uri="{FF2B5EF4-FFF2-40B4-BE49-F238E27FC236}">
                <a16:creationId xmlns:a16="http://schemas.microsoft.com/office/drawing/2014/main" id="{3649B229-E4F8-4773-8987-4D6D040DC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Neue LT Std 35 Thin" panose="020B0403020202020204"/>
              </a:defRPr>
            </a:lvl1pPr>
          </a:lstStyle>
          <a:p>
            <a:endParaRPr lang="en-US" dirty="0"/>
          </a:p>
        </p:txBody>
      </p:sp>
      <p:sp>
        <p:nvSpPr>
          <p:cNvPr id="6" name="Espace réservé du numéro de diapositive 5">
            <a:extLst>
              <a:ext uri="{FF2B5EF4-FFF2-40B4-BE49-F238E27FC236}">
                <a16:creationId xmlns:a16="http://schemas.microsoft.com/office/drawing/2014/main" id="{0944655E-CB8C-4970-8BDE-B8DDE32AC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Neue LT Std 35 Thin" panose="020B0403020202020204"/>
              </a:defRPr>
            </a:lvl1pPr>
          </a:lstStyle>
          <a:p>
            <a:fld id="{80ED9F15-4E86-4E19-84A8-5FC2B1D5204B}" type="slidenum">
              <a:rPr lang="en-US" smtClean="0"/>
              <a:pPr/>
              <a:t>‹#›</a:t>
            </a:fld>
            <a:endParaRPr lang="en-US" dirty="0"/>
          </a:p>
        </p:txBody>
      </p:sp>
    </p:spTree>
    <p:custDataLst>
      <p:tags r:id="rId7"/>
    </p:custDataLst>
    <p:extLst>
      <p:ext uri="{BB962C8B-B14F-4D97-AF65-F5344CB8AC3E}">
        <p14:creationId xmlns:p14="http://schemas.microsoft.com/office/powerpoint/2010/main" val="11588444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LT Std 35 Thin" panose="020B0403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LT Std 35 Thin"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LT Std 35 Thin"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LT Std 35 Thin"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LT Std 35 Thin"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3.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image" Target="../media/image44.jpeg"/><Relationship Id="rId5" Type="http://schemas.openxmlformats.org/officeDocument/2006/relationships/hyperlink" Target="http://images.google.be/imgres?imgurl=sci.cancerresearchuk.org/labs/fsu/pictures/yeast2.jpg&amp;imgrefurl=http://sci.cancerresearchuk.org/labs/fsu/yeast.html&amp;h=1447&amp;w=1285&amp;sz=486&amp;tbnid=_FCsbBGVPT4J:&amp;tbnh=149&amp;tbnw=133&amp;prev=/images?q=saccharomyces&amp;start=20&amp;hl=nl&amp;lr=&amp;ie=UTF-8&amp;oe=UTF-8&amp;sa=N" TargetMode="Externa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3.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1.bin"/><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6.xml"/><Relationship Id="rId1" Type="http://schemas.openxmlformats.org/officeDocument/2006/relationships/tags" Target="../tags/tag10.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iteopentitle">
            <a:extLst>
              <a:ext uri="{FF2B5EF4-FFF2-40B4-BE49-F238E27FC236}">
                <a16:creationId xmlns:a16="http://schemas.microsoft.com/office/drawing/2014/main" id="{D9B8C3D7-8330-F727-43CC-43140C982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2" y="11114"/>
            <a:ext cx="9170988"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BC82456E-BBCA-4147-F562-8A39069E2EE5}"/>
              </a:ext>
            </a:extLst>
          </p:cNvPr>
          <p:cNvSpPr>
            <a:spLocks noChangeArrowheads="1"/>
          </p:cNvSpPr>
          <p:nvPr/>
        </p:nvSpPr>
        <p:spPr bwMode="auto">
          <a:xfrm>
            <a:off x="1524000" y="404813"/>
            <a:ext cx="91440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gn="ctr">
              <a:lnSpc>
                <a:spcPct val="100000"/>
              </a:lnSpc>
              <a:buFontTx/>
              <a:buNone/>
            </a:pPr>
            <a:r>
              <a:rPr lang="el-GR" altLang="el-GR" sz="3400" b="1" dirty="0" err="1">
                <a:solidFill>
                  <a:srgbClr val="0070C0"/>
                </a:solidFill>
              </a:rPr>
              <a:t>Oι</a:t>
            </a:r>
            <a:r>
              <a:rPr lang="el-GR" altLang="el-GR" sz="3400" b="1" dirty="0">
                <a:solidFill>
                  <a:srgbClr val="0070C0"/>
                </a:solidFill>
              </a:rPr>
              <a:t> επιδράσεις των </a:t>
            </a:r>
            <a:r>
              <a:rPr lang="el-GR" altLang="el-GR" sz="3400" b="1" dirty="0" err="1">
                <a:solidFill>
                  <a:srgbClr val="0070C0"/>
                </a:solidFill>
              </a:rPr>
              <a:t>αντιμικροβιακών</a:t>
            </a:r>
            <a:r>
              <a:rPr lang="el-GR" altLang="el-GR" sz="3400" b="1" dirty="0">
                <a:solidFill>
                  <a:srgbClr val="0070C0"/>
                </a:solidFill>
              </a:rPr>
              <a:t> στο εντερικό </a:t>
            </a:r>
            <a:r>
              <a:rPr lang="el-GR" altLang="el-GR" sz="3400" b="1" dirty="0" err="1">
                <a:solidFill>
                  <a:srgbClr val="0070C0"/>
                </a:solidFill>
              </a:rPr>
              <a:t>μικροβίωμα</a:t>
            </a:r>
            <a:r>
              <a:rPr lang="el-GR" altLang="el-GR" sz="3400" b="1" dirty="0">
                <a:solidFill>
                  <a:srgbClr val="0070C0"/>
                </a:solidFill>
              </a:rPr>
              <a:t> και ο ρόλος των </a:t>
            </a:r>
            <a:r>
              <a:rPr lang="el-GR" altLang="el-GR" sz="3400" b="1" dirty="0" err="1">
                <a:solidFill>
                  <a:srgbClr val="0070C0"/>
                </a:solidFill>
              </a:rPr>
              <a:t>προβιοτικών</a:t>
            </a:r>
            <a:endParaRPr lang="nl-NL" altLang="el-GR" sz="3400" b="1" dirty="0">
              <a:solidFill>
                <a:srgbClr val="0070C0"/>
              </a:solidFill>
            </a:endParaRPr>
          </a:p>
        </p:txBody>
      </p:sp>
      <p:sp>
        <p:nvSpPr>
          <p:cNvPr id="5124" name="Rectangle 4">
            <a:extLst>
              <a:ext uri="{FF2B5EF4-FFF2-40B4-BE49-F238E27FC236}">
                <a16:creationId xmlns:a16="http://schemas.microsoft.com/office/drawing/2014/main" id="{E96E86A5-2AE9-DE98-BB60-C91ED12BD1C1}"/>
              </a:ext>
            </a:extLst>
          </p:cNvPr>
          <p:cNvSpPr>
            <a:spLocks noChangeArrowheads="1"/>
          </p:cNvSpPr>
          <p:nvPr/>
        </p:nvSpPr>
        <p:spPr bwMode="auto">
          <a:xfrm>
            <a:off x="2566989" y="2997201"/>
            <a:ext cx="70564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gn="ctr">
              <a:lnSpc>
                <a:spcPct val="100000"/>
              </a:lnSpc>
              <a:buFontTx/>
              <a:buNone/>
            </a:pPr>
            <a:r>
              <a:rPr lang="el-GR" altLang="el-GR" sz="2800" b="1">
                <a:solidFill>
                  <a:srgbClr val="00539F"/>
                </a:solidFill>
              </a:rPr>
              <a:t>Χρήστος Ζαβός</a:t>
            </a:r>
            <a:endParaRPr lang="en-US" altLang="el-GR" sz="2800" b="1">
              <a:solidFill>
                <a:srgbClr val="00539F"/>
              </a:solidFill>
            </a:endParaRPr>
          </a:p>
          <a:p>
            <a:pPr algn="ctr">
              <a:lnSpc>
                <a:spcPct val="100000"/>
              </a:lnSpc>
              <a:buFontTx/>
              <a:buNone/>
            </a:pPr>
            <a:r>
              <a:rPr lang="el-GR" altLang="el-GR" sz="2400">
                <a:solidFill>
                  <a:srgbClr val="00539F"/>
                </a:solidFill>
              </a:rPr>
              <a:t>Γαστρεντερολόγος</a:t>
            </a:r>
            <a:r>
              <a:rPr lang="en-US" altLang="el-GR" sz="2400">
                <a:solidFill>
                  <a:srgbClr val="00539F"/>
                </a:solidFill>
              </a:rPr>
              <a:t> – </a:t>
            </a:r>
            <a:r>
              <a:rPr lang="el-GR" altLang="el-GR" sz="2400">
                <a:solidFill>
                  <a:srgbClr val="00539F"/>
                </a:solidFill>
              </a:rPr>
              <a:t>Διδάκτωρ Α.Π.Θ.</a:t>
            </a:r>
            <a:endParaRPr lang="en-US" altLang="el-GR" sz="2400">
              <a:solidFill>
                <a:srgbClr val="00539F"/>
              </a:solidFill>
            </a:endParaRPr>
          </a:p>
        </p:txBody>
      </p:sp>
      <p:sp>
        <p:nvSpPr>
          <p:cNvPr id="5125" name="4 - TextBox">
            <a:extLst>
              <a:ext uri="{FF2B5EF4-FFF2-40B4-BE49-F238E27FC236}">
                <a16:creationId xmlns:a16="http://schemas.microsoft.com/office/drawing/2014/main" id="{071AAAC1-EA78-C60C-CE69-E24AEAFD6221}"/>
              </a:ext>
            </a:extLst>
          </p:cNvPr>
          <p:cNvSpPr txBox="1">
            <a:spLocks noChangeArrowheads="1"/>
          </p:cNvSpPr>
          <p:nvPr/>
        </p:nvSpPr>
        <p:spPr bwMode="auto">
          <a:xfrm>
            <a:off x="4511675" y="4437064"/>
            <a:ext cx="3240088" cy="1938337"/>
          </a:xfrm>
          <a:prstGeom prst="rect">
            <a:avLst/>
          </a:prstGeom>
          <a:solidFill>
            <a:schemeClr val="bg1"/>
          </a:solidFill>
          <a:ln>
            <a:noFill/>
          </a:ln>
        </p:spPr>
        <p:txBody>
          <a:bodyPr>
            <a:spAutoFit/>
          </a:bodyP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nSpc>
                <a:spcPct val="100000"/>
              </a:lnSpc>
              <a:buFontTx/>
              <a:buNone/>
            </a:pPr>
            <a:endParaRPr lang="en-US" altLang="el-GR" sz="2400" dirty="0">
              <a:solidFill>
                <a:schemeClr val="tx1"/>
              </a:solidFill>
            </a:endParaRPr>
          </a:p>
          <a:p>
            <a:pPr>
              <a:lnSpc>
                <a:spcPct val="100000"/>
              </a:lnSpc>
              <a:buFontTx/>
              <a:buNone/>
            </a:pPr>
            <a:endParaRPr lang="en-US" altLang="el-GR" sz="2400" dirty="0">
              <a:solidFill>
                <a:schemeClr val="tx1"/>
              </a:solidFill>
            </a:endParaRPr>
          </a:p>
          <a:p>
            <a:pPr>
              <a:lnSpc>
                <a:spcPct val="100000"/>
              </a:lnSpc>
              <a:buFontTx/>
              <a:buNone/>
            </a:pPr>
            <a:endParaRPr lang="en-US" altLang="el-GR" sz="2400" dirty="0">
              <a:solidFill>
                <a:schemeClr val="tx1"/>
              </a:solidFill>
            </a:endParaRPr>
          </a:p>
          <a:p>
            <a:pPr>
              <a:lnSpc>
                <a:spcPct val="100000"/>
              </a:lnSpc>
              <a:buFontTx/>
              <a:buNone/>
            </a:pPr>
            <a:endParaRPr lang="en-US" altLang="el-GR" sz="2400" dirty="0">
              <a:solidFill>
                <a:schemeClr val="tx1"/>
              </a:solidFill>
            </a:endParaRPr>
          </a:p>
          <a:p>
            <a:pPr>
              <a:lnSpc>
                <a:spcPct val="100000"/>
              </a:lnSpc>
              <a:buFontTx/>
              <a:buNone/>
            </a:pPr>
            <a:endParaRPr lang="el-GR" altLang="el-GR" sz="2400" dirty="0">
              <a:solidFill>
                <a:schemeClr val="tx1"/>
              </a:solidFill>
            </a:endParaRPr>
          </a:p>
        </p:txBody>
      </p:sp>
      <p:sp>
        <p:nvSpPr>
          <p:cNvPr id="5126" name="Rectangle 4">
            <a:extLst>
              <a:ext uri="{FF2B5EF4-FFF2-40B4-BE49-F238E27FC236}">
                <a16:creationId xmlns:a16="http://schemas.microsoft.com/office/drawing/2014/main" id="{13596B81-99C4-B007-84AE-D7DCE6A10EC4}"/>
              </a:ext>
            </a:extLst>
          </p:cNvPr>
          <p:cNvSpPr>
            <a:spLocks noChangeArrowheads="1"/>
          </p:cNvSpPr>
          <p:nvPr/>
        </p:nvSpPr>
        <p:spPr bwMode="auto">
          <a:xfrm>
            <a:off x="2719389" y="5589588"/>
            <a:ext cx="70564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gn="ctr">
              <a:lnSpc>
                <a:spcPct val="100000"/>
              </a:lnSpc>
              <a:buFontTx/>
              <a:buNone/>
            </a:pPr>
            <a:r>
              <a:rPr lang="el-GR" altLang="el-GR" sz="2400" b="1">
                <a:solidFill>
                  <a:srgbClr val="00539F"/>
                </a:solidFill>
              </a:rPr>
              <a:t>Γαστρεντερολογικό Σεμινάριο στην ΠΦΥ</a:t>
            </a:r>
          </a:p>
          <a:p>
            <a:pPr algn="ctr">
              <a:lnSpc>
                <a:spcPct val="100000"/>
              </a:lnSpc>
              <a:buFontTx/>
              <a:buNone/>
            </a:pPr>
            <a:r>
              <a:rPr lang="el-GR" altLang="el-GR" sz="2400" b="1">
                <a:solidFill>
                  <a:srgbClr val="00539F"/>
                </a:solidFill>
              </a:rPr>
              <a:t>Σπέτσες 17-19 Ιουνίου 2022</a:t>
            </a:r>
            <a:endParaRPr lang="en-US" altLang="el-GR">
              <a:solidFill>
                <a:srgbClr val="00539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55017C-E118-4B13-AF45-B87AA8E448A4}"/>
              </a:ext>
            </a:extLst>
          </p:cNvPr>
          <p:cNvSpPr txBox="1"/>
          <p:nvPr/>
        </p:nvSpPr>
        <p:spPr>
          <a:xfrm>
            <a:off x="798018" y="6280483"/>
            <a:ext cx="9288661" cy="338554"/>
          </a:xfrm>
          <a:prstGeom prst="rect">
            <a:avLst/>
          </a:prstGeom>
          <a:noFill/>
        </p:spPr>
        <p:txBody>
          <a:bodyPr wrap="square">
            <a:spAutoFit/>
          </a:bodyPr>
          <a:lstStyle/>
          <a:p>
            <a:pPr algn="l"/>
            <a:r>
              <a:rPr lang="en-US" sz="800" b="1" i="0" u="none" strike="noStrike" baseline="0" dirty="0">
                <a:solidFill>
                  <a:srgbClr val="7030A0"/>
                </a:solidFill>
                <a:latin typeface="HelveticaNeue-Bold"/>
              </a:rPr>
              <a:t>Figure 4. </a:t>
            </a:r>
            <a:r>
              <a:rPr lang="en-US" sz="800" b="1" i="0" u="none" strike="noStrike" baseline="0" dirty="0" err="1">
                <a:solidFill>
                  <a:srgbClr val="7030A0"/>
                </a:solidFill>
                <a:latin typeface="HelveticaNeue-Bold"/>
              </a:rPr>
              <a:t>Indidence</a:t>
            </a:r>
            <a:r>
              <a:rPr lang="en-US" sz="800" b="1" i="0" u="none" strike="noStrike" baseline="0" dirty="0">
                <a:solidFill>
                  <a:srgbClr val="7030A0"/>
                </a:solidFill>
                <a:latin typeface="HelveticaNeue-Bold"/>
              </a:rPr>
              <a:t> of episodes of diarrhea according to antibiotics prescribed versus all other antibiotics</a:t>
            </a:r>
            <a:r>
              <a:rPr lang="el-GR" sz="800" b="1" i="0" u="none" strike="noStrike" baseline="0" dirty="0">
                <a:solidFill>
                  <a:srgbClr val="7030A0"/>
                </a:solidFill>
                <a:latin typeface="HelveticaNeue-Bold"/>
              </a:rPr>
              <a:t> </a:t>
            </a:r>
            <a:r>
              <a:rPr lang="en-US" sz="800" b="1" i="0" u="none" strike="noStrike" baseline="0" dirty="0">
                <a:solidFill>
                  <a:srgbClr val="7030A0"/>
                </a:solidFill>
                <a:latin typeface="HelveticaNeue-Bold"/>
              </a:rPr>
              <a:t>taken together *p=0,003. </a:t>
            </a:r>
            <a:r>
              <a:rPr lang="en-US" sz="800" b="0" i="0" u="none" strike="noStrike" baseline="0" dirty="0">
                <a:solidFill>
                  <a:srgbClr val="7030A0"/>
                </a:solidFill>
                <a:latin typeface="HelveticaNeue-Light"/>
              </a:rPr>
              <a:t>Adapted from </a:t>
            </a:r>
            <a:r>
              <a:rPr lang="en-US" sz="800" b="0" i="0" u="none" strike="noStrike" baseline="0" dirty="0" err="1">
                <a:solidFill>
                  <a:srgbClr val="7030A0"/>
                </a:solidFill>
                <a:latin typeface="HelveticaNeue-Light"/>
              </a:rPr>
              <a:t>Turck</a:t>
            </a:r>
            <a:r>
              <a:rPr lang="en-US" sz="800" b="0" i="0" u="none" strike="noStrike" baseline="0" dirty="0">
                <a:solidFill>
                  <a:srgbClr val="7030A0"/>
                </a:solidFill>
                <a:latin typeface="HelveticaNeue-Light"/>
              </a:rPr>
              <a:t> </a:t>
            </a:r>
            <a:r>
              <a:rPr lang="en-US" sz="800" b="0" i="1" u="none" strike="noStrike" baseline="0" dirty="0">
                <a:solidFill>
                  <a:srgbClr val="7030A0"/>
                </a:solidFill>
                <a:latin typeface="HelveticaNeue-LightItalic"/>
              </a:rPr>
              <a:t>et al. J </a:t>
            </a:r>
            <a:r>
              <a:rPr lang="en-US" sz="800" b="0" i="1" u="none" strike="noStrike" baseline="0" dirty="0" err="1">
                <a:solidFill>
                  <a:srgbClr val="7030A0"/>
                </a:solidFill>
                <a:latin typeface="HelveticaNeue-LightItalic"/>
              </a:rPr>
              <a:t>Pediatr</a:t>
            </a:r>
            <a:r>
              <a:rPr lang="en-US" sz="800" b="0" i="1" u="none" strike="noStrike" baseline="0" dirty="0">
                <a:solidFill>
                  <a:srgbClr val="7030A0"/>
                </a:solidFill>
                <a:latin typeface="HelveticaNeue-LightItalic"/>
              </a:rPr>
              <a:t> Gastroenterol </a:t>
            </a:r>
            <a:r>
              <a:rPr lang="en-US" sz="800" b="0" i="1" u="none" strike="noStrike" baseline="0" dirty="0" err="1">
                <a:solidFill>
                  <a:srgbClr val="7030A0"/>
                </a:solidFill>
                <a:latin typeface="HelveticaNeue-LightItalic"/>
              </a:rPr>
              <a:t>Nutr</a:t>
            </a:r>
            <a:r>
              <a:rPr lang="en-US" sz="800" b="0" i="1" u="none" strike="noStrike" baseline="0" dirty="0">
                <a:solidFill>
                  <a:srgbClr val="7030A0"/>
                </a:solidFill>
                <a:latin typeface="HelveticaNeue-LightItalic"/>
              </a:rPr>
              <a:t>. </a:t>
            </a:r>
            <a:r>
              <a:rPr lang="en-US" sz="800" b="0" i="0" u="none" strike="noStrike" baseline="0" dirty="0">
                <a:solidFill>
                  <a:srgbClr val="7030A0"/>
                </a:solidFill>
                <a:latin typeface="HelveticaNeue-Light"/>
              </a:rPr>
              <a:t>2003;37(1):22-26.</a:t>
            </a:r>
            <a:endParaRPr lang="en-US" dirty="0">
              <a:solidFill>
                <a:srgbClr val="7030A0"/>
              </a:solidFill>
            </a:endParaRPr>
          </a:p>
        </p:txBody>
      </p:sp>
      <p:sp>
        <p:nvSpPr>
          <p:cNvPr id="11" name="Parallelogram 10">
            <a:extLst>
              <a:ext uri="{FF2B5EF4-FFF2-40B4-BE49-F238E27FC236}">
                <a16:creationId xmlns:a16="http://schemas.microsoft.com/office/drawing/2014/main" id="{4191BE8A-ADC5-465B-9C50-DBA3BC361D5E}"/>
              </a:ext>
            </a:extLst>
          </p:cNvPr>
          <p:cNvSpPr/>
          <p:nvPr/>
        </p:nvSpPr>
        <p:spPr>
          <a:xfrm>
            <a:off x="-332913" y="125377"/>
            <a:ext cx="12857825" cy="892558"/>
          </a:xfrm>
          <a:prstGeom prst="parallelogram">
            <a:avLst>
              <a:gd name="adj" fmla="val 998"/>
            </a:avLst>
          </a:prstGeom>
          <a:noFill/>
          <a:ln w="12700" cap="flat" cmpd="sng" algn="ctr">
            <a:noFill/>
            <a:prstDash val="solid"/>
            <a:miter lim="800000"/>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rtlCol="0" anchor="ctr">
            <a:spAutoFit/>
          </a:bodyPr>
          <a:lstStyle/>
          <a:p>
            <a:pPr indent="-365125" eaLnBrk="0" hangingPunct="0">
              <a:lnSpc>
                <a:spcPct val="90000"/>
              </a:lnSpc>
              <a:spcBef>
                <a:spcPct val="0"/>
              </a:spcBef>
            </a:pPr>
            <a:r>
              <a:rPr lang="el-GR" sz="3600" b="1" dirty="0">
                <a:solidFill>
                  <a:srgbClr val="5B2678"/>
                </a:solidFill>
                <a:latin typeface="Arial Black" panose="020B0A04020102020204" pitchFamily="34" charset="0"/>
              </a:rPr>
              <a:t>ΔΙΑΡΡΟΙΑ ΑΠΟ ΑΝΤΙΒΙΩΣΗ </a:t>
            </a:r>
          </a:p>
          <a:p>
            <a:pPr indent="-365125" eaLnBrk="0" hangingPunct="0">
              <a:lnSpc>
                <a:spcPct val="90000"/>
              </a:lnSpc>
              <a:spcBef>
                <a:spcPct val="0"/>
              </a:spcBef>
            </a:pPr>
            <a:r>
              <a:rPr lang="el-GR" kern="0" dirty="0">
                <a:solidFill>
                  <a:schemeClr val="tx1"/>
                </a:solidFill>
                <a:latin typeface="Arial" panose="020B0604020202020204" pitchFamily="34" charset="0"/>
                <a:cs typeface="Arial" panose="020B0604020202020204" pitchFamily="34" charset="0"/>
              </a:rPr>
              <a:t>Συχνότητα εμφάνισης επεισοδίων διάρροιας ανά δραστική ουσία  </a:t>
            </a:r>
            <a:endParaRPr lang="en-US" kern="0" dirty="0">
              <a:solidFill>
                <a:schemeClr val="tx1"/>
              </a:solidFill>
              <a:latin typeface="Arial" panose="020B0604020202020204" pitchFamily="34" charset="0"/>
              <a:cs typeface="Arial" panose="020B0604020202020204" pitchFamily="34" charset="0"/>
            </a:endParaRPr>
          </a:p>
        </p:txBody>
      </p:sp>
      <p:graphicFrame>
        <p:nvGraphicFramePr>
          <p:cNvPr id="22" name="Chart 21">
            <a:extLst>
              <a:ext uri="{FF2B5EF4-FFF2-40B4-BE49-F238E27FC236}">
                <a16:creationId xmlns:a16="http://schemas.microsoft.com/office/drawing/2014/main" id="{CAA2FB07-0749-473B-A658-80BCFD869239}"/>
              </a:ext>
            </a:extLst>
          </p:cNvPr>
          <p:cNvGraphicFramePr/>
          <p:nvPr>
            <p:extLst>
              <p:ext uri="{D42A27DB-BD31-4B8C-83A1-F6EECF244321}">
                <p14:modId xmlns:p14="http://schemas.microsoft.com/office/powerpoint/2010/main" val="3755367098"/>
              </p:ext>
            </p:extLst>
          </p:nvPr>
        </p:nvGraphicFramePr>
        <p:xfrm>
          <a:off x="411387" y="2525847"/>
          <a:ext cx="9503450" cy="259043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Gruppieren 9">
            <a:extLst>
              <a:ext uri="{FF2B5EF4-FFF2-40B4-BE49-F238E27FC236}">
                <a16:creationId xmlns:a16="http://schemas.microsoft.com/office/drawing/2014/main" id="{7D925404-6BB3-4C6C-B2BB-144B374C7D94}"/>
              </a:ext>
            </a:extLst>
          </p:cNvPr>
          <p:cNvGrpSpPr/>
          <p:nvPr/>
        </p:nvGrpSpPr>
        <p:grpSpPr>
          <a:xfrm>
            <a:off x="1198298" y="5167239"/>
            <a:ext cx="8488100" cy="338549"/>
            <a:chOff x="6847102" y="5303982"/>
            <a:chExt cx="4708419" cy="215444"/>
          </a:xfrm>
        </p:grpSpPr>
        <p:sp>
          <p:nvSpPr>
            <p:cNvPr id="24" name="TextBox 23">
              <a:extLst>
                <a:ext uri="{FF2B5EF4-FFF2-40B4-BE49-F238E27FC236}">
                  <a16:creationId xmlns:a16="http://schemas.microsoft.com/office/drawing/2014/main" id="{1525F060-0833-4A79-B74A-528E698B14A2}"/>
                </a:ext>
              </a:extLst>
            </p:cNvPr>
            <p:cNvSpPr txBox="1"/>
            <p:nvPr/>
          </p:nvSpPr>
          <p:spPr>
            <a:xfrm>
              <a:off x="6847102" y="5303982"/>
              <a:ext cx="566181" cy="215444"/>
            </a:xfrm>
            <a:prstGeom prst="rect">
              <a:avLst/>
            </a:prstGeom>
            <a:noFill/>
          </p:spPr>
          <p:txBody>
            <a:bodyPr wrap="none" rtlCol="0" anchor="ctr">
              <a:spAutoFit/>
            </a:bodyPr>
            <a:lstStyle/>
            <a:p>
              <a:pPr algn="ctr"/>
              <a:r>
                <a:rPr lang="en-ID" sz="800" b="1" dirty="0">
                  <a:solidFill>
                    <a:srgbClr val="BE2284"/>
                  </a:solidFill>
                  <a:latin typeface="Helvetica Neue LT Std 35 Thin" panose="020B0403020202020204"/>
                </a:rPr>
                <a:t>n = </a:t>
              </a:r>
              <a:r>
                <a:rPr lang="en-DE" sz="800" b="1" dirty="0">
                  <a:solidFill>
                    <a:srgbClr val="BE2284"/>
                  </a:solidFill>
                  <a:latin typeface="Helvetica Neue LT Std 35 Thin" panose="020B0403020202020204"/>
                </a:rPr>
                <a:t>2/59</a:t>
              </a:r>
              <a:endParaRPr lang="en-ID" sz="800" b="1" dirty="0">
                <a:solidFill>
                  <a:srgbClr val="BE2284"/>
                </a:solidFill>
                <a:latin typeface="Helvetica Neue LT Std 35 Thin" panose="020B0403020202020204"/>
              </a:endParaRPr>
            </a:p>
          </p:txBody>
        </p:sp>
        <p:sp>
          <p:nvSpPr>
            <p:cNvPr id="25" name="TextBox 24">
              <a:extLst>
                <a:ext uri="{FF2B5EF4-FFF2-40B4-BE49-F238E27FC236}">
                  <a16:creationId xmlns:a16="http://schemas.microsoft.com/office/drawing/2014/main" id="{B40360F5-8B83-4366-AA1A-BF7A5050F7FB}"/>
                </a:ext>
              </a:extLst>
            </p:cNvPr>
            <p:cNvSpPr txBox="1"/>
            <p:nvPr/>
          </p:nvSpPr>
          <p:spPr>
            <a:xfrm>
              <a:off x="7522754" y="5314242"/>
              <a:ext cx="721672" cy="194925"/>
            </a:xfrm>
            <a:prstGeom prst="rect">
              <a:avLst/>
            </a:prstGeom>
            <a:noFill/>
          </p:spPr>
          <p:txBody>
            <a:bodyPr wrap="none" rtlCol="0" anchor="ctr">
              <a:spAutoFit/>
            </a:bodyPr>
            <a:lstStyle/>
            <a:p>
              <a:pPr algn="ctr">
                <a:lnSpc>
                  <a:spcPts val="800"/>
                </a:lnSpc>
              </a:pPr>
              <a:r>
                <a:rPr lang="en-ID" sz="800" b="1" dirty="0">
                  <a:solidFill>
                    <a:srgbClr val="BE2284"/>
                  </a:solidFill>
                  <a:latin typeface="Helvetica Neue LT Std 35 Thin" panose="020B0403020202020204"/>
                </a:rPr>
                <a:t>n = 24/210*</a:t>
              </a:r>
            </a:p>
          </p:txBody>
        </p:sp>
        <p:sp>
          <p:nvSpPr>
            <p:cNvPr id="26" name="TextBox 25">
              <a:extLst>
                <a:ext uri="{FF2B5EF4-FFF2-40B4-BE49-F238E27FC236}">
                  <a16:creationId xmlns:a16="http://schemas.microsoft.com/office/drawing/2014/main" id="{C943D686-AB80-4DC2-B863-BDD2145CD5BD}"/>
                </a:ext>
              </a:extLst>
            </p:cNvPr>
            <p:cNvSpPr txBox="1"/>
            <p:nvPr/>
          </p:nvSpPr>
          <p:spPr>
            <a:xfrm>
              <a:off x="8240672" y="5303982"/>
              <a:ext cx="623889" cy="215444"/>
            </a:xfrm>
            <a:prstGeom prst="rect">
              <a:avLst/>
            </a:prstGeom>
            <a:noFill/>
          </p:spPr>
          <p:txBody>
            <a:bodyPr wrap="none" rtlCol="0" anchor="ctr">
              <a:spAutoFit/>
            </a:bodyPr>
            <a:lstStyle/>
            <a:p>
              <a:pPr algn="ctr"/>
              <a:r>
                <a:rPr lang="en-ID" sz="800" b="1" dirty="0">
                  <a:solidFill>
                    <a:srgbClr val="BE2284"/>
                  </a:solidFill>
                  <a:latin typeface="Helvetica Neue LT Std 35 Thin" panose="020B0403020202020204"/>
                </a:rPr>
                <a:t>n = 14/61</a:t>
              </a:r>
            </a:p>
          </p:txBody>
        </p:sp>
        <p:sp>
          <p:nvSpPr>
            <p:cNvPr id="27" name="TextBox 26">
              <a:extLst>
                <a:ext uri="{FF2B5EF4-FFF2-40B4-BE49-F238E27FC236}">
                  <a16:creationId xmlns:a16="http://schemas.microsoft.com/office/drawing/2014/main" id="{1C972ACF-8F1F-47F4-B3FF-3C43CFA4539B}"/>
                </a:ext>
              </a:extLst>
            </p:cNvPr>
            <p:cNvSpPr txBox="1"/>
            <p:nvPr/>
          </p:nvSpPr>
          <p:spPr>
            <a:xfrm>
              <a:off x="8913412" y="5303982"/>
              <a:ext cx="681597" cy="215444"/>
            </a:xfrm>
            <a:prstGeom prst="rect">
              <a:avLst/>
            </a:prstGeom>
            <a:noFill/>
          </p:spPr>
          <p:txBody>
            <a:bodyPr wrap="none" rtlCol="0" anchor="ctr">
              <a:spAutoFit/>
            </a:bodyPr>
            <a:lstStyle/>
            <a:p>
              <a:pPr algn="ctr"/>
              <a:r>
                <a:rPr lang="en-ID" sz="800" b="1" dirty="0">
                  <a:solidFill>
                    <a:srgbClr val="BE2284"/>
                  </a:solidFill>
                  <a:latin typeface="Helvetica Neue LT Std 35 Thin" panose="020B0403020202020204"/>
                </a:rPr>
                <a:t>n = 12/142</a:t>
              </a:r>
            </a:p>
          </p:txBody>
        </p:sp>
        <p:sp>
          <p:nvSpPr>
            <p:cNvPr id="28" name="TextBox 27">
              <a:extLst>
                <a:ext uri="{FF2B5EF4-FFF2-40B4-BE49-F238E27FC236}">
                  <a16:creationId xmlns:a16="http://schemas.microsoft.com/office/drawing/2014/main" id="{24BE8F21-0D75-47CC-9F7F-8555D57A3042}"/>
                </a:ext>
              </a:extLst>
            </p:cNvPr>
            <p:cNvSpPr txBox="1"/>
            <p:nvPr/>
          </p:nvSpPr>
          <p:spPr>
            <a:xfrm>
              <a:off x="9653478" y="5303982"/>
              <a:ext cx="566181" cy="215444"/>
            </a:xfrm>
            <a:prstGeom prst="rect">
              <a:avLst/>
            </a:prstGeom>
            <a:noFill/>
          </p:spPr>
          <p:txBody>
            <a:bodyPr wrap="none" rtlCol="0" anchor="ctr">
              <a:spAutoFit/>
            </a:bodyPr>
            <a:lstStyle/>
            <a:p>
              <a:pPr algn="ctr"/>
              <a:r>
                <a:rPr lang="en-ID" sz="800" b="1" dirty="0">
                  <a:solidFill>
                    <a:srgbClr val="BE2284"/>
                  </a:solidFill>
                  <a:latin typeface="Helvetica Neue LT Std 35 Thin" panose="020B0403020202020204"/>
                </a:rPr>
                <a:t>n = 6/75</a:t>
              </a:r>
            </a:p>
          </p:txBody>
        </p:sp>
        <p:sp>
          <p:nvSpPr>
            <p:cNvPr id="29" name="TextBox 28">
              <a:extLst>
                <a:ext uri="{FF2B5EF4-FFF2-40B4-BE49-F238E27FC236}">
                  <a16:creationId xmlns:a16="http://schemas.microsoft.com/office/drawing/2014/main" id="{E8782DBC-5E85-4AC5-936B-BB69CB1CC218}"/>
                </a:ext>
              </a:extLst>
            </p:cNvPr>
            <p:cNvSpPr txBox="1"/>
            <p:nvPr/>
          </p:nvSpPr>
          <p:spPr>
            <a:xfrm>
              <a:off x="10297363" y="5303982"/>
              <a:ext cx="566181" cy="215444"/>
            </a:xfrm>
            <a:prstGeom prst="rect">
              <a:avLst/>
            </a:prstGeom>
            <a:noFill/>
          </p:spPr>
          <p:txBody>
            <a:bodyPr wrap="none" rtlCol="0" anchor="ctr">
              <a:spAutoFit/>
            </a:bodyPr>
            <a:lstStyle/>
            <a:p>
              <a:pPr algn="ctr"/>
              <a:r>
                <a:rPr lang="en-ID" sz="800" b="1" dirty="0">
                  <a:solidFill>
                    <a:srgbClr val="BE2284"/>
                  </a:solidFill>
                  <a:latin typeface="Helvetica Neue LT Std 35 Thin" panose="020B0403020202020204"/>
                </a:rPr>
                <a:t>n = 2/32</a:t>
              </a:r>
            </a:p>
          </p:txBody>
        </p:sp>
        <p:sp>
          <p:nvSpPr>
            <p:cNvPr id="30" name="TextBox 29">
              <a:extLst>
                <a:ext uri="{FF2B5EF4-FFF2-40B4-BE49-F238E27FC236}">
                  <a16:creationId xmlns:a16="http://schemas.microsoft.com/office/drawing/2014/main" id="{0994DA40-E90F-4C15-8D02-73C09492C351}"/>
                </a:ext>
              </a:extLst>
            </p:cNvPr>
            <p:cNvSpPr txBox="1"/>
            <p:nvPr/>
          </p:nvSpPr>
          <p:spPr>
            <a:xfrm>
              <a:off x="10931632" y="5303982"/>
              <a:ext cx="623889" cy="215444"/>
            </a:xfrm>
            <a:prstGeom prst="rect">
              <a:avLst/>
            </a:prstGeom>
            <a:noFill/>
          </p:spPr>
          <p:txBody>
            <a:bodyPr wrap="none" rtlCol="0" anchor="ctr">
              <a:spAutoFit/>
            </a:bodyPr>
            <a:lstStyle/>
            <a:p>
              <a:pPr algn="ctr"/>
              <a:r>
                <a:rPr lang="en-ID" sz="800" b="1" dirty="0">
                  <a:solidFill>
                    <a:srgbClr val="BE2284"/>
                  </a:solidFill>
                  <a:latin typeface="Helvetica Neue LT Std 35 Thin" panose="020B0403020202020204"/>
                </a:rPr>
                <a:t>n = 11/71</a:t>
              </a:r>
            </a:p>
          </p:txBody>
        </p:sp>
      </p:grpSp>
      <p:cxnSp>
        <p:nvCxnSpPr>
          <p:cNvPr id="31" name="Straight Connector 30">
            <a:extLst>
              <a:ext uri="{FF2B5EF4-FFF2-40B4-BE49-F238E27FC236}">
                <a16:creationId xmlns:a16="http://schemas.microsoft.com/office/drawing/2014/main" id="{878752B7-6CB8-4BD8-88B9-1D94239D49B1}"/>
              </a:ext>
            </a:extLst>
          </p:cNvPr>
          <p:cNvCxnSpPr>
            <a:cxnSpLocks/>
          </p:cNvCxnSpPr>
          <p:nvPr/>
        </p:nvCxnSpPr>
        <p:spPr>
          <a:xfrm flipH="1" flipV="1">
            <a:off x="753564" y="6233842"/>
            <a:ext cx="10450730" cy="46641"/>
          </a:xfrm>
          <a:prstGeom prst="line">
            <a:avLst/>
          </a:prstGeom>
          <a:noFill/>
          <a:ln w="6350" cap="flat" cmpd="sng" algn="ctr">
            <a:solidFill>
              <a:sysClr val="window" lastClr="FFFFFF">
                <a:lumMod val="85000"/>
              </a:sysClr>
            </a:solidFill>
            <a:prstDash val="solid"/>
            <a:miter lim="800000"/>
          </a:ln>
          <a:effectLst/>
        </p:spPr>
      </p:cxnSp>
      <p:grpSp>
        <p:nvGrpSpPr>
          <p:cNvPr id="32" name="Gruppieren 7">
            <a:extLst>
              <a:ext uri="{FF2B5EF4-FFF2-40B4-BE49-F238E27FC236}">
                <a16:creationId xmlns:a16="http://schemas.microsoft.com/office/drawing/2014/main" id="{B7DA9C63-1482-4ED6-899B-AF2455AACA30}"/>
              </a:ext>
            </a:extLst>
          </p:cNvPr>
          <p:cNvGrpSpPr/>
          <p:nvPr/>
        </p:nvGrpSpPr>
        <p:grpSpPr>
          <a:xfrm>
            <a:off x="1043334" y="1875594"/>
            <a:ext cx="8239561" cy="603612"/>
            <a:chOff x="6194069" y="3738963"/>
            <a:chExt cx="5553434" cy="261610"/>
          </a:xfrm>
        </p:grpSpPr>
        <p:cxnSp>
          <p:nvCxnSpPr>
            <p:cNvPr id="33" name="Straight Connector 32">
              <a:extLst>
                <a:ext uri="{FF2B5EF4-FFF2-40B4-BE49-F238E27FC236}">
                  <a16:creationId xmlns:a16="http://schemas.microsoft.com/office/drawing/2014/main" id="{0455AE76-4536-4D81-8A40-174108FDE0D0}"/>
                </a:ext>
              </a:extLst>
            </p:cNvPr>
            <p:cNvCxnSpPr>
              <a:cxnSpLocks/>
            </p:cNvCxnSpPr>
            <p:nvPr/>
          </p:nvCxnSpPr>
          <p:spPr>
            <a:xfrm flipH="1">
              <a:off x="6194069" y="3865874"/>
              <a:ext cx="5553434" cy="0"/>
            </a:xfrm>
            <a:prstGeom prst="line">
              <a:avLst/>
            </a:prstGeom>
            <a:noFill/>
            <a:ln w="6350" cap="flat" cmpd="sng" algn="ctr">
              <a:solidFill>
                <a:sysClr val="window" lastClr="FFFFFF">
                  <a:lumMod val="85000"/>
                </a:sysClr>
              </a:solidFill>
              <a:prstDash val="solid"/>
              <a:miter lim="800000"/>
            </a:ln>
            <a:effectLst/>
          </p:spPr>
        </p:cxnSp>
        <p:sp>
          <p:nvSpPr>
            <p:cNvPr id="34" name="Rectangle 33">
              <a:extLst>
                <a:ext uri="{FF2B5EF4-FFF2-40B4-BE49-F238E27FC236}">
                  <a16:creationId xmlns:a16="http://schemas.microsoft.com/office/drawing/2014/main" id="{9DEC543C-62BD-4B60-8EA3-966D4752AE8A}"/>
                </a:ext>
              </a:extLst>
            </p:cNvPr>
            <p:cNvSpPr/>
            <p:nvPr/>
          </p:nvSpPr>
          <p:spPr>
            <a:xfrm>
              <a:off x="6386049" y="3738963"/>
              <a:ext cx="5169472" cy="261610"/>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lumMod val="75000"/>
                      <a:lumOff val="25000"/>
                    </a:prstClr>
                  </a:solidFill>
                  <a:effectLst/>
                  <a:uLnTx/>
                  <a:uFillTx/>
                  <a:latin typeface="Helvetica" panose="020B0604020202020204" pitchFamily="34" charset="0"/>
                </a:rPr>
                <a:t>Incidence of episodes of diarrhea according to antibiotics prescribed</a:t>
              </a:r>
            </a:p>
          </p:txBody>
        </p:sp>
      </p:grpSp>
      <p:sp>
        <p:nvSpPr>
          <p:cNvPr id="36" name="TextBox 35">
            <a:extLst>
              <a:ext uri="{FF2B5EF4-FFF2-40B4-BE49-F238E27FC236}">
                <a16:creationId xmlns:a16="http://schemas.microsoft.com/office/drawing/2014/main" id="{11A617F0-1B92-4853-BEF3-8990CE8665C4}"/>
              </a:ext>
            </a:extLst>
          </p:cNvPr>
          <p:cNvSpPr txBox="1"/>
          <p:nvPr/>
        </p:nvSpPr>
        <p:spPr>
          <a:xfrm>
            <a:off x="1802500" y="6449760"/>
            <a:ext cx="1727277" cy="194925"/>
          </a:xfrm>
          <a:prstGeom prst="rect">
            <a:avLst/>
          </a:prstGeom>
          <a:noFill/>
        </p:spPr>
        <p:txBody>
          <a:bodyPr wrap="square" rtlCol="0" anchor="ctr">
            <a:spAutoFit/>
          </a:bodyPr>
          <a:lstStyle/>
          <a:p>
            <a:pPr>
              <a:lnSpc>
                <a:spcPts val="800"/>
              </a:lnSpc>
            </a:pPr>
            <a:r>
              <a:rPr lang="en-ID" sz="800" i="1" dirty="0">
                <a:solidFill>
                  <a:schemeClr val="bg1">
                    <a:lumMod val="75000"/>
                  </a:schemeClr>
                </a:solidFill>
                <a:latin typeface="Helvetica Neue LT Std 55 Roman" panose="020B0604020202020204"/>
              </a:rPr>
              <a:t>* except Amoxicillin / </a:t>
            </a:r>
            <a:r>
              <a:rPr lang="en-ID" sz="800" i="1" dirty="0" err="1">
                <a:solidFill>
                  <a:schemeClr val="bg1">
                    <a:lumMod val="75000"/>
                  </a:schemeClr>
                </a:solidFill>
                <a:latin typeface="Helvetica Neue LT Std 55 Roman" panose="020B0604020202020204"/>
              </a:rPr>
              <a:t>elavulanate</a:t>
            </a:r>
            <a:endParaRPr lang="en-ID" sz="800" i="1" dirty="0">
              <a:solidFill>
                <a:schemeClr val="bg1">
                  <a:lumMod val="75000"/>
                </a:schemeClr>
              </a:solidFill>
              <a:latin typeface="Helvetica Neue LT Std 55 Roman" panose="020B0604020202020204"/>
            </a:endParaRPr>
          </a:p>
        </p:txBody>
      </p:sp>
      <p:pic>
        <p:nvPicPr>
          <p:cNvPr id="6" name="Picture 5">
            <a:extLst>
              <a:ext uri="{FF2B5EF4-FFF2-40B4-BE49-F238E27FC236}">
                <a16:creationId xmlns:a16="http://schemas.microsoft.com/office/drawing/2014/main" id="{7E916704-997D-478D-88F0-AEE8609544E0}"/>
              </a:ext>
            </a:extLst>
          </p:cNvPr>
          <p:cNvPicPr>
            <a:picLocks noChangeAspect="1"/>
          </p:cNvPicPr>
          <p:nvPr/>
        </p:nvPicPr>
        <p:blipFill rotWithShape="1">
          <a:blip r:embed="rId3"/>
          <a:srcRect r="499"/>
          <a:stretch/>
        </p:blipFill>
        <p:spPr>
          <a:xfrm>
            <a:off x="136424" y="986654"/>
            <a:ext cx="10281462" cy="5162550"/>
          </a:xfrm>
          <a:prstGeom prst="rect">
            <a:avLst/>
          </a:prstGeom>
        </p:spPr>
      </p:pic>
    </p:spTree>
    <p:extLst>
      <p:ext uri="{BB962C8B-B14F-4D97-AF65-F5344CB8AC3E}">
        <p14:creationId xmlns:p14="http://schemas.microsoft.com/office/powerpoint/2010/main" val="75523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2">
                                            <p:graphicEl>
                                              <a:chart seriesIdx="-3" categoryIdx="-3" bldStep="gridLegend"/>
                                            </p:graphicEl>
                                          </p:spTgt>
                                        </p:tgtEl>
                                        <p:attrNameLst>
                                          <p:attrName>style.visibility</p:attrName>
                                        </p:attrNameLst>
                                      </p:cBhvr>
                                      <p:to>
                                        <p:strVal val="visible"/>
                                      </p:to>
                                    </p:set>
                                    <p:animEffect transition="in" filter="fade">
                                      <p:cBhvr>
                                        <p:cTn id="11" dur="500"/>
                                        <p:tgtEl>
                                          <p:spTgt spid="22">
                                            <p:graphicEl>
                                              <a:chart seriesIdx="-3" categoryIdx="-3" bldStep="gridLegend"/>
                                            </p:graphicEl>
                                          </p:spTgt>
                                        </p:tgtEl>
                                      </p:cBhvr>
                                    </p:animEffect>
                                  </p:childTnLst>
                                </p:cTn>
                              </p:par>
                            </p:childTnLst>
                          </p:cTn>
                        </p:par>
                        <p:par>
                          <p:cTn id="12" fill="hold">
                            <p:stCondLst>
                              <p:cond delay="3500"/>
                            </p:stCondLst>
                            <p:childTnLst>
                              <p:par>
                                <p:cTn id="13" presetID="22" presetClass="entr" presetSubtype="4" fill="hold" grpId="0" nodeType="afterEffect">
                                  <p:stCondLst>
                                    <p:cond delay="0"/>
                                  </p:stCondLst>
                                  <p:childTnLst>
                                    <p:set>
                                      <p:cBhvr>
                                        <p:cTn id="14" dur="1" fill="hold">
                                          <p:stCondLst>
                                            <p:cond delay="0"/>
                                          </p:stCondLst>
                                        </p:cTn>
                                        <p:tgtEl>
                                          <p:spTgt spid="22">
                                            <p:graphicEl>
                                              <a:chart seriesIdx="0" categoryIdx="0" bldStep="ptInSeries"/>
                                            </p:graphicEl>
                                          </p:spTgt>
                                        </p:tgtEl>
                                        <p:attrNameLst>
                                          <p:attrName>style.visibility</p:attrName>
                                        </p:attrNameLst>
                                      </p:cBhvr>
                                      <p:to>
                                        <p:strVal val="visible"/>
                                      </p:to>
                                    </p:set>
                                    <p:animEffect transition="in" filter="wipe(down)">
                                      <p:cBhvr>
                                        <p:cTn id="15" dur="500"/>
                                        <p:tgtEl>
                                          <p:spTgt spid="22">
                                            <p:graphicEl>
                                              <a:chart seriesIdx="0" categoryIdx="0" bldStep="ptInSeries"/>
                                            </p:graphicEl>
                                          </p:spTgt>
                                        </p:tgtEl>
                                      </p:cBhvr>
                                    </p:animEffect>
                                  </p:childTnLst>
                                </p:cTn>
                              </p:par>
                            </p:childTnLst>
                          </p:cTn>
                        </p:par>
                        <p:par>
                          <p:cTn id="16" fill="hold">
                            <p:stCondLst>
                              <p:cond delay="4000"/>
                            </p:stCondLst>
                            <p:childTnLst>
                              <p:par>
                                <p:cTn id="17" presetID="22" presetClass="entr" presetSubtype="4" fill="hold" grpId="0" nodeType="afterEffect">
                                  <p:stCondLst>
                                    <p:cond delay="0"/>
                                  </p:stCondLst>
                                  <p:childTnLst>
                                    <p:set>
                                      <p:cBhvr>
                                        <p:cTn id="18" dur="1" fill="hold">
                                          <p:stCondLst>
                                            <p:cond delay="0"/>
                                          </p:stCondLst>
                                        </p:cTn>
                                        <p:tgtEl>
                                          <p:spTgt spid="22">
                                            <p:graphicEl>
                                              <a:chart seriesIdx="0" categoryIdx="1" bldStep="ptInSeries"/>
                                            </p:graphicEl>
                                          </p:spTgt>
                                        </p:tgtEl>
                                        <p:attrNameLst>
                                          <p:attrName>style.visibility</p:attrName>
                                        </p:attrNameLst>
                                      </p:cBhvr>
                                      <p:to>
                                        <p:strVal val="visible"/>
                                      </p:to>
                                    </p:set>
                                    <p:animEffect transition="in" filter="wipe(down)">
                                      <p:cBhvr>
                                        <p:cTn id="19" dur="500"/>
                                        <p:tgtEl>
                                          <p:spTgt spid="22">
                                            <p:graphicEl>
                                              <a:chart seriesIdx="0" categoryIdx="1" bldStep="ptInSeries"/>
                                            </p:graphicEl>
                                          </p:spTgt>
                                        </p:tgtEl>
                                      </p:cBhvr>
                                    </p:animEffect>
                                  </p:childTnLst>
                                </p:cTn>
                              </p:par>
                            </p:childTnLst>
                          </p:cTn>
                        </p:par>
                        <p:par>
                          <p:cTn id="20" fill="hold">
                            <p:stCondLst>
                              <p:cond delay="4500"/>
                            </p:stCondLst>
                            <p:childTnLst>
                              <p:par>
                                <p:cTn id="21" presetID="22" presetClass="entr" presetSubtype="4" fill="hold" grpId="0" nodeType="afterEffect">
                                  <p:stCondLst>
                                    <p:cond delay="0"/>
                                  </p:stCondLst>
                                  <p:childTnLst>
                                    <p:set>
                                      <p:cBhvr>
                                        <p:cTn id="22" dur="1" fill="hold">
                                          <p:stCondLst>
                                            <p:cond delay="0"/>
                                          </p:stCondLst>
                                        </p:cTn>
                                        <p:tgtEl>
                                          <p:spTgt spid="22">
                                            <p:graphicEl>
                                              <a:chart seriesIdx="0" categoryIdx="2" bldStep="ptInSeries"/>
                                            </p:graphicEl>
                                          </p:spTgt>
                                        </p:tgtEl>
                                        <p:attrNameLst>
                                          <p:attrName>style.visibility</p:attrName>
                                        </p:attrNameLst>
                                      </p:cBhvr>
                                      <p:to>
                                        <p:strVal val="visible"/>
                                      </p:to>
                                    </p:set>
                                    <p:animEffect transition="in" filter="wipe(down)">
                                      <p:cBhvr>
                                        <p:cTn id="23" dur="500"/>
                                        <p:tgtEl>
                                          <p:spTgt spid="22">
                                            <p:graphicEl>
                                              <a:chart seriesIdx="0" categoryIdx="2" bldStep="ptInSeries"/>
                                            </p:graphicEl>
                                          </p:spTgt>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22">
                                            <p:graphicEl>
                                              <a:chart seriesIdx="0" categoryIdx="3" bldStep="ptInSeries"/>
                                            </p:graphicEl>
                                          </p:spTgt>
                                        </p:tgtEl>
                                        <p:attrNameLst>
                                          <p:attrName>style.visibility</p:attrName>
                                        </p:attrNameLst>
                                      </p:cBhvr>
                                      <p:to>
                                        <p:strVal val="visible"/>
                                      </p:to>
                                    </p:set>
                                    <p:animEffect transition="in" filter="wipe(down)">
                                      <p:cBhvr>
                                        <p:cTn id="27" dur="500"/>
                                        <p:tgtEl>
                                          <p:spTgt spid="22">
                                            <p:graphicEl>
                                              <a:chart seriesIdx="0" categoryIdx="3" bldStep="ptInSeries"/>
                                            </p:graphicEl>
                                          </p:spTgt>
                                        </p:tgtEl>
                                      </p:cBhvr>
                                    </p:animEffect>
                                  </p:childTnLst>
                                </p:cTn>
                              </p:par>
                            </p:childTnLst>
                          </p:cTn>
                        </p:par>
                        <p:par>
                          <p:cTn id="28" fill="hold">
                            <p:stCondLst>
                              <p:cond delay="5500"/>
                            </p:stCondLst>
                            <p:childTnLst>
                              <p:par>
                                <p:cTn id="29" presetID="22" presetClass="entr" presetSubtype="4" fill="hold" grpId="0" nodeType="afterEffect">
                                  <p:stCondLst>
                                    <p:cond delay="0"/>
                                  </p:stCondLst>
                                  <p:childTnLst>
                                    <p:set>
                                      <p:cBhvr>
                                        <p:cTn id="30" dur="1" fill="hold">
                                          <p:stCondLst>
                                            <p:cond delay="0"/>
                                          </p:stCondLst>
                                        </p:cTn>
                                        <p:tgtEl>
                                          <p:spTgt spid="22">
                                            <p:graphicEl>
                                              <a:chart seriesIdx="0" categoryIdx="4" bldStep="ptInSeries"/>
                                            </p:graphicEl>
                                          </p:spTgt>
                                        </p:tgtEl>
                                        <p:attrNameLst>
                                          <p:attrName>style.visibility</p:attrName>
                                        </p:attrNameLst>
                                      </p:cBhvr>
                                      <p:to>
                                        <p:strVal val="visible"/>
                                      </p:to>
                                    </p:set>
                                    <p:animEffect transition="in" filter="wipe(down)">
                                      <p:cBhvr>
                                        <p:cTn id="31" dur="500"/>
                                        <p:tgtEl>
                                          <p:spTgt spid="22">
                                            <p:graphicEl>
                                              <a:chart seriesIdx="0" categoryIdx="4" bldStep="ptInSeries"/>
                                            </p:graphicEl>
                                          </p:spTgt>
                                        </p:tgtEl>
                                      </p:cBhvr>
                                    </p:animEffect>
                                  </p:childTnLst>
                                </p:cTn>
                              </p:par>
                            </p:childTnLst>
                          </p:cTn>
                        </p:par>
                        <p:par>
                          <p:cTn id="32" fill="hold">
                            <p:stCondLst>
                              <p:cond delay="6000"/>
                            </p:stCondLst>
                            <p:childTnLst>
                              <p:par>
                                <p:cTn id="33" presetID="22" presetClass="entr" presetSubtype="4" fill="hold" grpId="0" nodeType="afterEffect">
                                  <p:stCondLst>
                                    <p:cond delay="0"/>
                                  </p:stCondLst>
                                  <p:childTnLst>
                                    <p:set>
                                      <p:cBhvr>
                                        <p:cTn id="34" dur="1" fill="hold">
                                          <p:stCondLst>
                                            <p:cond delay="0"/>
                                          </p:stCondLst>
                                        </p:cTn>
                                        <p:tgtEl>
                                          <p:spTgt spid="22">
                                            <p:graphicEl>
                                              <a:chart seriesIdx="0" categoryIdx="5" bldStep="ptInSeries"/>
                                            </p:graphicEl>
                                          </p:spTgt>
                                        </p:tgtEl>
                                        <p:attrNameLst>
                                          <p:attrName>style.visibility</p:attrName>
                                        </p:attrNameLst>
                                      </p:cBhvr>
                                      <p:to>
                                        <p:strVal val="visible"/>
                                      </p:to>
                                    </p:set>
                                    <p:animEffect transition="in" filter="wipe(down)">
                                      <p:cBhvr>
                                        <p:cTn id="35" dur="500"/>
                                        <p:tgtEl>
                                          <p:spTgt spid="22">
                                            <p:graphicEl>
                                              <a:chart seriesIdx="0" categoryIdx="5" bldStep="ptInSeries"/>
                                            </p:graphicEl>
                                          </p:spTgt>
                                        </p:tgtEl>
                                      </p:cBhvr>
                                    </p:animEffect>
                                  </p:childTnLst>
                                </p:cTn>
                              </p:par>
                            </p:childTnLst>
                          </p:cTn>
                        </p:par>
                        <p:par>
                          <p:cTn id="36" fill="hold">
                            <p:stCondLst>
                              <p:cond delay="6500"/>
                            </p:stCondLst>
                            <p:childTnLst>
                              <p:par>
                                <p:cTn id="37" presetID="22" presetClass="entr" presetSubtype="4" fill="hold" grpId="0" nodeType="afterEffect">
                                  <p:stCondLst>
                                    <p:cond delay="0"/>
                                  </p:stCondLst>
                                  <p:childTnLst>
                                    <p:set>
                                      <p:cBhvr>
                                        <p:cTn id="38" dur="1" fill="hold">
                                          <p:stCondLst>
                                            <p:cond delay="0"/>
                                          </p:stCondLst>
                                        </p:cTn>
                                        <p:tgtEl>
                                          <p:spTgt spid="22">
                                            <p:graphicEl>
                                              <a:chart seriesIdx="0" categoryIdx="6" bldStep="ptInSeries"/>
                                            </p:graphicEl>
                                          </p:spTgt>
                                        </p:tgtEl>
                                        <p:attrNameLst>
                                          <p:attrName>style.visibility</p:attrName>
                                        </p:attrNameLst>
                                      </p:cBhvr>
                                      <p:to>
                                        <p:strVal val="visible"/>
                                      </p:to>
                                    </p:set>
                                    <p:animEffect transition="in" filter="wipe(down)">
                                      <p:cBhvr>
                                        <p:cTn id="39" dur="500"/>
                                        <p:tgtEl>
                                          <p:spTgt spid="22">
                                            <p:graphicEl>
                                              <a:chart seriesIdx="0" categoryIdx="6" bldStep="ptInSeries"/>
                                            </p:graphicEl>
                                          </p:spTgt>
                                        </p:tgtEl>
                                      </p:cBhvr>
                                    </p:animEffect>
                                  </p:childTnLst>
                                </p:cTn>
                              </p:par>
                              <p:par>
                                <p:cTn id="40" presetID="10" presetClass="entr" presetSubtype="0" fill="hold" nodeType="withEffect">
                                  <p:stCondLst>
                                    <p:cond delay="475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22" presetClass="entr" presetSubtype="8" fill="hold" nodeType="withEffect">
                                  <p:stCondLst>
                                    <p:cond delay="275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2250"/>
                                        <p:tgtEl>
                                          <p:spTgt spid="23"/>
                                        </p:tgtEl>
                                      </p:cBhvr>
                                    </p:animEffect>
                                  </p:childTnLst>
                                </p:cTn>
                              </p:par>
                              <p:par>
                                <p:cTn id="46" presetID="10" presetClass="entr" presetSubtype="0" fill="hold" grpId="0" nodeType="withEffect">
                                  <p:stCondLst>
                                    <p:cond delay="475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seriesEl"/>
        </p:bldSub>
      </p:bldGraphic>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arallelogram 31">
            <a:extLst>
              <a:ext uri="{FF2B5EF4-FFF2-40B4-BE49-F238E27FC236}">
                <a16:creationId xmlns:a16="http://schemas.microsoft.com/office/drawing/2014/main" id="{C9217ED9-B283-474C-8233-D098BBEB6497}"/>
              </a:ext>
            </a:extLst>
          </p:cNvPr>
          <p:cNvSpPr/>
          <p:nvPr/>
        </p:nvSpPr>
        <p:spPr>
          <a:xfrm>
            <a:off x="-349508" y="54576"/>
            <a:ext cx="12857825" cy="892558"/>
          </a:xfrm>
          <a:prstGeom prst="parallelogram">
            <a:avLst>
              <a:gd name="adj" fmla="val 998"/>
            </a:avLst>
          </a:prstGeom>
          <a:solidFill>
            <a:schemeClr val="bg1"/>
          </a:solidFill>
          <a:ln w="12700" cap="flat" cmpd="sng" algn="ctr">
            <a:noFill/>
            <a:prstDash val="solid"/>
            <a:miter lim="800000"/>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rtlCol="0" anchor="ctr">
            <a:spAutoFit/>
          </a:bodyPr>
          <a:lstStyle/>
          <a:p>
            <a:pPr indent="-365125" eaLnBrk="0" hangingPunct="0">
              <a:lnSpc>
                <a:spcPct val="90000"/>
              </a:lnSpc>
              <a:spcBef>
                <a:spcPct val="0"/>
              </a:spcBef>
            </a:pPr>
            <a:r>
              <a:rPr lang="el-GR" sz="3600" b="1" cap="all" dirty="0">
                <a:solidFill>
                  <a:schemeClr val="accent2"/>
                </a:solidFill>
                <a:latin typeface="Arial Black" panose="020B0A04020102020204" pitchFamily="34" charset="0"/>
                <a:ea typeface="+mj-ea"/>
                <a:cs typeface="Calibri" panose="020F0502020204030204" pitchFamily="34" charset="0"/>
              </a:rPr>
              <a:t>ΔΙΑΡΡΟΙΑ ΑΠΟ ΑΝΤΙΒΙΩΣΗ </a:t>
            </a:r>
          </a:p>
          <a:p>
            <a:pPr indent="-365125" eaLnBrk="0" hangingPunct="0">
              <a:lnSpc>
                <a:spcPct val="90000"/>
              </a:lnSpc>
              <a:spcBef>
                <a:spcPct val="0"/>
              </a:spcBef>
            </a:pPr>
            <a:r>
              <a:rPr lang="el-GR" kern="0" dirty="0">
                <a:solidFill>
                  <a:schemeClr val="tx1"/>
                </a:solidFill>
                <a:latin typeface="Arial" panose="020B0604020202020204" pitchFamily="34" charset="0"/>
                <a:cs typeface="Arial" panose="020B0604020202020204" pitchFamily="34" charset="0"/>
              </a:rPr>
              <a:t>Παθολογία</a:t>
            </a:r>
            <a:endParaRPr lang="en-US" kern="0" dirty="0">
              <a:solidFill>
                <a:schemeClr val="tx1"/>
              </a:solidFill>
              <a:latin typeface="Arial" panose="020B0604020202020204" pitchFamily="34" charset="0"/>
              <a:cs typeface="Arial" panose="020B0604020202020204" pitchFamily="34" charset="0"/>
            </a:endParaRPr>
          </a:p>
        </p:txBody>
      </p:sp>
      <p:sp>
        <p:nvSpPr>
          <p:cNvPr id="6" name="Titre 2"/>
          <p:cNvSpPr txBox="1">
            <a:spLocks/>
          </p:cNvSpPr>
          <p:nvPr/>
        </p:nvSpPr>
        <p:spPr>
          <a:xfrm>
            <a:off x="2148701" y="275132"/>
            <a:ext cx="7886700" cy="595962"/>
          </a:xfrm>
          <a:prstGeom prst="rect">
            <a:avLst/>
          </a:prstGeom>
        </p:spPr>
        <p:txBody>
          <a:bodyPr/>
          <a:lstStyle>
            <a:lvl1pPr algn="l" defTabSz="914400" rtl="0" eaLnBrk="1" latinLnBrk="0" hangingPunct="1">
              <a:lnSpc>
                <a:spcPct val="90000"/>
              </a:lnSpc>
              <a:spcBef>
                <a:spcPct val="0"/>
              </a:spcBef>
              <a:buNone/>
              <a:defRPr sz="4000" kern="1200">
                <a:solidFill>
                  <a:srgbClr val="233A84"/>
                </a:solidFill>
                <a:latin typeface="Tw Cen MT" panose="020B0602020104020603" pitchFamily="34" charset="0"/>
                <a:ea typeface="+mj-ea"/>
                <a:cs typeface="+mj-cs"/>
              </a:defRPr>
            </a:lvl1pPr>
          </a:lstStyle>
          <a:p>
            <a:endParaRPr lang="en-US" sz="2800"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701" y="2459932"/>
            <a:ext cx="1775710" cy="1270184"/>
          </a:xfrm>
          <a:prstGeom prst="roundRect">
            <a:avLst>
              <a:gd name="adj" fmla="val 8594"/>
            </a:avLst>
          </a:prstGeom>
          <a:solidFill>
            <a:srgbClr val="E7E7E8"/>
          </a:solidFill>
          <a:ln>
            <a:solidFill>
              <a:srgbClr val="002060"/>
            </a:solidFill>
          </a:ln>
          <a:effectLst>
            <a:reflection blurRad="12700" stA="38000" endPos="28000" dist="5000" dir="5400000" sy="-100000" algn="bl" rotWithShape="0"/>
          </a:effec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087" y="2481561"/>
            <a:ext cx="1723778" cy="1243962"/>
          </a:xfrm>
          <a:prstGeom prst="roundRect">
            <a:avLst>
              <a:gd name="adj" fmla="val 8594"/>
            </a:avLst>
          </a:prstGeom>
          <a:solidFill>
            <a:srgbClr val="E7E7E8"/>
          </a:solidFill>
          <a:ln>
            <a:solidFill>
              <a:srgbClr val="002060"/>
            </a:solidFill>
          </a:ln>
          <a:effectLst>
            <a:reflection blurRad="12700" stA="38000" endPos="28000" dist="5000" dir="5400000" sy="-100000" algn="bl" rotWithShape="0"/>
          </a:effec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767" y="2481561"/>
            <a:ext cx="1713124" cy="1242430"/>
          </a:xfrm>
          <a:prstGeom prst="roundRect">
            <a:avLst>
              <a:gd name="adj" fmla="val 8594"/>
            </a:avLst>
          </a:prstGeom>
          <a:solidFill>
            <a:srgbClr val="E7E7E8"/>
          </a:solidFill>
          <a:ln>
            <a:solidFill>
              <a:srgbClr val="002060"/>
            </a:solidFill>
          </a:ln>
          <a:effectLst>
            <a:reflection blurRad="12700" stA="38000" endPos="28000" dist="5000" dir="5400000" sy="-100000" algn="bl" rotWithShape="0"/>
          </a:effectLst>
        </p:spPr>
      </p:pic>
      <p:sp>
        <p:nvSpPr>
          <p:cNvPr id="14" name="Line 9"/>
          <p:cNvSpPr>
            <a:spLocks noChangeShapeType="1"/>
          </p:cNvSpPr>
          <p:nvPr/>
        </p:nvSpPr>
        <p:spPr bwMode="auto">
          <a:xfrm flipV="1">
            <a:off x="7940516" y="2844957"/>
            <a:ext cx="441048" cy="220524"/>
          </a:xfrm>
          <a:prstGeom prst="line">
            <a:avLst/>
          </a:prstGeom>
          <a:noFill/>
          <a:ln w="38100">
            <a:solidFill>
              <a:srgbClr val="C41B79"/>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fr-FR">
              <a:solidFill>
                <a:prstClr val="black"/>
              </a:solidFill>
              <a:latin typeface="Arial" panose="020B0604020202020204"/>
            </a:endParaRPr>
          </a:p>
        </p:txBody>
      </p:sp>
      <p:sp>
        <p:nvSpPr>
          <p:cNvPr id="23" name="Line 15"/>
          <p:cNvSpPr>
            <a:spLocks noChangeShapeType="1"/>
          </p:cNvSpPr>
          <p:nvPr/>
        </p:nvSpPr>
        <p:spPr bwMode="auto">
          <a:xfrm flipV="1">
            <a:off x="7951015" y="1944285"/>
            <a:ext cx="507771" cy="1130036"/>
          </a:xfrm>
          <a:prstGeom prst="line">
            <a:avLst/>
          </a:prstGeom>
          <a:noFill/>
          <a:ln w="38100">
            <a:solidFill>
              <a:srgbClr val="C41B79"/>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fr-FR" dirty="0">
              <a:solidFill>
                <a:prstClr val="black"/>
              </a:solidFill>
              <a:latin typeface="Arial" panose="020B0604020202020204"/>
            </a:endParaRPr>
          </a:p>
        </p:txBody>
      </p:sp>
      <p:sp>
        <p:nvSpPr>
          <p:cNvPr id="24" name="Line 16"/>
          <p:cNvSpPr>
            <a:spLocks noChangeShapeType="1"/>
          </p:cNvSpPr>
          <p:nvPr/>
        </p:nvSpPr>
        <p:spPr bwMode="auto">
          <a:xfrm>
            <a:off x="7940516" y="3212497"/>
            <a:ext cx="441048" cy="220524"/>
          </a:xfrm>
          <a:prstGeom prst="line">
            <a:avLst/>
          </a:prstGeom>
          <a:noFill/>
          <a:ln w="38100">
            <a:solidFill>
              <a:srgbClr val="C41B79"/>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fr-FR">
              <a:solidFill>
                <a:prstClr val="black"/>
              </a:solidFill>
              <a:latin typeface="Arial" panose="020B0604020202020204"/>
            </a:endParaRPr>
          </a:p>
        </p:txBody>
      </p:sp>
      <p:sp>
        <p:nvSpPr>
          <p:cNvPr id="25" name="Line 17"/>
          <p:cNvSpPr>
            <a:spLocks noChangeShapeType="1"/>
          </p:cNvSpPr>
          <p:nvPr/>
        </p:nvSpPr>
        <p:spPr bwMode="auto">
          <a:xfrm>
            <a:off x="7940516" y="3286006"/>
            <a:ext cx="441048" cy="735079"/>
          </a:xfrm>
          <a:prstGeom prst="line">
            <a:avLst/>
          </a:prstGeom>
          <a:noFill/>
          <a:ln w="38100">
            <a:solidFill>
              <a:srgbClr val="C41B79"/>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fr-FR">
              <a:solidFill>
                <a:prstClr val="black"/>
              </a:solidFill>
              <a:latin typeface="Arial" panose="020B0604020202020204"/>
            </a:endParaRPr>
          </a:p>
        </p:txBody>
      </p:sp>
      <p:sp>
        <p:nvSpPr>
          <p:cNvPr id="26" name="Line 18"/>
          <p:cNvSpPr>
            <a:spLocks noChangeShapeType="1"/>
          </p:cNvSpPr>
          <p:nvPr/>
        </p:nvSpPr>
        <p:spPr bwMode="auto">
          <a:xfrm>
            <a:off x="4065955" y="2100690"/>
            <a:ext cx="0" cy="808587"/>
          </a:xfrm>
          <a:prstGeom prst="line">
            <a:avLst/>
          </a:prstGeom>
          <a:ln>
            <a:headEnd type="none" w="med" len="med"/>
            <a:tailEnd type="arrow" w="med" len="med"/>
          </a:ln>
          <a:extLst>
            <a:ext uri="{909E8E84-426E-40dd-AFC4-6F175D3DCCD1}">
              <a14:hiddenFill xmlns="" xmlns:a14="http://schemas.microsoft.com/office/drawing/2010/main">
                <a:noFill/>
              </a14:hiddenFill>
            </a:ext>
          </a:extLst>
        </p:spPr>
        <p:style>
          <a:lnRef idx="3">
            <a:schemeClr val="accent3"/>
          </a:lnRef>
          <a:fillRef idx="0">
            <a:schemeClr val="accent3"/>
          </a:fillRef>
          <a:effectRef idx="2">
            <a:schemeClr val="accent3"/>
          </a:effectRef>
          <a:fontRef idx="minor">
            <a:schemeClr val="tx1"/>
          </a:fontRef>
        </p:style>
        <p:txBody>
          <a:bodyPr/>
          <a:lstStyle/>
          <a:p>
            <a:endParaRPr lang="fr-FR">
              <a:solidFill>
                <a:prstClr val="black"/>
              </a:solidFill>
              <a:latin typeface="Arial" panose="020B0604020202020204"/>
            </a:endParaRPr>
          </a:p>
        </p:txBody>
      </p:sp>
      <p:sp>
        <p:nvSpPr>
          <p:cNvPr id="28" name="Line 20"/>
          <p:cNvSpPr>
            <a:spLocks noChangeShapeType="1"/>
          </p:cNvSpPr>
          <p:nvPr/>
        </p:nvSpPr>
        <p:spPr bwMode="auto">
          <a:xfrm>
            <a:off x="9539714" y="4489698"/>
            <a:ext cx="9188" cy="368985"/>
          </a:xfrm>
          <a:prstGeom prst="line">
            <a:avLst/>
          </a:prstGeom>
          <a:noFill/>
          <a:ln w="2540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fr-FR">
              <a:solidFill>
                <a:prstClr val="black"/>
              </a:solidFill>
              <a:latin typeface="Arial" panose="020B0604020202020204"/>
            </a:endParaRPr>
          </a:p>
        </p:txBody>
      </p:sp>
      <p:sp>
        <p:nvSpPr>
          <p:cNvPr id="34" name="Rectangle à coins arrondis 33"/>
          <p:cNvSpPr/>
          <p:nvPr/>
        </p:nvSpPr>
        <p:spPr>
          <a:xfrm>
            <a:off x="8522992" y="3313654"/>
            <a:ext cx="2839018" cy="755250"/>
          </a:xfrm>
          <a:prstGeom prst="roundRect">
            <a:avLst/>
          </a:prstGeom>
          <a:solidFill>
            <a:schemeClr val="bg1"/>
          </a:solidFill>
          <a:ln w="6350">
            <a:solidFill>
              <a:srgbClr val="00206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sz="1400" dirty="0">
                <a:solidFill>
                  <a:schemeClr val="tx1"/>
                </a:solidFill>
                <a:latin typeface="Arial" panose="020B0604020202020204"/>
              </a:rPr>
              <a:t>Καταστροφή των</a:t>
            </a:r>
            <a:r>
              <a:rPr lang="en-US" sz="1400" dirty="0">
                <a:solidFill>
                  <a:schemeClr val="tx1"/>
                </a:solidFill>
                <a:latin typeface="Arial" panose="020B0604020202020204"/>
              </a:rPr>
              <a:t> </a:t>
            </a:r>
            <a:r>
              <a:rPr lang="el-GR" sz="1400" dirty="0">
                <a:solidFill>
                  <a:srgbClr val="FF0000"/>
                </a:solidFill>
                <a:latin typeface="Arial" panose="020B0604020202020204"/>
              </a:rPr>
              <a:t>συνδέσεων</a:t>
            </a:r>
            <a:r>
              <a:rPr lang="el-GR" sz="1400" dirty="0">
                <a:solidFill>
                  <a:srgbClr val="808080"/>
                </a:solidFill>
                <a:latin typeface="Arial" panose="020B0604020202020204"/>
              </a:rPr>
              <a:t> </a:t>
            </a:r>
            <a:r>
              <a:rPr lang="el-GR" sz="1400" dirty="0">
                <a:solidFill>
                  <a:schemeClr val="tx1"/>
                </a:solidFill>
                <a:latin typeface="Arial" panose="020B0604020202020204"/>
              </a:rPr>
              <a:t>στα </a:t>
            </a:r>
            <a:r>
              <a:rPr lang="el-GR" sz="1400" dirty="0" err="1">
                <a:solidFill>
                  <a:schemeClr val="tx1"/>
                </a:solidFill>
                <a:latin typeface="Arial" panose="020B0604020202020204"/>
              </a:rPr>
              <a:t>εντεροκύταρρα</a:t>
            </a:r>
            <a:endParaRPr lang="en-US" altLang="fr-FR" sz="1400" b="1" dirty="0">
              <a:solidFill>
                <a:schemeClr val="tx1"/>
              </a:solidFill>
              <a:latin typeface="Arial" panose="020B0604020202020204"/>
              <a:sym typeface="Wingdings" pitchFamily="2" charset="2"/>
            </a:endParaRPr>
          </a:p>
        </p:txBody>
      </p:sp>
      <p:pic>
        <p:nvPicPr>
          <p:cNvPr id="35" name="Image 34"/>
          <p:cNvPicPr>
            <a:picLocks noChangeAspect="1"/>
          </p:cNvPicPr>
          <p:nvPr/>
        </p:nvPicPr>
        <p:blipFill>
          <a:blip r:embed="rId6">
            <a:duotone>
              <a:prstClr val="black"/>
              <a:schemeClr val="accent3">
                <a:tint val="45000"/>
                <a:satMod val="400000"/>
              </a:schemeClr>
            </a:duotone>
          </a:blip>
          <a:stretch>
            <a:fillRect/>
          </a:stretch>
        </p:blipFill>
        <p:spPr>
          <a:xfrm rot="16200000">
            <a:off x="3932452" y="2974755"/>
            <a:ext cx="362085" cy="328479"/>
          </a:xfrm>
          <a:prstGeom prst="rect">
            <a:avLst/>
          </a:prstGeom>
        </p:spPr>
      </p:pic>
      <p:sp>
        <p:nvSpPr>
          <p:cNvPr id="36" name="Rectangle à coins arrondis 35"/>
          <p:cNvSpPr/>
          <p:nvPr/>
        </p:nvSpPr>
        <p:spPr>
          <a:xfrm>
            <a:off x="8533645" y="1062769"/>
            <a:ext cx="2839019" cy="1130036"/>
          </a:xfrm>
          <a:prstGeom prst="roundRect">
            <a:avLst/>
          </a:prstGeom>
          <a:solidFill>
            <a:schemeClr val="bg1"/>
          </a:solidFill>
          <a:ln w="6350">
            <a:solidFill>
              <a:srgbClr val="00206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altLang="fr-FR" sz="1400" b="1" dirty="0">
                <a:solidFill>
                  <a:srgbClr val="FF0000"/>
                </a:solidFill>
                <a:latin typeface="Arial" panose="020B0604020202020204"/>
                <a:sym typeface="Wingdings" pitchFamily="2" charset="2"/>
              </a:rPr>
              <a:t>Μείωση </a:t>
            </a:r>
            <a:r>
              <a:rPr lang="el-GR" altLang="fr-FR" sz="1400" b="1" dirty="0">
                <a:solidFill>
                  <a:schemeClr val="tx1"/>
                </a:solidFill>
                <a:latin typeface="Arial" panose="020B0604020202020204"/>
                <a:sym typeface="Wingdings" pitchFamily="2" charset="2"/>
              </a:rPr>
              <a:t>Λιπαρών οξέων Βραχείας Αλύσου (</a:t>
            </a:r>
            <a:r>
              <a:rPr lang="en-US" altLang="fr-FR" sz="1400" b="1" dirty="0">
                <a:solidFill>
                  <a:schemeClr val="tx1"/>
                </a:solidFill>
                <a:latin typeface="Arial" panose="020B0604020202020204"/>
                <a:sym typeface="Wingdings" pitchFamily="2" charset="2"/>
              </a:rPr>
              <a:t>SCFA)</a:t>
            </a:r>
          </a:p>
        </p:txBody>
      </p:sp>
      <p:sp>
        <p:nvSpPr>
          <p:cNvPr id="37" name="Rectangle à coins arrondis 36"/>
          <p:cNvSpPr/>
          <p:nvPr/>
        </p:nvSpPr>
        <p:spPr>
          <a:xfrm>
            <a:off x="2148702" y="3878962"/>
            <a:ext cx="1726008" cy="1412253"/>
          </a:xfrm>
          <a:prstGeom prst="roundRect">
            <a:avLst/>
          </a:prstGeom>
          <a:gradFill>
            <a:gsLst>
              <a:gs pos="94000">
                <a:schemeClr val="lt1">
                  <a:tint val="93000"/>
                  <a:satMod val="150000"/>
                  <a:shade val="98000"/>
                  <a:lumMod val="102000"/>
                </a:schemeClr>
              </a:gs>
              <a:gs pos="0">
                <a:schemeClr val="lt1">
                  <a:tint val="98000"/>
                  <a:satMod val="130000"/>
                  <a:shade val="90000"/>
                  <a:lumMod val="103000"/>
                </a:schemeClr>
              </a:gs>
              <a:gs pos="98876">
                <a:schemeClr val="accent6"/>
              </a:gs>
            </a:gsLst>
            <a:lin ang="4800000" scaled="0"/>
          </a:gradFill>
          <a:ln w="44450">
            <a:solidFill>
              <a:schemeClr val="accent5"/>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altLang="fr-FR" sz="1400" b="1" dirty="0">
                <a:solidFill>
                  <a:srgbClr val="898989"/>
                </a:solidFill>
                <a:latin typeface="Arial" panose="020B0604020202020204"/>
                <a:sym typeface="Wingdings" pitchFamily="2" charset="2"/>
              </a:rPr>
              <a:t>Ισορροπημένη εντερική </a:t>
            </a:r>
            <a:r>
              <a:rPr lang="el-GR" altLang="fr-FR" sz="1400" b="1" dirty="0" err="1">
                <a:solidFill>
                  <a:srgbClr val="898989"/>
                </a:solidFill>
                <a:latin typeface="Arial" panose="020B0604020202020204"/>
                <a:sym typeface="Wingdings" pitchFamily="2" charset="2"/>
              </a:rPr>
              <a:t>μικροχλωρίδα</a:t>
            </a:r>
            <a:endParaRPr lang="en-US" altLang="fr-FR" sz="1400" b="1" dirty="0">
              <a:solidFill>
                <a:srgbClr val="898989"/>
              </a:solidFill>
              <a:latin typeface="Arial" panose="020B0604020202020204"/>
              <a:sym typeface="Wingdings" pitchFamily="2" charset="2"/>
            </a:endParaRPr>
          </a:p>
        </p:txBody>
      </p:sp>
      <p:sp>
        <p:nvSpPr>
          <p:cNvPr id="38" name="Rectangle à coins arrondis 37"/>
          <p:cNvSpPr/>
          <p:nvPr/>
        </p:nvSpPr>
        <p:spPr>
          <a:xfrm>
            <a:off x="4037748" y="3869775"/>
            <a:ext cx="2148083" cy="1347108"/>
          </a:xfrm>
          <a:prstGeom prst="roundRect">
            <a:avLst/>
          </a:prstGeom>
          <a:solidFill>
            <a:schemeClr val="bg1">
              <a:lumMod val="95000"/>
            </a:schemeClr>
          </a:solidFill>
          <a:ln w="44450">
            <a:solidFill>
              <a:schemeClr val="accent5"/>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altLang="fr-FR" sz="1400" b="1" dirty="0">
                <a:solidFill>
                  <a:srgbClr val="898989"/>
                </a:solidFill>
                <a:latin typeface="Arial" panose="020B0604020202020204"/>
                <a:sym typeface="Wingdings" pitchFamily="2" charset="2"/>
              </a:rPr>
              <a:t>Διαταραχή φυσιολογικής χλωρίδας κατά την έκθεση σε αντιβιοτικά</a:t>
            </a:r>
          </a:p>
          <a:p>
            <a:pPr algn="ctr"/>
            <a:r>
              <a:rPr lang="el-GR" altLang="fr-FR" sz="1200" dirty="0">
                <a:solidFill>
                  <a:srgbClr val="898989"/>
                </a:solidFill>
                <a:latin typeface="Arial" panose="020B0604020202020204"/>
                <a:sym typeface="Wingdings" pitchFamily="2" charset="2"/>
              </a:rPr>
              <a:t>(</a:t>
            </a:r>
            <a:r>
              <a:rPr lang="el-GR" altLang="fr-FR" sz="1050" dirty="0">
                <a:solidFill>
                  <a:srgbClr val="898989"/>
                </a:solidFill>
                <a:latin typeface="Arial" panose="020B0604020202020204"/>
                <a:sym typeface="Wingdings" pitchFamily="2" charset="2"/>
              </a:rPr>
              <a:t>Εμφανίζεται σε λευκό</a:t>
            </a:r>
            <a:r>
              <a:rPr lang="el-GR" altLang="fr-FR" sz="1200" dirty="0">
                <a:solidFill>
                  <a:srgbClr val="898989"/>
                </a:solidFill>
                <a:latin typeface="Arial" panose="020B0604020202020204"/>
                <a:sym typeface="Wingdings" pitchFamily="2" charset="2"/>
              </a:rPr>
              <a:t>)</a:t>
            </a:r>
            <a:endParaRPr lang="en-US" altLang="fr-FR" sz="1200" dirty="0">
              <a:solidFill>
                <a:srgbClr val="898989"/>
              </a:solidFill>
              <a:latin typeface="Arial" panose="020B0604020202020204"/>
              <a:sym typeface="Wingdings" pitchFamily="2" charset="2"/>
            </a:endParaRPr>
          </a:p>
        </p:txBody>
      </p:sp>
      <p:sp>
        <p:nvSpPr>
          <p:cNvPr id="39" name="Rectangle à coins arrondis 38"/>
          <p:cNvSpPr/>
          <p:nvPr/>
        </p:nvSpPr>
        <p:spPr>
          <a:xfrm>
            <a:off x="6342164" y="3851398"/>
            <a:ext cx="1865582" cy="1365485"/>
          </a:xfrm>
          <a:prstGeom prst="roundRect">
            <a:avLst/>
          </a:prstGeom>
          <a:solidFill>
            <a:schemeClr val="bg1">
              <a:lumMod val="95000"/>
            </a:schemeClr>
          </a:solidFill>
          <a:ln w="44450">
            <a:solidFill>
              <a:schemeClr val="accent5"/>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altLang="fr-FR" sz="1400" b="1" dirty="0">
                <a:solidFill>
                  <a:srgbClr val="898989"/>
                </a:solidFill>
                <a:latin typeface="Arial" panose="020B0604020202020204"/>
                <a:sym typeface="Wingdings" pitchFamily="2" charset="2"/>
              </a:rPr>
              <a:t>Διαταραγμένη </a:t>
            </a:r>
            <a:r>
              <a:rPr lang="el-GR" altLang="fr-FR" sz="1400" b="1" dirty="0" err="1">
                <a:solidFill>
                  <a:srgbClr val="898989"/>
                </a:solidFill>
                <a:latin typeface="Arial" panose="020B0604020202020204"/>
                <a:sym typeface="Wingdings" pitchFamily="2" charset="2"/>
              </a:rPr>
              <a:t>μικροχλωρίδα</a:t>
            </a:r>
            <a:r>
              <a:rPr lang="el-GR" altLang="fr-FR" sz="1400" b="1" dirty="0">
                <a:solidFill>
                  <a:srgbClr val="898989"/>
                </a:solidFill>
                <a:latin typeface="Arial" panose="020B0604020202020204"/>
                <a:sym typeface="Wingdings" pitchFamily="2" charset="2"/>
              </a:rPr>
              <a:t> και μόλυνση</a:t>
            </a:r>
            <a:endParaRPr lang="en-US" altLang="fr-FR" sz="1400" b="1" dirty="0">
              <a:solidFill>
                <a:srgbClr val="898989"/>
              </a:solidFill>
              <a:latin typeface="Arial" panose="020B0604020202020204"/>
              <a:sym typeface="Wingdings" pitchFamily="2" charset="2"/>
            </a:endParaRPr>
          </a:p>
          <a:p>
            <a:pPr algn="ctr"/>
            <a:r>
              <a:rPr lang="en-US" altLang="fr-FR" sz="1100" dirty="0">
                <a:solidFill>
                  <a:srgbClr val="898989"/>
                </a:solidFill>
                <a:latin typeface="Arial" panose="020B0604020202020204"/>
                <a:sym typeface="Wingdings" pitchFamily="2" charset="2"/>
              </a:rPr>
              <a:t>(</a:t>
            </a:r>
            <a:r>
              <a:rPr lang="el-GR" altLang="fr-FR" sz="1100" dirty="0">
                <a:solidFill>
                  <a:srgbClr val="898989"/>
                </a:solidFill>
                <a:latin typeface="Arial" panose="020B0604020202020204"/>
                <a:sym typeface="Wingdings" pitchFamily="2" charset="2"/>
              </a:rPr>
              <a:t>π.χ.</a:t>
            </a:r>
            <a:r>
              <a:rPr lang="en-US" altLang="fr-FR" sz="1100" dirty="0">
                <a:solidFill>
                  <a:srgbClr val="898989"/>
                </a:solidFill>
                <a:latin typeface="Arial" panose="020B0604020202020204"/>
                <a:sym typeface="Wingdings" pitchFamily="2" charset="2"/>
              </a:rPr>
              <a:t> C. </a:t>
            </a:r>
            <a:r>
              <a:rPr lang="en-US" altLang="fr-FR" sz="1100" dirty="0" err="1">
                <a:solidFill>
                  <a:srgbClr val="898989"/>
                </a:solidFill>
                <a:latin typeface="Arial" panose="020B0604020202020204"/>
                <a:sym typeface="Wingdings" pitchFamily="2" charset="2"/>
              </a:rPr>
              <a:t>difficile</a:t>
            </a:r>
            <a:r>
              <a:rPr lang="en-US" altLang="fr-FR" sz="1100" dirty="0">
                <a:solidFill>
                  <a:srgbClr val="898989"/>
                </a:solidFill>
                <a:latin typeface="Arial" panose="020B0604020202020204"/>
                <a:sym typeface="Wingdings" pitchFamily="2" charset="2"/>
              </a:rPr>
              <a:t>)</a:t>
            </a:r>
          </a:p>
        </p:txBody>
      </p:sp>
      <p:sp>
        <p:nvSpPr>
          <p:cNvPr id="40" name="Rectangle à coins arrondis 39"/>
          <p:cNvSpPr/>
          <p:nvPr/>
        </p:nvSpPr>
        <p:spPr>
          <a:xfrm>
            <a:off x="8522993" y="2400048"/>
            <a:ext cx="2839018" cy="719736"/>
          </a:xfrm>
          <a:prstGeom prst="roundRect">
            <a:avLst/>
          </a:prstGeom>
          <a:solidFill>
            <a:schemeClr val="bg1"/>
          </a:solidFill>
          <a:ln w="6350">
            <a:solidFill>
              <a:srgbClr val="00206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altLang="fr-FR" sz="1400" b="1" dirty="0">
                <a:solidFill>
                  <a:srgbClr val="FF0000"/>
                </a:solidFill>
                <a:latin typeface="Arial" panose="020B0604020202020204"/>
                <a:sym typeface="Wingdings" pitchFamily="2" charset="2"/>
              </a:rPr>
              <a:t>Αυξημένη ώσμωση </a:t>
            </a:r>
            <a:endParaRPr lang="en-US" altLang="fr-FR" sz="1400" b="1" dirty="0">
              <a:solidFill>
                <a:srgbClr val="FF0000"/>
              </a:solidFill>
              <a:latin typeface="Arial" panose="020B0604020202020204"/>
              <a:sym typeface="Wingdings" pitchFamily="2" charset="2"/>
            </a:endParaRPr>
          </a:p>
        </p:txBody>
      </p:sp>
      <p:sp>
        <p:nvSpPr>
          <p:cNvPr id="41" name="Rectangle à coins arrondis 40"/>
          <p:cNvSpPr/>
          <p:nvPr/>
        </p:nvSpPr>
        <p:spPr>
          <a:xfrm>
            <a:off x="8522991" y="4191806"/>
            <a:ext cx="2839018" cy="639745"/>
          </a:xfrm>
          <a:prstGeom prst="roundRect">
            <a:avLst/>
          </a:prstGeom>
          <a:solidFill>
            <a:schemeClr val="bg1"/>
          </a:solidFill>
          <a:ln w="6350">
            <a:solidFill>
              <a:srgbClr val="00206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el-GR" altLang="fr-FR" sz="1400" b="1" dirty="0">
                <a:solidFill>
                  <a:schemeClr val="tx1"/>
                </a:solidFill>
                <a:latin typeface="Arial" panose="020B0604020202020204"/>
                <a:sym typeface="Wingdings" pitchFamily="2" charset="2"/>
              </a:rPr>
              <a:t>Αύξηση</a:t>
            </a:r>
            <a:r>
              <a:rPr lang="el-GR" altLang="fr-FR" sz="1400" b="1" dirty="0">
                <a:solidFill>
                  <a:srgbClr val="898989"/>
                </a:solidFill>
                <a:latin typeface="Arial" panose="020B0604020202020204"/>
                <a:sym typeface="Wingdings" pitchFamily="2" charset="2"/>
              </a:rPr>
              <a:t> </a:t>
            </a:r>
            <a:r>
              <a:rPr lang="el-GR" altLang="fr-FR" sz="1400" b="1" dirty="0">
                <a:solidFill>
                  <a:srgbClr val="FF0000"/>
                </a:solidFill>
                <a:latin typeface="Arial" panose="020B0604020202020204"/>
                <a:sym typeface="Wingdings" pitchFamily="2" charset="2"/>
              </a:rPr>
              <a:t>φλεγμονής</a:t>
            </a:r>
            <a:endParaRPr lang="en-US" altLang="fr-FR" sz="1400" b="1" dirty="0">
              <a:solidFill>
                <a:srgbClr val="FF0000"/>
              </a:solidFill>
              <a:latin typeface="Arial" panose="020B0604020202020204"/>
              <a:sym typeface="Wingdings" pitchFamily="2" charset="2"/>
            </a:endParaRPr>
          </a:p>
        </p:txBody>
      </p:sp>
      <p:pic>
        <p:nvPicPr>
          <p:cNvPr id="42" name="Image 41"/>
          <p:cNvPicPr>
            <a:picLocks noChangeAspect="1"/>
          </p:cNvPicPr>
          <p:nvPr/>
        </p:nvPicPr>
        <p:blipFill>
          <a:blip r:embed="rId6">
            <a:duotone>
              <a:prstClr val="black"/>
              <a:schemeClr val="accent3">
                <a:tint val="45000"/>
                <a:satMod val="400000"/>
              </a:schemeClr>
            </a:duotone>
          </a:blip>
          <a:stretch>
            <a:fillRect/>
          </a:stretch>
        </p:blipFill>
        <p:spPr>
          <a:xfrm rot="16200000">
            <a:off x="6062602" y="2935986"/>
            <a:ext cx="362085" cy="328479"/>
          </a:xfrm>
          <a:prstGeom prst="rect">
            <a:avLst/>
          </a:prstGeom>
        </p:spPr>
      </p:pic>
      <p:sp>
        <p:nvSpPr>
          <p:cNvPr id="31" name="Text Box 70"/>
          <p:cNvSpPr txBox="1">
            <a:spLocks noChangeArrowheads="1"/>
          </p:cNvSpPr>
          <p:nvPr/>
        </p:nvSpPr>
        <p:spPr bwMode="auto">
          <a:xfrm rot="16200000">
            <a:off x="-133456" y="3387984"/>
            <a:ext cx="3161240"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spcBef>
                <a:spcPct val="50000"/>
              </a:spcBef>
            </a:pPr>
            <a:r>
              <a:rPr lang="el-GR" altLang="fr-FR" sz="2800" dirty="0">
                <a:solidFill>
                  <a:schemeClr val="bg1"/>
                </a:solidFill>
                <a:latin typeface="Tw Cen MT"/>
              </a:rPr>
              <a:t>Εντερική Δυσβίωση</a:t>
            </a:r>
            <a:endParaRPr lang="en-US" altLang="fr-FR" sz="2800" dirty="0">
              <a:solidFill>
                <a:schemeClr val="bg1"/>
              </a:solidFill>
              <a:latin typeface="Tw Cen MT"/>
            </a:endParaRPr>
          </a:p>
        </p:txBody>
      </p:sp>
      <p:sp>
        <p:nvSpPr>
          <p:cNvPr id="45" name="Rectangle 44"/>
          <p:cNvSpPr>
            <a:spLocks noChangeArrowheads="1"/>
          </p:cNvSpPr>
          <p:nvPr/>
        </p:nvSpPr>
        <p:spPr bwMode="auto">
          <a:xfrm>
            <a:off x="0" y="6636171"/>
            <a:ext cx="8723611" cy="19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sv-SE" sz="680" dirty="0" err="1">
                <a:solidFill>
                  <a:srgbClr val="898989"/>
                </a:solidFill>
                <a:latin typeface="Arial" panose="020B0604020202020204"/>
              </a:rPr>
              <a:t>Bouhnik</a:t>
            </a:r>
            <a:r>
              <a:rPr lang="sv-SE" sz="680" dirty="0">
                <a:solidFill>
                  <a:srgbClr val="898989"/>
                </a:solidFill>
                <a:latin typeface="Arial" panose="020B0604020202020204"/>
              </a:rPr>
              <a:t> Y. Gut </a:t>
            </a:r>
            <a:r>
              <a:rPr lang="sv-SE" sz="680" dirty="0" err="1">
                <a:solidFill>
                  <a:srgbClr val="898989"/>
                </a:solidFill>
                <a:latin typeface="Arial" panose="020B0604020202020204"/>
              </a:rPr>
              <a:t>Microflora</a:t>
            </a:r>
            <a:r>
              <a:rPr lang="sv-SE" sz="680" dirty="0">
                <a:solidFill>
                  <a:srgbClr val="898989"/>
                </a:solidFill>
                <a:latin typeface="Arial" panose="020B0604020202020204"/>
              </a:rPr>
              <a:t> </a:t>
            </a:r>
            <a:r>
              <a:rPr lang="sv-SE" sz="680" dirty="0" err="1">
                <a:solidFill>
                  <a:srgbClr val="898989"/>
                </a:solidFill>
                <a:latin typeface="Arial" panose="020B0604020202020204"/>
              </a:rPr>
              <a:t>Digestive</a:t>
            </a:r>
            <a:r>
              <a:rPr lang="sv-SE" sz="680" dirty="0">
                <a:solidFill>
                  <a:srgbClr val="898989"/>
                </a:solidFill>
                <a:latin typeface="Arial" panose="020B0604020202020204"/>
              </a:rPr>
              <a:t> </a:t>
            </a:r>
            <a:r>
              <a:rPr lang="sv-SE" sz="680" dirty="0" err="1">
                <a:solidFill>
                  <a:srgbClr val="898989"/>
                </a:solidFill>
                <a:latin typeface="Arial" panose="020B0604020202020204"/>
              </a:rPr>
              <a:t>Physiology</a:t>
            </a:r>
            <a:r>
              <a:rPr lang="sv-SE" sz="680" dirty="0">
                <a:solidFill>
                  <a:srgbClr val="898989"/>
                </a:solidFill>
                <a:latin typeface="Arial" panose="020B0604020202020204"/>
              </a:rPr>
              <a:t> And </a:t>
            </a:r>
            <a:r>
              <a:rPr lang="sv-SE" sz="680" dirty="0" err="1">
                <a:solidFill>
                  <a:srgbClr val="898989"/>
                </a:solidFill>
                <a:latin typeface="Arial" panose="020B0604020202020204"/>
              </a:rPr>
              <a:t>Pathology</a:t>
            </a:r>
            <a:r>
              <a:rPr lang="sv-SE" sz="680" dirty="0">
                <a:solidFill>
                  <a:srgbClr val="898989"/>
                </a:solidFill>
                <a:latin typeface="Arial" panose="020B0604020202020204"/>
              </a:rPr>
              <a:t>. Paris; 2009:181-197.</a:t>
            </a:r>
          </a:p>
        </p:txBody>
      </p:sp>
      <p:sp>
        <p:nvSpPr>
          <p:cNvPr id="3" name="Oval 2">
            <a:extLst>
              <a:ext uri="{FF2B5EF4-FFF2-40B4-BE49-F238E27FC236}">
                <a16:creationId xmlns:a16="http://schemas.microsoft.com/office/drawing/2014/main" id="{4CB304C4-E0F1-4F48-BC15-67E191586D64}"/>
              </a:ext>
            </a:extLst>
          </p:cNvPr>
          <p:cNvSpPr/>
          <p:nvPr/>
        </p:nvSpPr>
        <p:spPr>
          <a:xfrm>
            <a:off x="2693984" y="953450"/>
            <a:ext cx="2839020" cy="113003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sz="2400" b="1" dirty="0">
                <a:solidFill>
                  <a:schemeClr val="bg1"/>
                </a:solidFill>
                <a:latin typeface="Arial" panose="020B0604020202020204"/>
              </a:rPr>
              <a:t>Αντιβιοτικά</a:t>
            </a:r>
            <a:endParaRPr lang="en-US" sz="2400" b="1" dirty="0">
              <a:solidFill>
                <a:schemeClr val="bg1"/>
              </a:solidFill>
              <a:latin typeface="Arial" panose="020B0604020202020204"/>
            </a:endParaRPr>
          </a:p>
        </p:txBody>
      </p:sp>
      <p:sp>
        <p:nvSpPr>
          <p:cNvPr id="46" name="Oval 45">
            <a:extLst>
              <a:ext uri="{FF2B5EF4-FFF2-40B4-BE49-F238E27FC236}">
                <a16:creationId xmlns:a16="http://schemas.microsoft.com/office/drawing/2014/main" id="{AC15E36A-466E-4793-8FA6-6F66E83ED5B9}"/>
              </a:ext>
            </a:extLst>
          </p:cNvPr>
          <p:cNvSpPr/>
          <p:nvPr/>
        </p:nvSpPr>
        <p:spPr>
          <a:xfrm>
            <a:off x="8983200" y="5230213"/>
            <a:ext cx="2198213" cy="1130035"/>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sz="2400" b="1" dirty="0">
                <a:solidFill>
                  <a:schemeClr val="bg1"/>
                </a:solidFill>
                <a:latin typeface="Arial" panose="020B0604020202020204"/>
              </a:rPr>
              <a:t>Διάρροια</a:t>
            </a:r>
            <a:endParaRPr lang="en-US" dirty="0">
              <a:solidFill>
                <a:schemeClr val="bg1"/>
              </a:solidFill>
            </a:endParaRPr>
          </a:p>
        </p:txBody>
      </p:sp>
      <p:pic>
        <p:nvPicPr>
          <p:cNvPr id="47" name="Image 41">
            <a:extLst>
              <a:ext uri="{FF2B5EF4-FFF2-40B4-BE49-F238E27FC236}">
                <a16:creationId xmlns:a16="http://schemas.microsoft.com/office/drawing/2014/main" id="{CFD081BF-3EFD-42BE-AC85-5270FB854179}"/>
              </a:ext>
            </a:extLst>
          </p:cNvPr>
          <p:cNvPicPr>
            <a:picLocks noChangeAspect="1"/>
          </p:cNvPicPr>
          <p:nvPr/>
        </p:nvPicPr>
        <p:blipFill>
          <a:blip r:embed="rId6">
            <a:duotone>
              <a:prstClr val="black"/>
              <a:schemeClr val="accent3">
                <a:tint val="45000"/>
                <a:satMod val="400000"/>
              </a:schemeClr>
            </a:duotone>
          </a:blip>
          <a:stretch>
            <a:fillRect/>
          </a:stretch>
        </p:blipFill>
        <p:spPr>
          <a:xfrm>
            <a:off x="9862254" y="4876232"/>
            <a:ext cx="362085" cy="328479"/>
          </a:xfrm>
          <a:prstGeom prst="rect">
            <a:avLst/>
          </a:prstGeom>
        </p:spPr>
      </p:pic>
    </p:spTree>
    <p:extLst>
      <p:ext uri="{BB962C8B-B14F-4D97-AF65-F5344CB8AC3E}">
        <p14:creationId xmlns:p14="http://schemas.microsoft.com/office/powerpoint/2010/main" val="103468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texte 2">
            <a:extLst>
              <a:ext uri="{FF2B5EF4-FFF2-40B4-BE49-F238E27FC236}">
                <a16:creationId xmlns:a16="http://schemas.microsoft.com/office/drawing/2014/main" id="{0A54F46C-B832-407D-8332-59D357754BCF}"/>
              </a:ext>
            </a:extLst>
          </p:cNvPr>
          <p:cNvSpPr>
            <a:spLocks noGrp="1"/>
          </p:cNvSpPr>
          <p:nvPr>
            <p:ph type="body" sz="quarter" idx="14"/>
          </p:nvPr>
        </p:nvSpPr>
        <p:spPr>
          <a:xfrm>
            <a:off x="8281735" y="1744796"/>
            <a:ext cx="3454751" cy="1461768"/>
          </a:xfrm>
        </p:spPr>
        <p:txBody>
          <a:bodyPr wrap="square" lIns="0" tIns="0" rIns="0" bIns="0" numCol="2">
            <a:noAutofit/>
          </a:bodyPr>
          <a:lstStyle/>
          <a:p>
            <a:pPr marL="183600" indent="-183600">
              <a:lnSpc>
                <a:spcPct val="100000"/>
              </a:lnSpc>
              <a:spcBef>
                <a:spcPts val="300"/>
              </a:spcBef>
              <a:buClr>
                <a:srgbClr val="BE2284"/>
              </a:buClr>
              <a:buFont typeface="Wingdings" panose="05000000000000000000" pitchFamily="2" charset="2"/>
              <a:buChar char="§"/>
            </a:pPr>
            <a:r>
              <a:rPr lang="en-US" sz="1050" dirty="0">
                <a:solidFill>
                  <a:schemeClr val="tx1">
                    <a:lumMod val="75000"/>
                    <a:lumOff val="25000"/>
                  </a:schemeClr>
                </a:solidFill>
                <a:latin typeface="Helvetica Neue LT Std 35 Thin" panose="020B0403020202020204"/>
              </a:rPr>
              <a:t>Firmicutes </a:t>
            </a:r>
            <a:r>
              <a:rPr lang="en-ID" sz="1050" dirty="0">
                <a:solidFill>
                  <a:schemeClr val="tx1">
                    <a:lumMod val="75000"/>
                    <a:lumOff val="25000"/>
                  </a:schemeClr>
                </a:solidFill>
                <a:latin typeface="Helvetica Neue LT Std 35 Thin" panose="020B0403020202020204"/>
              </a:rPr>
              <a:t>↓</a:t>
            </a:r>
          </a:p>
          <a:p>
            <a:pPr marL="183600" indent="-183600">
              <a:lnSpc>
                <a:spcPct val="100000"/>
              </a:lnSpc>
              <a:spcBef>
                <a:spcPts val="300"/>
              </a:spcBef>
              <a:buClr>
                <a:srgbClr val="BE2284"/>
              </a:buClr>
              <a:buFont typeface="Wingdings" panose="05000000000000000000" pitchFamily="2" charset="2"/>
              <a:buChar char="§"/>
            </a:pPr>
            <a:r>
              <a:rPr lang="en-US" sz="1050" dirty="0" err="1">
                <a:solidFill>
                  <a:schemeClr val="tx1">
                    <a:lumMod val="75000"/>
                    <a:lumOff val="25000"/>
                  </a:schemeClr>
                </a:solidFill>
                <a:latin typeface="Helvetica Neue LT Std 35 Thin" panose="020B0403020202020204"/>
              </a:rPr>
              <a:t>Erysipelotrichia</a:t>
            </a:r>
            <a:r>
              <a:rPr lang="en-US" sz="1050" dirty="0">
                <a:solidFill>
                  <a:schemeClr val="tx1">
                    <a:lumMod val="75000"/>
                    <a:lumOff val="25000"/>
                  </a:schemeClr>
                </a:solidFill>
                <a:latin typeface="Helvetica Neue LT Std 35 Thin" panose="020B0403020202020204"/>
              </a:rPr>
              <a:t> </a:t>
            </a:r>
            <a:r>
              <a:rPr lang="en-ID" sz="1050" dirty="0">
                <a:solidFill>
                  <a:schemeClr val="tx1">
                    <a:lumMod val="75000"/>
                    <a:lumOff val="25000"/>
                  </a:schemeClr>
                </a:solidFill>
                <a:latin typeface="Helvetica Neue LT Std 35 Thin" panose="020B0403020202020204"/>
              </a:rPr>
              <a:t>↓</a:t>
            </a:r>
          </a:p>
          <a:p>
            <a:pPr marL="183600" indent="-183600">
              <a:lnSpc>
                <a:spcPct val="100000"/>
              </a:lnSpc>
              <a:spcBef>
                <a:spcPts val="300"/>
              </a:spcBef>
              <a:buClr>
                <a:srgbClr val="BE2284"/>
              </a:buClr>
              <a:buFont typeface="Wingdings" panose="05000000000000000000" pitchFamily="2" charset="2"/>
              <a:buChar char="§"/>
            </a:pPr>
            <a:r>
              <a:rPr lang="en-ID" sz="1050" dirty="0" err="1">
                <a:solidFill>
                  <a:schemeClr val="tx1">
                    <a:lumMod val="75000"/>
                    <a:lumOff val="25000"/>
                  </a:schemeClr>
                </a:solidFill>
                <a:latin typeface="Helvetica Neue LT Std 35 Thin" panose="020B0403020202020204"/>
              </a:rPr>
              <a:t>Deferribacteres</a:t>
            </a:r>
            <a:r>
              <a:rPr lang="en-ID" sz="1050" dirty="0">
                <a:solidFill>
                  <a:schemeClr val="tx1">
                    <a:lumMod val="75000"/>
                    <a:lumOff val="25000"/>
                  </a:schemeClr>
                </a:solidFill>
                <a:latin typeface="Helvetica Neue LT Std 35 Thin" panose="020B0403020202020204"/>
              </a:rPr>
              <a:t> ↓</a:t>
            </a:r>
          </a:p>
          <a:p>
            <a:pPr marL="183600" indent="-183600">
              <a:lnSpc>
                <a:spcPct val="100000"/>
              </a:lnSpc>
              <a:spcBef>
                <a:spcPts val="300"/>
              </a:spcBef>
              <a:buClr>
                <a:srgbClr val="BE2284"/>
              </a:buClr>
              <a:buFont typeface="Wingdings" panose="05000000000000000000" pitchFamily="2" charset="2"/>
              <a:buChar char="§"/>
            </a:pPr>
            <a:r>
              <a:rPr lang="en-ID" sz="1050" dirty="0">
                <a:solidFill>
                  <a:schemeClr val="tx1">
                    <a:lumMod val="75000"/>
                    <a:lumOff val="25000"/>
                  </a:schemeClr>
                </a:solidFill>
                <a:latin typeface="Helvetica Neue LT Std 35 Thin" panose="020B0403020202020204"/>
              </a:rPr>
              <a:t>Cyanobacteria ↓</a:t>
            </a:r>
          </a:p>
          <a:p>
            <a:pPr marL="183600" indent="-183600">
              <a:lnSpc>
                <a:spcPct val="100000"/>
              </a:lnSpc>
              <a:spcBef>
                <a:spcPts val="300"/>
              </a:spcBef>
              <a:buClr>
                <a:srgbClr val="BE2284"/>
              </a:buClr>
              <a:buFont typeface="Wingdings" panose="05000000000000000000" pitchFamily="2" charset="2"/>
              <a:buChar char="§"/>
            </a:pPr>
            <a:r>
              <a:rPr lang="en-ID" sz="1050" dirty="0">
                <a:solidFill>
                  <a:schemeClr val="tx1">
                    <a:lumMod val="75000"/>
                    <a:lumOff val="25000"/>
                  </a:schemeClr>
                </a:solidFill>
                <a:latin typeface="Helvetica Neue LT Std 35 Thin" panose="020B0403020202020204"/>
              </a:rPr>
              <a:t>Actinobacteria ↓</a:t>
            </a:r>
          </a:p>
          <a:p>
            <a:pPr marL="183600" indent="-183600">
              <a:lnSpc>
                <a:spcPct val="100000"/>
              </a:lnSpc>
              <a:spcBef>
                <a:spcPts val="300"/>
              </a:spcBef>
              <a:buClr>
                <a:srgbClr val="BE2284"/>
              </a:buClr>
              <a:buFont typeface="Wingdings" panose="05000000000000000000" pitchFamily="2" charset="2"/>
              <a:buChar char="§"/>
            </a:pPr>
            <a:r>
              <a:rPr lang="en-ID" sz="1050" dirty="0">
                <a:solidFill>
                  <a:schemeClr val="tx1">
                    <a:lumMod val="75000"/>
                    <a:lumOff val="25000"/>
                  </a:schemeClr>
                </a:solidFill>
                <a:latin typeface="Helvetica Neue LT Std 35 Thin" panose="020B0403020202020204"/>
              </a:rPr>
              <a:t>Proteobacteria ↑</a:t>
            </a:r>
          </a:p>
          <a:p>
            <a:pPr marL="183600" indent="-183600">
              <a:lnSpc>
                <a:spcPct val="100000"/>
              </a:lnSpc>
              <a:spcBef>
                <a:spcPts val="300"/>
              </a:spcBef>
              <a:buClr>
                <a:srgbClr val="BE2284"/>
              </a:buClr>
              <a:buFont typeface="Wingdings" panose="05000000000000000000" pitchFamily="2" charset="2"/>
              <a:buChar char="§"/>
            </a:pPr>
            <a:r>
              <a:rPr lang="en-ID" sz="1050" dirty="0" err="1">
                <a:solidFill>
                  <a:schemeClr val="tx1">
                    <a:lumMod val="75000"/>
                    <a:lumOff val="25000"/>
                  </a:schemeClr>
                </a:solidFill>
                <a:latin typeface="Helvetica Neue LT Std 35 Thin" panose="020B0403020202020204"/>
              </a:rPr>
              <a:t>Verrucomicrobia</a:t>
            </a:r>
            <a:r>
              <a:rPr lang="en-ID" sz="1050" dirty="0">
                <a:solidFill>
                  <a:schemeClr val="tx1">
                    <a:lumMod val="75000"/>
                    <a:lumOff val="25000"/>
                  </a:schemeClr>
                </a:solidFill>
                <a:latin typeface="Helvetica Neue LT Std 35 Thin" panose="020B0403020202020204"/>
              </a:rPr>
              <a:t> ↑</a:t>
            </a:r>
          </a:p>
          <a:p>
            <a:pPr marL="183600" indent="-183600">
              <a:lnSpc>
                <a:spcPct val="100000"/>
              </a:lnSpc>
              <a:spcBef>
                <a:spcPts val="300"/>
              </a:spcBef>
              <a:buClr>
                <a:srgbClr val="BE2284"/>
              </a:buClr>
              <a:buFont typeface="Wingdings" panose="05000000000000000000" pitchFamily="2" charset="2"/>
              <a:buChar char="§"/>
            </a:pPr>
            <a:r>
              <a:rPr lang="en-US" sz="1050" dirty="0">
                <a:solidFill>
                  <a:schemeClr val="tx1">
                    <a:lumMod val="75000"/>
                    <a:lumOff val="25000"/>
                  </a:schemeClr>
                </a:solidFill>
                <a:latin typeface="Helvetica Neue LT Std 35 Thin" panose="020B0403020202020204"/>
              </a:rPr>
              <a:t>Bacteroidetes </a:t>
            </a:r>
            <a:r>
              <a:rPr lang="en-ID" sz="1050" dirty="0">
                <a:solidFill>
                  <a:schemeClr val="tx1">
                    <a:lumMod val="75000"/>
                    <a:lumOff val="25000"/>
                  </a:schemeClr>
                </a:solidFill>
                <a:latin typeface="Helvetica Neue LT Std 35 Thin" panose="020B0403020202020204"/>
              </a:rPr>
              <a:t>↑↓</a:t>
            </a:r>
          </a:p>
          <a:p>
            <a:pPr marL="183600" indent="-183600">
              <a:lnSpc>
                <a:spcPct val="100000"/>
              </a:lnSpc>
              <a:spcBef>
                <a:spcPts val="300"/>
              </a:spcBef>
              <a:buClr>
                <a:srgbClr val="BE2284"/>
              </a:buClr>
              <a:buFont typeface="Wingdings" panose="05000000000000000000" pitchFamily="2" charset="2"/>
              <a:buChar char="§"/>
            </a:pPr>
            <a:r>
              <a:rPr lang="en-ID" sz="1050" dirty="0" err="1">
                <a:solidFill>
                  <a:schemeClr val="tx1">
                    <a:lumMod val="75000"/>
                    <a:lumOff val="25000"/>
                  </a:schemeClr>
                </a:solidFill>
                <a:latin typeface="Helvetica Neue LT Std 35 Thin" panose="020B0403020202020204"/>
              </a:rPr>
              <a:t>Tenericutes</a:t>
            </a:r>
            <a:r>
              <a:rPr lang="en-ID" sz="1050" dirty="0">
                <a:solidFill>
                  <a:schemeClr val="tx1">
                    <a:lumMod val="75000"/>
                    <a:lumOff val="25000"/>
                  </a:schemeClr>
                </a:solidFill>
                <a:latin typeface="Helvetica Neue LT Std 35 Thin" panose="020B0403020202020204"/>
              </a:rPr>
              <a:t> ↑↓</a:t>
            </a:r>
          </a:p>
          <a:p>
            <a:pPr marL="183600" indent="-183600">
              <a:lnSpc>
                <a:spcPct val="100000"/>
              </a:lnSpc>
              <a:spcBef>
                <a:spcPts val="300"/>
              </a:spcBef>
              <a:buClr>
                <a:srgbClr val="BE2284"/>
              </a:buClr>
              <a:buFont typeface="Wingdings" panose="05000000000000000000" pitchFamily="2" charset="2"/>
              <a:buChar char="§"/>
            </a:pPr>
            <a:r>
              <a:rPr lang="en-ID" sz="1050" dirty="0" err="1">
                <a:solidFill>
                  <a:schemeClr val="tx1">
                    <a:lumMod val="75000"/>
                    <a:lumOff val="25000"/>
                  </a:schemeClr>
                </a:solidFill>
                <a:latin typeface="Helvetica Neue LT Std 35 Thin" panose="020B0403020202020204"/>
              </a:rPr>
              <a:t>Cytophaga</a:t>
            </a:r>
            <a:r>
              <a:rPr lang="en-ID" sz="1050" dirty="0">
                <a:solidFill>
                  <a:schemeClr val="tx1">
                    <a:lumMod val="75000"/>
                    <a:lumOff val="25000"/>
                  </a:schemeClr>
                </a:solidFill>
                <a:latin typeface="Helvetica Neue LT Std 35 Thin" panose="020B0403020202020204"/>
              </a:rPr>
              <a:t>-Flavobacterium-</a:t>
            </a:r>
            <a:r>
              <a:rPr lang="en-ID" sz="1050" dirty="0" err="1">
                <a:solidFill>
                  <a:schemeClr val="tx1">
                    <a:lumMod val="75000"/>
                    <a:lumOff val="25000"/>
                  </a:schemeClr>
                </a:solidFill>
                <a:latin typeface="Helvetica Neue LT Std 35 Thin" panose="020B0403020202020204"/>
              </a:rPr>
              <a:t>Bacteriodete</a:t>
            </a:r>
            <a:r>
              <a:rPr lang="en-ID" sz="1050" dirty="0">
                <a:solidFill>
                  <a:schemeClr val="tx1">
                    <a:lumMod val="75000"/>
                    <a:lumOff val="25000"/>
                  </a:schemeClr>
                </a:solidFill>
                <a:latin typeface="Helvetica Neue LT Std 35 Thin" panose="020B0403020202020204"/>
              </a:rPr>
              <a:t> (CFB) </a:t>
            </a:r>
            <a:r>
              <a:rPr lang="en-ID" sz="1050" b="1" dirty="0">
                <a:solidFill>
                  <a:srgbClr val="C00000"/>
                </a:solidFill>
                <a:latin typeface="Helvetica Neue LT Std 35 Thin" panose="020B0403020202020204"/>
              </a:rPr>
              <a:t>missing</a:t>
            </a:r>
          </a:p>
          <a:p>
            <a:pPr marL="183600" indent="-183600">
              <a:lnSpc>
                <a:spcPct val="100000"/>
              </a:lnSpc>
              <a:spcBef>
                <a:spcPts val="300"/>
              </a:spcBef>
              <a:buClr>
                <a:srgbClr val="BE2284"/>
              </a:buClr>
              <a:buFont typeface="Wingdings" panose="05000000000000000000" pitchFamily="2" charset="2"/>
              <a:buChar char="§"/>
            </a:pPr>
            <a:r>
              <a:rPr lang="en-ID" sz="1050" dirty="0">
                <a:solidFill>
                  <a:schemeClr val="tx1">
                    <a:lumMod val="75000"/>
                    <a:lumOff val="25000"/>
                  </a:schemeClr>
                </a:solidFill>
                <a:latin typeface="Helvetica Neue LT Std 35 Thin" panose="020B0403020202020204"/>
              </a:rPr>
              <a:t>Antibiotic-resistant bacteria ↑</a:t>
            </a:r>
          </a:p>
        </p:txBody>
      </p:sp>
      <p:sp>
        <p:nvSpPr>
          <p:cNvPr id="2" name="Text Placeholder 1">
            <a:extLst>
              <a:ext uri="{FF2B5EF4-FFF2-40B4-BE49-F238E27FC236}">
                <a16:creationId xmlns:a16="http://schemas.microsoft.com/office/drawing/2014/main" id="{BDFBDBB0-C025-46FE-A6F1-E373E618CCAC}"/>
              </a:ext>
            </a:extLst>
          </p:cNvPr>
          <p:cNvSpPr>
            <a:spLocks noGrp="1"/>
          </p:cNvSpPr>
          <p:nvPr>
            <p:ph type="body" sz="quarter" idx="13"/>
          </p:nvPr>
        </p:nvSpPr>
        <p:spPr/>
        <p:txBody>
          <a:bodyPr/>
          <a:lstStyle/>
          <a:p>
            <a:r>
              <a:rPr lang="el-GR" dirty="0" err="1">
                <a:solidFill>
                  <a:srgbClr val="5B2678"/>
                </a:solidFill>
                <a:latin typeface="Helvetica Neue LT Std 35 Thin" panose="020B0403020202020204"/>
              </a:rPr>
              <a:t>Αντιμικροβιακά</a:t>
            </a:r>
            <a:r>
              <a:rPr lang="el-GR" dirty="0">
                <a:solidFill>
                  <a:srgbClr val="5B2678"/>
                </a:solidFill>
                <a:latin typeface="Helvetica Neue LT Std 35 Thin" panose="020B0403020202020204"/>
              </a:rPr>
              <a:t> και εντερική </a:t>
            </a:r>
            <a:r>
              <a:rPr lang="el-GR" dirty="0" err="1">
                <a:solidFill>
                  <a:srgbClr val="5B2678"/>
                </a:solidFill>
                <a:latin typeface="Helvetica Neue LT Std 35 Thin" panose="020B0403020202020204"/>
              </a:rPr>
              <a:t>μικροχλωρίδα</a:t>
            </a:r>
            <a:br>
              <a:rPr lang="en-US" dirty="0">
                <a:solidFill>
                  <a:srgbClr val="5B2678"/>
                </a:solidFill>
                <a:latin typeface="Helvetica Neue LT Std 35 Thin" panose="020B0403020202020204"/>
              </a:rPr>
            </a:br>
            <a:r>
              <a:rPr lang="en-US" sz="2800" dirty="0">
                <a:solidFill>
                  <a:schemeClr val="tx1"/>
                </a:solidFill>
                <a:latin typeface="Helvetica Neue LT Std 35 Thin" panose="020B0403020202020204"/>
              </a:rPr>
              <a:t>Metabolites and gut barrier</a:t>
            </a:r>
            <a:endParaRPr lang="en-US" dirty="0">
              <a:solidFill>
                <a:schemeClr val="tx1"/>
              </a:solidFill>
              <a:latin typeface="Helvetica Neue LT Std 35 Thin" panose="020B0403020202020204"/>
            </a:endParaRPr>
          </a:p>
        </p:txBody>
      </p:sp>
      <p:sp>
        <p:nvSpPr>
          <p:cNvPr id="4" name="Text Placeholder 3">
            <a:extLst>
              <a:ext uri="{FF2B5EF4-FFF2-40B4-BE49-F238E27FC236}">
                <a16:creationId xmlns:a16="http://schemas.microsoft.com/office/drawing/2014/main" id="{F794D26F-2C44-4E35-B473-EF3F645A6C74}"/>
              </a:ext>
            </a:extLst>
          </p:cNvPr>
          <p:cNvSpPr>
            <a:spLocks noGrp="1"/>
          </p:cNvSpPr>
          <p:nvPr>
            <p:ph type="body" sz="quarter" idx="15"/>
          </p:nvPr>
        </p:nvSpPr>
        <p:spPr>
          <a:xfrm>
            <a:off x="304800" y="6052742"/>
            <a:ext cx="11576740" cy="325438"/>
          </a:xfrm>
        </p:spPr>
        <p:txBody>
          <a:bodyPr/>
          <a:lstStyle/>
          <a:p>
            <a:pPr marL="0" indent="0">
              <a:buNone/>
            </a:pPr>
            <a:r>
              <a:rPr lang="en-US" sz="1100" dirty="0">
                <a:solidFill>
                  <a:schemeClr val="tx1"/>
                </a:solidFill>
                <a:latin typeface="Helvetica Neue LT Std 35 Thin" panose="020B0403020202020204"/>
              </a:rPr>
              <a:t>Adapted from: Duan, H., Yu, L., Tian, F., </a:t>
            </a:r>
            <a:r>
              <a:rPr lang="en-US" sz="1100" dirty="0" err="1">
                <a:solidFill>
                  <a:schemeClr val="tx1"/>
                </a:solidFill>
                <a:latin typeface="Helvetica Neue LT Std 35 Thin" panose="020B0403020202020204"/>
              </a:rPr>
              <a:t>Zhai</a:t>
            </a:r>
            <a:r>
              <a:rPr lang="en-US" sz="1100" dirty="0">
                <a:solidFill>
                  <a:schemeClr val="tx1"/>
                </a:solidFill>
                <a:latin typeface="Helvetica Neue LT Std 35 Thin" panose="020B0403020202020204"/>
              </a:rPr>
              <a:t>, Q., Fan, L., &amp; Chen, W. (2020). Antibiotic-induced gut dysbiosis and barrier disruption and the potential protective strategies. </a:t>
            </a:r>
            <a:r>
              <a:rPr lang="en-US" sz="1100" i="1" dirty="0">
                <a:solidFill>
                  <a:schemeClr val="tx1"/>
                </a:solidFill>
                <a:latin typeface="Helvetica Neue LT Std 35 Thin" panose="020B0403020202020204"/>
              </a:rPr>
              <a:t>Critical Reviews in Food Science and Nutrition</a:t>
            </a:r>
            <a:r>
              <a:rPr lang="en-US" sz="1100" dirty="0">
                <a:solidFill>
                  <a:schemeClr val="tx1"/>
                </a:solidFill>
                <a:latin typeface="Helvetica Neue LT Std 35 Thin" panose="020B0403020202020204"/>
              </a:rPr>
              <a:t>, 1-26.</a:t>
            </a:r>
          </a:p>
        </p:txBody>
      </p:sp>
      <p:sp>
        <p:nvSpPr>
          <p:cNvPr id="5" name="Slide Number Placeholder 4">
            <a:extLst>
              <a:ext uri="{FF2B5EF4-FFF2-40B4-BE49-F238E27FC236}">
                <a16:creationId xmlns:a16="http://schemas.microsoft.com/office/drawing/2014/main" id="{518E9061-2D5A-4656-93A7-57C021C5F8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34388-9771-A045-B67C-EED41379E549}" type="slidenum">
              <a:rPr kumimoji="0" lang="fr-FR" sz="1200" b="0" i="0" u="none" strike="noStrike" kern="1200" cap="none" spc="0" normalizeH="0" baseline="0" noProof="0" smtClean="0">
                <a:ln>
                  <a:noFill/>
                </a:ln>
                <a:solidFill>
                  <a:srgbClr val="5B2678"/>
                </a:solidFill>
                <a:effectLst/>
                <a:uLnTx/>
                <a:uFillTx/>
                <a:latin typeface="Helvetica Neue LT Std 35 Thin" panose="020B04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srgbClr val="5B2678"/>
              </a:solidFill>
              <a:effectLst/>
              <a:uLnTx/>
              <a:uFillTx/>
              <a:latin typeface="Helvetica Neue LT Std 35 Thin" panose="020B0403020202020204"/>
              <a:ea typeface="+mn-ea"/>
              <a:cs typeface="+mn-cs"/>
            </a:endParaRPr>
          </a:p>
        </p:txBody>
      </p:sp>
      <p:sp>
        <p:nvSpPr>
          <p:cNvPr id="313" name="Espace réservé du texte 2">
            <a:extLst>
              <a:ext uri="{FF2B5EF4-FFF2-40B4-BE49-F238E27FC236}">
                <a16:creationId xmlns:a16="http://schemas.microsoft.com/office/drawing/2014/main" id="{B7D33D79-F78C-448C-A035-08A315AEA4DD}"/>
              </a:ext>
            </a:extLst>
          </p:cNvPr>
          <p:cNvSpPr txBox="1">
            <a:spLocks/>
          </p:cNvSpPr>
          <p:nvPr/>
        </p:nvSpPr>
        <p:spPr>
          <a:xfrm>
            <a:off x="3249243" y="1399068"/>
            <a:ext cx="469680" cy="166199"/>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Health</a:t>
            </a:r>
            <a:endParaRPr kumimoji="0" lang="en-ID" sz="12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grpSp>
        <p:nvGrpSpPr>
          <p:cNvPr id="9" name="Gruppieren 8">
            <a:extLst>
              <a:ext uri="{FF2B5EF4-FFF2-40B4-BE49-F238E27FC236}">
                <a16:creationId xmlns:a16="http://schemas.microsoft.com/office/drawing/2014/main" id="{AEB8C58D-2564-4C65-97FB-94A665168060}"/>
              </a:ext>
            </a:extLst>
          </p:cNvPr>
          <p:cNvGrpSpPr/>
          <p:nvPr/>
        </p:nvGrpSpPr>
        <p:grpSpPr>
          <a:xfrm>
            <a:off x="-15034" y="3350249"/>
            <a:ext cx="1419306" cy="1333826"/>
            <a:chOff x="-15034" y="3350249"/>
            <a:chExt cx="1419306" cy="1333826"/>
          </a:xfrm>
        </p:grpSpPr>
        <p:sp>
          <p:nvSpPr>
            <p:cNvPr id="330" name="Espace réservé du texte 2">
              <a:extLst>
                <a:ext uri="{FF2B5EF4-FFF2-40B4-BE49-F238E27FC236}">
                  <a16:creationId xmlns:a16="http://schemas.microsoft.com/office/drawing/2014/main" id="{3911B337-903C-4478-B96D-F581F7D78BEC}"/>
                </a:ext>
              </a:extLst>
            </p:cNvPr>
            <p:cNvSpPr txBox="1">
              <a:spLocks/>
            </p:cNvSpPr>
            <p:nvPr/>
          </p:nvSpPr>
          <p:spPr>
            <a:xfrm>
              <a:off x="0" y="4271877"/>
              <a:ext cx="1404047" cy="412198"/>
            </a:xfrm>
            <a:prstGeom prst="rect">
              <a:avLst/>
            </a:prstGeom>
            <a:solidFill>
              <a:schemeClr val="accent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defPPr>
                <a:defRPr lang="fr-FR"/>
              </a:defPPr>
              <a:lvl1pPr algn="ctr">
                <a:defRPr sz="16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Helvetica Neue LT Std 35 Thin" panose="020B0403020202020204"/>
                  <a:ea typeface="+mn-ea"/>
                  <a:cs typeface="+mn-cs"/>
                </a:rPr>
                <a:t>Immunological barrier</a:t>
              </a:r>
            </a:p>
          </p:txBody>
        </p:sp>
        <p:sp>
          <p:nvSpPr>
            <p:cNvPr id="331" name="Espace réservé du texte 2">
              <a:extLst>
                <a:ext uri="{FF2B5EF4-FFF2-40B4-BE49-F238E27FC236}">
                  <a16:creationId xmlns:a16="http://schemas.microsoft.com/office/drawing/2014/main" id="{39ED6DB8-175A-4323-889E-30E67E31DB09}"/>
                </a:ext>
              </a:extLst>
            </p:cNvPr>
            <p:cNvSpPr txBox="1">
              <a:spLocks/>
            </p:cNvSpPr>
            <p:nvPr/>
          </p:nvSpPr>
          <p:spPr>
            <a:xfrm>
              <a:off x="-15034" y="3811063"/>
              <a:ext cx="1419306" cy="412198"/>
            </a:xfrm>
            <a:prstGeom prst="rect">
              <a:avLst/>
            </a:prstGeom>
            <a:solidFill>
              <a:schemeClr val="accent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defPPr>
                <a:defRPr lang="fr-FR"/>
              </a:defPPr>
              <a:lvl1pPr algn="ctr">
                <a:defRPr sz="16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Helvetica Neue LT Std 35 Thin" panose="020B0403020202020204"/>
                  <a:ea typeface="+mn-ea"/>
                  <a:cs typeface="+mn-cs"/>
                </a:rPr>
                <a:t>Physical barrier</a:t>
              </a:r>
            </a:p>
          </p:txBody>
        </p:sp>
        <p:sp>
          <p:nvSpPr>
            <p:cNvPr id="332" name="Espace réservé du texte 2">
              <a:extLst>
                <a:ext uri="{FF2B5EF4-FFF2-40B4-BE49-F238E27FC236}">
                  <a16:creationId xmlns:a16="http://schemas.microsoft.com/office/drawing/2014/main" id="{5D6E4BD2-C155-4210-81CF-93A6FE6385C7}"/>
                </a:ext>
              </a:extLst>
            </p:cNvPr>
            <p:cNvSpPr txBox="1">
              <a:spLocks/>
            </p:cNvSpPr>
            <p:nvPr/>
          </p:nvSpPr>
          <p:spPr>
            <a:xfrm>
              <a:off x="0" y="3350249"/>
              <a:ext cx="1404272" cy="412198"/>
            </a:xfrm>
            <a:prstGeom prst="rect">
              <a:avLst/>
            </a:prstGeom>
            <a:solidFill>
              <a:schemeClr val="accent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defPPr>
                <a:defRPr lang="fr-FR"/>
              </a:defPPr>
              <a:lvl1pPr algn="ctr">
                <a:defRPr sz="16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Helvetica Neue LT Std 35 Thin" panose="020B0403020202020204"/>
                  <a:ea typeface="+mn-ea"/>
                  <a:cs typeface="+mn-cs"/>
                </a:rPr>
                <a:t>Secretory barrier</a:t>
              </a:r>
            </a:p>
          </p:txBody>
        </p:sp>
      </p:grpSp>
      <p:sp>
        <p:nvSpPr>
          <p:cNvPr id="334" name="Espace réservé du texte 2">
            <a:extLst>
              <a:ext uri="{FF2B5EF4-FFF2-40B4-BE49-F238E27FC236}">
                <a16:creationId xmlns:a16="http://schemas.microsoft.com/office/drawing/2014/main" id="{E9A2A79A-8977-42AD-B6F1-D46E5E62BF52}"/>
              </a:ext>
            </a:extLst>
          </p:cNvPr>
          <p:cNvSpPr txBox="1">
            <a:spLocks/>
          </p:cNvSpPr>
          <p:nvPr/>
        </p:nvSpPr>
        <p:spPr>
          <a:xfrm>
            <a:off x="5997369" y="1399068"/>
            <a:ext cx="1453924" cy="166199"/>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Antibiotic treatment</a:t>
            </a:r>
            <a:endParaRPr kumimoji="0" lang="en-ID" sz="12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29" name="TextBox 428">
            <a:extLst>
              <a:ext uri="{FF2B5EF4-FFF2-40B4-BE49-F238E27FC236}">
                <a16:creationId xmlns:a16="http://schemas.microsoft.com/office/drawing/2014/main" id="{A1946250-3D98-4F62-87AF-F04E5BEA1500}"/>
              </a:ext>
            </a:extLst>
          </p:cNvPr>
          <p:cNvSpPr txBox="1"/>
          <p:nvPr/>
        </p:nvSpPr>
        <p:spPr>
          <a:xfrm>
            <a:off x="8281735" y="1384509"/>
            <a:ext cx="3539791"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2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Effects of antibiotics on microbiota diversity</a:t>
            </a:r>
            <a:endParaRPr kumimoji="0" lang="en-US" sz="1200" b="1"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grpSp>
        <p:nvGrpSpPr>
          <p:cNvPr id="12" name="Gruppieren 11">
            <a:extLst>
              <a:ext uri="{FF2B5EF4-FFF2-40B4-BE49-F238E27FC236}">
                <a16:creationId xmlns:a16="http://schemas.microsoft.com/office/drawing/2014/main" id="{2C916BE2-39BF-49AC-9055-4BA20C338B59}"/>
              </a:ext>
            </a:extLst>
          </p:cNvPr>
          <p:cNvGrpSpPr/>
          <p:nvPr/>
        </p:nvGrpSpPr>
        <p:grpSpPr>
          <a:xfrm>
            <a:off x="1506902" y="1179361"/>
            <a:ext cx="7043384" cy="4740195"/>
            <a:chOff x="1506902" y="1179361"/>
            <a:chExt cx="7043384" cy="4740195"/>
          </a:xfrm>
        </p:grpSpPr>
        <p:sp>
          <p:nvSpPr>
            <p:cNvPr id="384" name="Right Brace 383">
              <a:extLst>
                <a:ext uri="{FF2B5EF4-FFF2-40B4-BE49-F238E27FC236}">
                  <a16:creationId xmlns:a16="http://schemas.microsoft.com/office/drawing/2014/main" id="{8CF2B35C-458F-461D-992A-E6F1E99B9A7E}"/>
                </a:ext>
              </a:extLst>
            </p:cNvPr>
            <p:cNvSpPr/>
            <p:nvPr/>
          </p:nvSpPr>
          <p:spPr>
            <a:xfrm rot="16200000">
              <a:off x="5694848" y="4768728"/>
              <a:ext cx="274589" cy="437126"/>
            </a:xfrm>
            <a:prstGeom prst="rightBrace">
              <a:avLst>
                <a:gd name="adj1" fmla="val 0"/>
                <a:gd name="adj2" fmla="val 50000"/>
              </a:avLst>
            </a:pr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385" name="Right Brace 384">
              <a:extLst>
                <a:ext uri="{FF2B5EF4-FFF2-40B4-BE49-F238E27FC236}">
                  <a16:creationId xmlns:a16="http://schemas.microsoft.com/office/drawing/2014/main" id="{8D153F45-123D-4E7D-B794-300147070085}"/>
                </a:ext>
              </a:extLst>
            </p:cNvPr>
            <p:cNvSpPr/>
            <p:nvPr/>
          </p:nvSpPr>
          <p:spPr>
            <a:xfrm rot="16200000">
              <a:off x="5694848" y="4374795"/>
              <a:ext cx="274589" cy="1224992"/>
            </a:xfrm>
            <a:prstGeom prst="rightBrace">
              <a:avLst>
                <a:gd name="adj1" fmla="val 0"/>
                <a:gd name="adj2" fmla="val 50000"/>
              </a:avLst>
            </a:pr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386" name="Right Brace 385">
              <a:extLst>
                <a:ext uri="{FF2B5EF4-FFF2-40B4-BE49-F238E27FC236}">
                  <a16:creationId xmlns:a16="http://schemas.microsoft.com/office/drawing/2014/main" id="{782909E0-F331-4233-A590-5B17961C9A16}"/>
                </a:ext>
              </a:extLst>
            </p:cNvPr>
            <p:cNvSpPr/>
            <p:nvPr/>
          </p:nvSpPr>
          <p:spPr>
            <a:xfrm rot="5400000">
              <a:off x="5687749" y="4482118"/>
              <a:ext cx="288787" cy="477764"/>
            </a:xfrm>
            <a:prstGeom prst="rightBrace">
              <a:avLst>
                <a:gd name="adj1" fmla="val 0"/>
                <a:gd name="adj2" fmla="val 50000"/>
              </a:avLst>
            </a:pr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381" name="Right Brace 380">
              <a:extLst>
                <a:ext uri="{FF2B5EF4-FFF2-40B4-BE49-F238E27FC236}">
                  <a16:creationId xmlns:a16="http://schemas.microsoft.com/office/drawing/2014/main" id="{717A7216-32D1-494C-8339-B172587DCEA8}"/>
                </a:ext>
              </a:extLst>
            </p:cNvPr>
            <p:cNvSpPr/>
            <p:nvPr/>
          </p:nvSpPr>
          <p:spPr>
            <a:xfrm rot="16200000">
              <a:off x="2190608" y="4907237"/>
              <a:ext cx="274589" cy="437126"/>
            </a:xfrm>
            <a:prstGeom prst="rightBrace">
              <a:avLst>
                <a:gd name="adj1" fmla="val 0"/>
                <a:gd name="adj2" fmla="val 50000"/>
              </a:avLst>
            </a:pr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379" name="Right Brace 378">
              <a:extLst>
                <a:ext uri="{FF2B5EF4-FFF2-40B4-BE49-F238E27FC236}">
                  <a16:creationId xmlns:a16="http://schemas.microsoft.com/office/drawing/2014/main" id="{27942B07-8EE9-4455-9C8E-E6415DE9F0D3}"/>
                </a:ext>
              </a:extLst>
            </p:cNvPr>
            <p:cNvSpPr/>
            <p:nvPr/>
          </p:nvSpPr>
          <p:spPr>
            <a:xfrm rot="16200000">
              <a:off x="2190608" y="4513304"/>
              <a:ext cx="274589" cy="1224992"/>
            </a:xfrm>
            <a:prstGeom prst="rightBrace">
              <a:avLst>
                <a:gd name="adj1" fmla="val 0"/>
                <a:gd name="adj2" fmla="val 50000"/>
              </a:avLst>
            </a:pr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grpSp>
          <p:nvGrpSpPr>
            <p:cNvPr id="363" name="Group 362">
              <a:extLst>
                <a:ext uri="{FF2B5EF4-FFF2-40B4-BE49-F238E27FC236}">
                  <a16:creationId xmlns:a16="http://schemas.microsoft.com/office/drawing/2014/main" id="{24A67151-A2E0-4587-BCB8-91FB99CB950A}"/>
                </a:ext>
              </a:extLst>
            </p:cNvPr>
            <p:cNvGrpSpPr/>
            <p:nvPr/>
          </p:nvGrpSpPr>
          <p:grpSpPr>
            <a:xfrm>
              <a:off x="1550152" y="5231684"/>
              <a:ext cx="360050" cy="360048"/>
              <a:chOff x="4749243" y="5278082"/>
              <a:chExt cx="360050" cy="360048"/>
            </a:xfrm>
          </p:grpSpPr>
          <p:sp>
            <p:nvSpPr>
              <p:cNvPr id="364" name="Oval 363">
                <a:extLst>
                  <a:ext uri="{FF2B5EF4-FFF2-40B4-BE49-F238E27FC236}">
                    <a16:creationId xmlns:a16="http://schemas.microsoft.com/office/drawing/2014/main" id="{F74D2DD8-EC81-4072-BD0C-8C0B807D6B32}"/>
                  </a:ext>
                </a:extLst>
              </p:cNvPr>
              <p:cNvSpPr/>
              <p:nvPr/>
            </p:nvSpPr>
            <p:spPr>
              <a:xfrm>
                <a:off x="4749243" y="5278082"/>
                <a:ext cx="360050" cy="360048"/>
              </a:xfrm>
              <a:prstGeom prst="ellipse">
                <a:avLst/>
              </a:prstGeom>
              <a:solidFill>
                <a:srgbClr val="F4AF85"/>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65" name="Oval 364">
                <a:extLst>
                  <a:ext uri="{FF2B5EF4-FFF2-40B4-BE49-F238E27FC236}">
                    <a16:creationId xmlns:a16="http://schemas.microsoft.com/office/drawing/2014/main" id="{5C6EC70E-820D-4F8E-A456-205793B3F6AD}"/>
                  </a:ext>
                </a:extLst>
              </p:cNvPr>
              <p:cNvSpPr/>
              <p:nvPr/>
            </p:nvSpPr>
            <p:spPr>
              <a:xfrm>
                <a:off x="4858958" y="5377779"/>
                <a:ext cx="188522" cy="188520"/>
              </a:xfrm>
              <a:prstGeom prst="ellipse">
                <a:avLst/>
              </a:prstGeom>
              <a:gradFill flip="none" rotWithShape="1">
                <a:gsLst>
                  <a:gs pos="0">
                    <a:schemeClr val="accent2">
                      <a:alpha val="0"/>
                    </a:schemeClr>
                  </a:gs>
                  <a:gs pos="100000">
                    <a:schemeClr val="accent2">
                      <a:lumMod val="7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66" name="Group 365">
              <a:extLst>
                <a:ext uri="{FF2B5EF4-FFF2-40B4-BE49-F238E27FC236}">
                  <a16:creationId xmlns:a16="http://schemas.microsoft.com/office/drawing/2014/main" id="{185335CC-6D29-455D-972F-26A9F51323F6}"/>
                </a:ext>
              </a:extLst>
            </p:cNvPr>
            <p:cNvGrpSpPr/>
            <p:nvPr/>
          </p:nvGrpSpPr>
          <p:grpSpPr>
            <a:xfrm>
              <a:off x="1952692" y="5231684"/>
              <a:ext cx="360050" cy="360048"/>
              <a:chOff x="5159465" y="5278082"/>
              <a:chExt cx="360050" cy="360048"/>
            </a:xfrm>
          </p:grpSpPr>
          <p:sp>
            <p:nvSpPr>
              <p:cNvPr id="367" name="Oval 366">
                <a:extLst>
                  <a:ext uri="{FF2B5EF4-FFF2-40B4-BE49-F238E27FC236}">
                    <a16:creationId xmlns:a16="http://schemas.microsoft.com/office/drawing/2014/main" id="{91CB5501-8E8A-41E9-9ECE-704938B494F4}"/>
                  </a:ext>
                </a:extLst>
              </p:cNvPr>
              <p:cNvSpPr/>
              <p:nvPr/>
            </p:nvSpPr>
            <p:spPr>
              <a:xfrm>
                <a:off x="5159465" y="5278082"/>
                <a:ext cx="360050" cy="360048"/>
              </a:xfrm>
              <a:prstGeom prst="ellipse">
                <a:avLst/>
              </a:prstGeom>
              <a:solidFill>
                <a:schemeClr val="bg1">
                  <a:lumMod val="65000"/>
                </a:schemeClr>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68" name="Oval 367">
                <a:extLst>
                  <a:ext uri="{FF2B5EF4-FFF2-40B4-BE49-F238E27FC236}">
                    <a16:creationId xmlns:a16="http://schemas.microsoft.com/office/drawing/2014/main" id="{28B55F9E-2EA6-4394-AA49-11DBC6E45C90}"/>
                  </a:ext>
                </a:extLst>
              </p:cNvPr>
              <p:cNvSpPr/>
              <p:nvPr/>
            </p:nvSpPr>
            <p:spPr>
              <a:xfrm>
                <a:off x="5269180" y="5377779"/>
                <a:ext cx="188522" cy="188520"/>
              </a:xfrm>
              <a:prstGeom prst="ellipse">
                <a:avLst/>
              </a:prstGeom>
              <a:gradFill flip="none" rotWithShape="1">
                <a:gsLst>
                  <a:gs pos="0">
                    <a:schemeClr val="bg1">
                      <a:lumMod val="85000"/>
                      <a:alpha val="0"/>
                    </a:schemeClr>
                  </a:gs>
                  <a:gs pos="100000">
                    <a:schemeClr val="tx1">
                      <a:lumMod val="85000"/>
                      <a:lumOff val="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69" name="Group 368">
              <a:extLst>
                <a:ext uri="{FF2B5EF4-FFF2-40B4-BE49-F238E27FC236}">
                  <a16:creationId xmlns:a16="http://schemas.microsoft.com/office/drawing/2014/main" id="{8AD1B859-D8D3-4E06-B602-C1275726D187}"/>
                </a:ext>
              </a:extLst>
            </p:cNvPr>
            <p:cNvGrpSpPr/>
            <p:nvPr/>
          </p:nvGrpSpPr>
          <p:grpSpPr>
            <a:xfrm>
              <a:off x="2355232" y="5231684"/>
              <a:ext cx="360050" cy="360048"/>
              <a:chOff x="5569687" y="5278082"/>
              <a:chExt cx="360050" cy="360048"/>
            </a:xfrm>
          </p:grpSpPr>
          <p:sp>
            <p:nvSpPr>
              <p:cNvPr id="370" name="Oval 369">
                <a:extLst>
                  <a:ext uri="{FF2B5EF4-FFF2-40B4-BE49-F238E27FC236}">
                    <a16:creationId xmlns:a16="http://schemas.microsoft.com/office/drawing/2014/main" id="{786E8DED-3987-4C2D-A287-B033F16D98CE}"/>
                  </a:ext>
                </a:extLst>
              </p:cNvPr>
              <p:cNvSpPr/>
              <p:nvPr/>
            </p:nvSpPr>
            <p:spPr>
              <a:xfrm>
                <a:off x="5569687" y="5278082"/>
                <a:ext cx="360050" cy="360048"/>
              </a:xfrm>
              <a:prstGeom prst="ellipse">
                <a:avLst/>
              </a:prstGeom>
              <a:solidFill>
                <a:srgbClr val="FDD865"/>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71" name="Oval 370">
                <a:extLst>
                  <a:ext uri="{FF2B5EF4-FFF2-40B4-BE49-F238E27FC236}">
                    <a16:creationId xmlns:a16="http://schemas.microsoft.com/office/drawing/2014/main" id="{EE191943-4341-4D63-A1AC-3E027A0D57CA}"/>
                  </a:ext>
                </a:extLst>
              </p:cNvPr>
              <p:cNvSpPr/>
              <p:nvPr/>
            </p:nvSpPr>
            <p:spPr>
              <a:xfrm>
                <a:off x="5679402" y="5377779"/>
                <a:ext cx="188522" cy="188520"/>
              </a:xfrm>
              <a:prstGeom prst="ellipse">
                <a:avLst/>
              </a:prstGeom>
              <a:gradFill flip="none" rotWithShape="1">
                <a:gsLst>
                  <a:gs pos="0">
                    <a:srgbClr val="FDD865"/>
                  </a:gs>
                  <a:gs pos="100000">
                    <a:schemeClr val="accent4">
                      <a:lumMod val="7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72" name="Group 371">
              <a:extLst>
                <a:ext uri="{FF2B5EF4-FFF2-40B4-BE49-F238E27FC236}">
                  <a16:creationId xmlns:a16="http://schemas.microsoft.com/office/drawing/2014/main" id="{BE68EBA4-3E7D-40A1-AC07-3093FCC16B9B}"/>
                </a:ext>
              </a:extLst>
            </p:cNvPr>
            <p:cNvGrpSpPr/>
            <p:nvPr/>
          </p:nvGrpSpPr>
          <p:grpSpPr>
            <a:xfrm>
              <a:off x="2757772" y="5231684"/>
              <a:ext cx="360050" cy="360048"/>
              <a:chOff x="5956863" y="5278082"/>
              <a:chExt cx="360050" cy="360048"/>
            </a:xfrm>
          </p:grpSpPr>
          <p:sp>
            <p:nvSpPr>
              <p:cNvPr id="373" name="Oval 372">
                <a:extLst>
                  <a:ext uri="{FF2B5EF4-FFF2-40B4-BE49-F238E27FC236}">
                    <a16:creationId xmlns:a16="http://schemas.microsoft.com/office/drawing/2014/main" id="{960B4C80-BB06-4542-8431-FAA948D68B05}"/>
                  </a:ext>
                </a:extLst>
              </p:cNvPr>
              <p:cNvSpPr/>
              <p:nvPr/>
            </p:nvSpPr>
            <p:spPr>
              <a:xfrm>
                <a:off x="5956863" y="5278082"/>
                <a:ext cx="360050" cy="360048"/>
              </a:xfrm>
              <a:prstGeom prst="ellipse">
                <a:avLst/>
              </a:prstGeom>
              <a:solidFill>
                <a:srgbClr val="558FC7"/>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74" name="Oval 373">
                <a:extLst>
                  <a:ext uri="{FF2B5EF4-FFF2-40B4-BE49-F238E27FC236}">
                    <a16:creationId xmlns:a16="http://schemas.microsoft.com/office/drawing/2014/main" id="{6FA36F93-872D-4749-BFCD-32B341D19C6F}"/>
                  </a:ext>
                </a:extLst>
              </p:cNvPr>
              <p:cNvSpPr/>
              <p:nvPr/>
            </p:nvSpPr>
            <p:spPr>
              <a:xfrm>
                <a:off x="6066578" y="5377779"/>
                <a:ext cx="188522" cy="188520"/>
              </a:xfrm>
              <a:prstGeom prst="ellipse">
                <a:avLst/>
              </a:prstGeom>
              <a:gradFill flip="none" rotWithShape="1">
                <a:gsLst>
                  <a:gs pos="0">
                    <a:schemeClr val="accent5">
                      <a:lumMod val="75000"/>
                      <a:alpha val="0"/>
                    </a:schemeClr>
                  </a:gs>
                  <a:gs pos="100000">
                    <a:schemeClr val="accent5">
                      <a:lumMod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75" name="Group 374">
              <a:extLst>
                <a:ext uri="{FF2B5EF4-FFF2-40B4-BE49-F238E27FC236}">
                  <a16:creationId xmlns:a16="http://schemas.microsoft.com/office/drawing/2014/main" id="{1CD149C2-18F4-4178-BF08-DE8E17E04559}"/>
                </a:ext>
              </a:extLst>
            </p:cNvPr>
            <p:cNvGrpSpPr/>
            <p:nvPr/>
          </p:nvGrpSpPr>
          <p:grpSpPr>
            <a:xfrm>
              <a:off x="3186747" y="5231684"/>
              <a:ext cx="360050" cy="360048"/>
              <a:chOff x="5159465" y="5278082"/>
              <a:chExt cx="360050" cy="360048"/>
            </a:xfrm>
          </p:grpSpPr>
          <p:sp>
            <p:nvSpPr>
              <p:cNvPr id="376" name="Oval 375">
                <a:extLst>
                  <a:ext uri="{FF2B5EF4-FFF2-40B4-BE49-F238E27FC236}">
                    <a16:creationId xmlns:a16="http://schemas.microsoft.com/office/drawing/2014/main" id="{30B001AC-5EE4-4E78-ADFC-9269C038E18C}"/>
                  </a:ext>
                </a:extLst>
              </p:cNvPr>
              <p:cNvSpPr/>
              <p:nvPr/>
            </p:nvSpPr>
            <p:spPr>
              <a:xfrm>
                <a:off x="5159465" y="5278082"/>
                <a:ext cx="360050" cy="360048"/>
              </a:xfrm>
              <a:prstGeom prst="ellipse">
                <a:avLst/>
              </a:prstGeom>
              <a:solidFill>
                <a:schemeClr val="bg1">
                  <a:lumMod val="65000"/>
                </a:schemeClr>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77" name="Oval 376">
                <a:extLst>
                  <a:ext uri="{FF2B5EF4-FFF2-40B4-BE49-F238E27FC236}">
                    <a16:creationId xmlns:a16="http://schemas.microsoft.com/office/drawing/2014/main" id="{2A68CA8A-5BC4-4E74-8EFA-C89E7980C17D}"/>
                  </a:ext>
                </a:extLst>
              </p:cNvPr>
              <p:cNvSpPr/>
              <p:nvPr/>
            </p:nvSpPr>
            <p:spPr>
              <a:xfrm>
                <a:off x="5269180" y="5377779"/>
                <a:ext cx="188522" cy="188520"/>
              </a:xfrm>
              <a:prstGeom prst="ellipse">
                <a:avLst/>
              </a:prstGeom>
              <a:gradFill flip="none" rotWithShape="1">
                <a:gsLst>
                  <a:gs pos="0">
                    <a:schemeClr val="bg1">
                      <a:lumMod val="85000"/>
                      <a:alpha val="0"/>
                    </a:schemeClr>
                  </a:gs>
                  <a:gs pos="100000">
                    <a:schemeClr val="tx1">
                      <a:lumMod val="85000"/>
                      <a:lumOff val="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62" name="Group 361">
              <a:extLst>
                <a:ext uri="{FF2B5EF4-FFF2-40B4-BE49-F238E27FC236}">
                  <a16:creationId xmlns:a16="http://schemas.microsoft.com/office/drawing/2014/main" id="{AA3D3E0D-E6CA-4544-BE22-600A61F4DAC6}"/>
                </a:ext>
              </a:extLst>
            </p:cNvPr>
            <p:cNvGrpSpPr/>
            <p:nvPr/>
          </p:nvGrpSpPr>
          <p:grpSpPr>
            <a:xfrm>
              <a:off x="5048308" y="5129222"/>
              <a:ext cx="360050" cy="360048"/>
              <a:chOff x="4749243" y="5278082"/>
              <a:chExt cx="360050" cy="360048"/>
            </a:xfrm>
          </p:grpSpPr>
          <p:sp>
            <p:nvSpPr>
              <p:cNvPr id="339" name="Oval 338">
                <a:extLst>
                  <a:ext uri="{FF2B5EF4-FFF2-40B4-BE49-F238E27FC236}">
                    <a16:creationId xmlns:a16="http://schemas.microsoft.com/office/drawing/2014/main" id="{AC252693-47C4-43F9-A605-DDA780E008BB}"/>
                  </a:ext>
                </a:extLst>
              </p:cNvPr>
              <p:cNvSpPr/>
              <p:nvPr/>
            </p:nvSpPr>
            <p:spPr>
              <a:xfrm>
                <a:off x="4749243" y="5278082"/>
                <a:ext cx="360050" cy="360048"/>
              </a:xfrm>
              <a:prstGeom prst="ellipse">
                <a:avLst/>
              </a:prstGeom>
              <a:solidFill>
                <a:srgbClr val="F4AF85"/>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45" name="Oval 344">
                <a:extLst>
                  <a:ext uri="{FF2B5EF4-FFF2-40B4-BE49-F238E27FC236}">
                    <a16:creationId xmlns:a16="http://schemas.microsoft.com/office/drawing/2014/main" id="{BF611432-8AFC-488B-B4AA-04CE7F5FE59E}"/>
                  </a:ext>
                </a:extLst>
              </p:cNvPr>
              <p:cNvSpPr/>
              <p:nvPr/>
            </p:nvSpPr>
            <p:spPr>
              <a:xfrm>
                <a:off x="4858958" y="5377779"/>
                <a:ext cx="188522" cy="188520"/>
              </a:xfrm>
              <a:prstGeom prst="ellipse">
                <a:avLst/>
              </a:prstGeom>
              <a:gradFill flip="none" rotWithShape="1">
                <a:gsLst>
                  <a:gs pos="0">
                    <a:schemeClr val="accent2">
                      <a:alpha val="0"/>
                    </a:schemeClr>
                  </a:gs>
                  <a:gs pos="100000">
                    <a:schemeClr val="accent2">
                      <a:lumMod val="7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61" name="Group 360">
              <a:extLst>
                <a:ext uri="{FF2B5EF4-FFF2-40B4-BE49-F238E27FC236}">
                  <a16:creationId xmlns:a16="http://schemas.microsoft.com/office/drawing/2014/main" id="{16C32F40-62F7-486C-B030-8BF1F17CFD3F}"/>
                </a:ext>
              </a:extLst>
            </p:cNvPr>
            <p:cNvGrpSpPr/>
            <p:nvPr/>
          </p:nvGrpSpPr>
          <p:grpSpPr>
            <a:xfrm>
              <a:off x="5450848" y="5129222"/>
              <a:ext cx="360050" cy="360048"/>
              <a:chOff x="5159465" y="5278082"/>
              <a:chExt cx="360050" cy="360048"/>
            </a:xfrm>
          </p:grpSpPr>
          <p:sp>
            <p:nvSpPr>
              <p:cNvPr id="347" name="Oval 346">
                <a:extLst>
                  <a:ext uri="{FF2B5EF4-FFF2-40B4-BE49-F238E27FC236}">
                    <a16:creationId xmlns:a16="http://schemas.microsoft.com/office/drawing/2014/main" id="{CB5440F3-EF5F-4D5C-AF9C-4314567D664A}"/>
                  </a:ext>
                </a:extLst>
              </p:cNvPr>
              <p:cNvSpPr/>
              <p:nvPr/>
            </p:nvSpPr>
            <p:spPr>
              <a:xfrm>
                <a:off x="5159465" y="5278082"/>
                <a:ext cx="360050" cy="360048"/>
              </a:xfrm>
              <a:prstGeom prst="ellipse">
                <a:avLst/>
              </a:prstGeom>
              <a:solidFill>
                <a:schemeClr val="bg1">
                  <a:lumMod val="65000"/>
                </a:schemeClr>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48" name="Oval 347">
                <a:extLst>
                  <a:ext uri="{FF2B5EF4-FFF2-40B4-BE49-F238E27FC236}">
                    <a16:creationId xmlns:a16="http://schemas.microsoft.com/office/drawing/2014/main" id="{E3761D2E-4CAB-45CB-BA2A-AF45C0BBA17B}"/>
                  </a:ext>
                </a:extLst>
              </p:cNvPr>
              <p:cNvSpPr/>
              <p:nvPr/>
            </p:nvSpPr>
            <p:spPr>
              <a:xfrm>
                <a:off x="5269180" y="5377779"/>
                <a:ext cx="188522" cy="188520"/>
              </a:xfrm>
              <a:prstGeom prst="ellipse">
                <a:avLst/>
              </a:prstGeom>
              <a:gradFill flip="none" rotWithShape="1">
                <a:gsLst>
                  <a:gs pos="0">
                    <a:schemeClr val="bg1">
                      <a:lumMod val="85000"/>
                      <a:alpha val="0"/>
                    </a:schemeClr>
                  </a:gs>
                  <a:gs pos="100000">
                    <a:schemeClr val="tx1">
                      <a:lumMod val="85000"/>
                      <a:lumOff val="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60" name="Group 359">
              <a:extLst>
                <a:ext uri="{FF2B5EF4-FFF2-40B4-BE49-F238E27FC236}">
                  <a16:creationId xmlns:a16="http://schemas.microsoft.com/office/drawing/2014/main" id="{128D9AD5-F933-4531-B93F-71DF144AB283}"/>
                </a:ext>
              </a:extLst>
            </p:cNvPr>
            <p:cNvGrpSpPr/>
            <p:nvPr/>
          </p:nvGrpSpPr>
          <p:grpSpPr>
            <a:xfrm>
              <a:off x="5853388" y="5129222"/>
              <a:ext cx="360050" cy="360048"/>
              <a:chOff x="5569687" y="5278082"/>
              <a:chExt cx="360050" cy="360048"/>
            </a:xfrm>
          </p:grpSpPr>
          <p:sp>
            <p:nvSpPr>
              <p:cNvPr id="349" name="Oval 348">
                <a:extLst>
                  <a:ext uri="{FF2B5EF4-FFF2-40B4-BE49-F238E27FC236}">
                    <a16:creationId xmlns:a16="http://schemas.microsoft.com/office/drawing/2014/main" id="{FB6060A8-C6DF-4CF6-A155-BF5098BA3E0D}"/>
                  </a:ext>
                </a:extLst>
              </p:cNvPr>
              <p:cNvSpPr/>
              <p:nvPr/>
            </p:nvSpPr>
            <p:spPr>
              <a:xfrm>
                <a:off x="5569687" y="5278082"/>
                <a:ext cx="360050" cy="360048"/>
              </a:xfrm>
              <a:prstGeom prst="ellipse">
                <a:avLst/>
              </a:prstGeom>
              <a:solidFill>
                <a:srgbClr val="FDD865"/>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50" name="Oval 349">
                <a:extLst>
                  <a:ext uri="{FF2B5EF4-FFF2-40B4-BE49-F238E27FC236}">
                    <a16:creationId xmlns:a16="http://schemas.microsoft.com/office/drawing/2014/main" id="{F777C14F-7FF7-429E-BBA7-272B7C770068}"/>
                  </a:ext>
                </a:extLst>
              </p:cNvPr>
              <p:cNvSpPr/>
              <p:nvPr/>
            </p:nvSpPr>
            <p:spPr>
              <a:xfrm>
                <a:off x="5679402" y="5377779"/>
                <a:ext cx="188522" cy="188520"/>
              </a:xfrm>
              <a:prstGeom prst="ellipse">
                <a:avLst/>
              </a:prstGeom>
              <a:gradFill flip="none" rotWithShape="1">
                <a:gsLst>
                  <a:gs pos="0">
                    <a:srgbClr val="FDD865"/>
                  </a:gs>
                  <a:gs pos="100000">
                    <a:schemeClr val="accent4">
                      <a:lumMod val="7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59" name="Group 358">
              <a:extLst>
                <a:ext uri="{FF2B5EF4-FFF2-40B4-BE49-F238E27FC236}">
                  <a16:creationId xmlns:a16="http://schemas.microsoft.com/office/drawing/2014/main" id="{379B275F-CA42-4817-A9FB-2EDA5DCE1EDE}"/>
                </a:ext>
              </a:extLst>
            </p:cNvPr>
            <p:cNvGrpSpPr/>
            <p:nvPr/>
          </p:nvGrpSpPr>
          <p:grpSpPr>
            <a:xfrm>
              <a:off x="6255928" y="5129222"/>
              <a:ext cx="360050" cy="360048"/>
              <a:chOff x="5956863" y="5278082"/>
              <a:chExt cx="360050" cy="360048"/>
            </a:xfrm>
          </p:grpSpPr>
          <p:sp>
            <p:nvSpPr>
              <p:cNvPr id="351" name="Oval 350">
                <a:extLst>
                  <a:ext uri="{FF2B5EF4-FFF2-40B4-BE49-F238E27FC236}">
                    <a16:creationId xmlns:a16="http://schemas.microsoft.com/office/drawing/2014/main" id="{3D17ADF1-3F44-4027-BCF0-E80428916F0B}"/>
                  </a:ext>
                </a:extLst>
              </p:cNvPr>
              <p:cNvSpPr/>
              <p:nvPr/>
            </p:nvSpPr>
            <p:spPr>
              <a:xfrm>
                <a:off x="5956863" y="5278082"/>
                <a:ext cx="360050" cy="360048"/>
              </a:xfrm>
              <a:prstGeom prst="ellipse">
                <a:avLst/>
              </a:prstGeom>
              <a:solidFill>
                <a:srgbClr val="558FC7"/>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52" name="Oval 351">
                <a:extLst>
                  <a:ext uri="{FF2B5EF4-FFF2-40B4-BE49-F238E27FC236}">
                    <a16:creationId xmlns:a16="http://schemas.microsoft.com/office/drawing/2014/main" id="{BA1D3499-CE9C-4A81-8859-EF93EC487A5A}"/>
                  </a:ext>
                </a:extLst>
              </p:cNvPr>
              <p:cNvSpPr/>
              <p:nvPr/>
            </p:nvSpPr>
            <p:spPr>
              <a:xfrm>
                <a:off x="6066578" y="5377779"/>
                <a:ext cx="188522" cy="188520"/>
              </a:xfrm>
              <a:prstGeom prst="ellipse">
                <a:avLst/>
              </a:prstGeom>
              <a:gradFill flip="none" rotWithShape="1">
                <a:gsLst>
                  <a:gs pos="0">
                    <a:schemeClr val="accent5">
                      <a:lumMod val="75000"/>
                      <a:alpha val="0"/>
                    </a:schemeClr>
                  </a:gs>
                  <a:gs pos="100000">
                    <a:schemeClr val="accent5">
                      <a:lumMod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358" name="Group 357">
              <a:extLst>
                <a:ext uri="{FF2B5EF4-FFF2-40B4-BE49-F238E27FC236}">
                  <a16:creationId xmlns:a16="http://schemas.microsoft.com/office/drawing/2014/main" id="{A66225A8-D8C9-4DA6-A68D-E0DB1D73132E}"/>
                </a:ext>
              </a:extLst>
            </p:cNvPr>
            <p:cNvGrpSpPr/>
            <p:nvPr/>
          </p:nvGrpSpPr>
          <p:grpSpPr>
            <a:xfrm>
              <a:off x="6673188" y="5513935"/>
              <a:ext cx="360050" cy="360048"/>
              <a:chOff x="6374123" y="5593907"/>
              <a:chExt cx="360050" cy="360048"/>
            </a:xfrm>
          </p:grpSpPr>
          <p:sp>
            <p:nvSpPr>
              <p:cNvPr id="356" name="Oval 355">
                <a:extLst>
                  <a:ext uri="{FF2B5EF4-FFF2-40B4-BE49-F238E27FC236}">
                    <a16:creationId xmlns:a16="http://schemas.microsoft.com/office/drawing/2014/main" id="{70C75D20-5E64-4620-B2F8-89EC2D8B81BD}"/>
                  </a:ext>
                </a:extLst>
              </p:cNvPr>
              <p:cNvSpPr/>
              <p:nvPr/>
            </p:nvSpPr>
            <p:spPr>
              <a:xfrm>
                <a:off x="6374123" y="5593907"/>
                <a:ext cx="360050" cy="360048"/>
              </a:xfrm>
              <a:prstGeom prst="ellipse">
                <a:avLst/>
              </a:prstGeom>
              <a:solidFill>
                <a:schemeClr val="bg1">
                  <a:lumMod val="65000"/>
                </a:schemeClr>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57" name="Oval 356">
                <a:extLst>
                  <a:ext uri="{FF2B5EF4-FFF2-40B4-BE49-F238E27FC236}">
                    <a16:creationId xmlns:a16="http://schemas.microsoft.com/office/drawing/2014/main" id="{DB135102-9820-429F-BE18-A406AD76DE52}"/>
                  </a:ext>
                </a:extLst>
              </p:cNvPr>
              <p:cNvSpPr/>
              <p:nvPr/>
            </p:nvSpPr>
            <p:spPr>
              <a:xfrm>
                <a:off x="6483838" y="5693604"/>
                <a:ext cx="188522" cy="188520"/>
              </a:xfrm>
              <a:prstGeom prst="ellipse">
                <a:avLst/>
              </a:prstGeom>
              <a:gradFill flip="none" rotWithShape="1">
                <a:gsLst>
                  <a:gs pos="0">
                    <a:schemeClr val="bg1">
                      <a:lumMod val="85000"/>
                      <a:alpha val="0"/>
                    </a:schemeClr>
                  </a:gs>
                  <a:gs pos="100000">
                    <a:schemeClr val="tx1">
                      <a:lumMod val="85000"/>
                      <a:lumOff val="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sp>
          <p:nvSpPr>
            <p:cNvPr id="13" name="Graphic 59">
              <a:extLst>
                <a:ext uri="{FF2B5EF4-FFF2-40B4-BE49-F238E27FC236}">
                  <a16:creationId xmlns:a16="http://schemas.microsoft.com/office/drawing/2014/main" id="{F5997D65-4D92-448B-A520-26C2B4981E11}"/>
                </a:ext>
              </a:extLst>
            </p:cNvPr>
            <p:cNvSpPr/>
            <p:nvPr/>
          </p:nvSpPr>
          <p:spPr>
            <a:xfrm>
              <a:off x="1506902" y="1179361"/>
              <a:ext cx="7004130" cy="3618831"/>
            </a:xfrm>
            <a:custGeom>
              <a:avLst/>
              <a:gdLst>
                <a:gd name="connsiteX0" fmla="*/ 299 w 7004130"/>
                <a:gd name="connsiteY0" fmla="*/ 2743389 h 3618831"/>
                <a:gd name="connsiteX1" fmla="*/ 0 w 7004130"/>
                <a:gd name="connsiteY1" fmla="*/ 2547319 h 3618831"/>
                <a:gd name="connsiteX2" fmla="*/ 64460 w 7004130"/>
                <a:gd name="connsiteY2" fmla="*/ 2499198 h 3618831"/>
                <a:gd name="connsiteX3" fmla="*/ 120452 w 7004130"/>
                <a:gd name="connsiteY3" fmla="*/ 2450878 h 3618831"/>
                <a:gd name="connsiteX4" fmla="*/ 176443 w 7004130"/>
                <a:gd name="connsiteY4" fmla="*/ 2436930 h 3618831"/>
                <a:gd name="connsiteX5" fmla="*/ 203144 w 7004130"/>
                <a:gd name="connsiteY5" fmla="*/ 2407639 h 3618831"/>
                <a:gd name="connsiteX6" fmla="*/ 316323 w 7004130"/>
                <a:gd name="connsiteY6" fmla="*/ 2374562 h 3618831"/>
                <a:gd name="connsiteX7" fmla="*/ 521758 w 7004130"/>
                <a:gd name="connsiteY7" fmla="*/ 2374562 h 3618831"/>
                <a:gd name="connsiteX8" fmla="*/ 624775 w 7004130"/>
                <a:gd name="connsiteY8" fmla="*/ 2431749 h 3618831"/>
                <a:gd name="connsiteX9" fmla="*/ 721315 w 7004130"/>
                <a:gd name="connsiteY9" fmla="*/ 2478177 h 3618831"/>
                <a:gd name="connsiteX10" fmla="*/ 883213 w 7004130"/>
                <a:gd name="connsiteY10" fmla="*/ 2508663 h 3618831"/>
                <a:gd name="connsiteX11" fmla="*/ 1080678 w 7004130"/>
                <a:gd name="connsiteY11" fmla="*/ 2499099 h 3618831"/>
                <a:gd name="connsiteX12" fmla="*/ 1169746 w 7004130"/>
                <a:gd name="connsiteY12" fmla="*/ 2457155 h 3618831"/>
                <a:gd name="connsiteX13" fmla="*/ 1370101 w 7004130"/>
                <a:gd name="connsiteY13" fmla="*/ 2455860 h 3618831"/>
                <a:gd name="connsiteX14" fmla="*/ 1402580 w 7004130"/>
                <a:gd name="connsiteY14" fmla="*/ 2498501 h 3618831"/>
                <a:gd name="connsiteX15" fmla="*/ 1445221 w 7004130"/>
                <a:gd name="connsiteY15" fmla="*/ 2558876 h 3618831"/>
                <a:gd name="connsiteX16" fmla="*/ 1488460 w 7004130"/>
                <a:gd name="connsiteY16" fmla="*/ 2558876 h 3618831"/>
                <a:gd name="connsiteX17" fmla="*/ 1583207 w 7004130"/>
                <a:gd name="connsiteY17" fmla="*/ 2630111 h 3618831"/>
                <a:gd name="connsiteX18" fmla="*/ 1651852 w 7004130"/>
                <a:gd name="connsiteY18" fmla="*/ 2653026 h 3618831"/>
                <a:gd name="connsiteX19" fmla="*/ 1731356 w 7004130"/>
                <a:gd name="connsiteY19" fmla="*/ 2703936 h 3618831"/>
                <a:gd name="connsiteX20" fmla="*/ 1789240 w 7004130"/>
                <a:gd name="connsiteY20" fmla="*/ 2827277 h 3618831"/>
                <a:gd name="connsiteX21" fmla="*/ 1831184 w 7004130"/>
                <a:gd name="connsiteY21" fmla="*/ 2937965 h 3618831"/>
                <a:gd name="connsiteX22" fmla="*/ 1840051 w 7004130"/>
                <a:gd name="connsiteY22" fmla="*/ 3005215 h 3618831"/>
                <a:gd name="connsiteX23" fmla="*/ 1922744 w 7004130"/>
                <a:gd name="connsiteY23" fmla="*/ 3067981 h 3618831"/>
                <a:gd name="connsiteX24" fmla="*/ 2034627 w 7004130"/>
                <a:gd name="connsiteY24" fmla="*/ 3026635 h 3618831"/>
                <a:gd name="connsiteX25" fmla="*/ 2034627 w 7004130"/>
                <a:gd name="connsiteY25" fmla="*/ 2915648 h 3618831"/>
                <a:gd name="connsiteX26" fmla="*/ 2090121 w 7004130"/>
                <a:gd name="connsiteY26" fmla="*/ 2813927 h 3618831"/>
                <a:gd name="connsiteX27" fmla="*/ 2094405 w 7004130"/>
                <a:gd name="connsiteY27" fmla="*/ 2760526 h 3618831"/>
                <a:gd name="connsiteX28" fmla="*/ 2158666 w 7004130"/>
                <a:gd name="connsiteY28" fmla="*/ 2721770 h 3618831"/>
                <a:gd name="connsiteX29" fmla="*/ 2208082 w 7004130"/>
                <a:gd name="connsiteY29" fmla="*/ 2682317 h 3618831"/>
                <a:gd name="connsiteX30" fmla="*/ 2435934 w 7004130"/>
                <a:gd name="connsiteY30" fmla="*/ 2681022 h 3618831"/>
                <a:gd name="connsiteX31" fmla="*/ 2583485 w 7004130"/>
                <a:gd name="connsiteY31" fmla="*/ 2509958 h 3618831"/>
                <a:gd name="connsiteX32" fmla="*/ 2628617 w 7004130"/>
                <a:gd name="connsiteY32" fmla="*/ 1778680 h 3618831"/>
                <a:gd name="connsiteX33" fmla="*/ 2717386 w 7004130"/>
                <a:gd name="connsiteY33" fmla="*/ 1013229 h 3618831"/>
                <a:gd name="connsiteX34" fmla="*/ 2612078 w 7004130"/>
                <a:gd name="connsiteY34" fmla="*/ 850236 h 3618831"/>
                <a:gd name="connsiteX35" fmla="*/ 2534467 w 7004130"/>
                <a:gd name="connsiteY35" fmla="*/ 703681 h 3618831"/>
                <a:gd name="connsiteX36" fmla="*/ 2535762 w 7004130"/>
                <a:gd name="connsiteY36" fmla="*/ 517574 h 3618831"/>
                <a:gd name="connsiteX37" fmla="*/ 2620945 w 7004130"/>
                <a:gd name="connsiteY37" fmla="*/ 421631 h 3618831"/>
                <a:gd name="connsiteX38" fmla="*/ 2807949 w 7004130"/>
                <a:gd name="connsiteY38" fmla="*/ 301179 h 3618831"/>
                <a:gd name="connsiteX39" fmla="*/ 2946533 w 7004130"/>
                <a:gd name="connsiteY39" fmla="*/ 105507 h 3618831"/>
                <a:gd name="connsiteX40" fmla="*/ 2991765 w 7004130"/>
                <a:gd name="connsiteY40" fmla="*/ 75021 h 3618831"/>
                <a:gd name="connsiteX41" fmla="*/ 3057022 w 7004130"/>
                <a:gd name="connsiteY41" fmla="*/ 0 h 3618831"/>
                <a:gd name="connsiteX42" fmla="*/ 3399945 w 7004130"/>
                <a:gd name="connsiteY42" fmla="*/ 0 h 3618831"/>
                <a:gd name="connsiteX43" fmla="*/ 3419672 w 7004130"/>
                <a:gd name="connsiteY43" fmla="*/ 19029 h 3618831"/>
                <a:gd name="connsiteX44" fmla="*/ 3432425 w 7004130"/>
                <a:gd name="connsiteY44" fmla="*/ 64859 h 3618831"/>
                <a:gd name="connsiteX45" fmla="*/ 3584758 w 7004130"/>
                <a:gd name="connsiteY45" fmla="*/ 83888 h 3618831"/>
                <a:gd name="connsiteX46" fmla="*/ 3663963 w 7004130"/>
                <a:gd name="connsiteY46" fmla="*/ 148746 h 3618831"/>
                <a:gd name="connsiteX47" fmla="*/ 3721150 w 7004130"/>
                <a:gd name="connsiteY47" fmla="*/ 170366 h 3618831"/>
                <a:gd name="connsiteX48" fmla="*/ 3797864 w 7004130"/>
                <a:gd name="connsiteY48" fmla="*/ 299286 h 3618831"/>
                <a:gd name="connsiteX49" fmla="*/ 3810119 w 7004130"/>
                <a:gd name="connsiteY49" fmla="*/ 421631 h 3618831"/>
                <a:gd name="connsiteX50" fmla="*/ 3901280 w 7004130"/>
                <a:gd name="connsiteY50" fmla="*/ 548957 h 3618831"/>
                <a:gd name="connsiteX51" fmla="*/ 3901280 w 7004130"/>
                <a:gd name="connsiteY51" fmla="*/ 732573 h 3618831"/>
                <a:gd name="connsiteX52" fmla="*/ 3805038 w 7004130"/>
                <a:gd name="connsiteY52" fmla="*/ 865280 h 3618831"/>
                <a:gd name="connsiteX53" fmla="*/ 3889025 w 7004130"/>
                <a:gd name="connsiteY53" fmla="*/ 1003465 h 3618831"/>
                <a:gd name="connsiteX54" fmla="*/ 3897294 w 7004130"/>
                <a:gd name="connsiteY54" fmla="*/ 1179012 h 3618831"/>
                <a:gd name="connsiteX55" fmla="*/ 3910944 w 7004130"/>
                <a:gd name="connsiteY55" fmla="*/ 1322777 h 3618831"/>
                <a:gd name="connsiteX56" fmla="*/ 3856745 w 7004130"/>
                <a:gd name="connsiteY56" fmla="*/ 1539869 h 3618831"/>
                <a:gd name="connsiteX57" fmla="*/ 3942825 w 7004130"/>
                <a:gd name="connsiteY57" fmla="*/ 1770510 h 3618831"/>
                <a:gd name="connsiteX58" fmla="*/ 3950496 w 7004130"/>
                <a:gd name="connsiteY58" fmla="*/ 1932507 h 3618831"/>
                <a:gd name="connsiteX59" fmla="*/ 3879262 w 7004130"/>
                <a:gd name="connsiteY59" fmla="*/ 1999458 h 3618831"/>
                <a:gd name="connsiteX60" fmla="*/ 3895402 w 7004130"/>
                <a:gd name="connsiteY60" fmla="*/ 2131766 h 3618831"/>
                <a:gd name="connsiteX61" fmla="*/ 3991245 w 7004130"/>
                <a:gd name="connsiteY61" fmla="*/ 2151293 h 3618831"/>
                <a:gd name="connsiteX62" fmla="*/ 3978492 w 7004130"/>
                <a:gd name="connsiteY62" fmla="*/ 2314087 h 3618831"/>
                <a:gd name="connsiteX63" fmla="*/ 3953884 w 7004130"/>
                <a:gd name="connsiteY63" fmla="*/ 2340389 h 3618831"/>
                <a:gd name="connsiteX64" fmla="*/ 3988654 w 7004130"/>
                <a:gd name="connsiteY64" fmla="*/ 2516235 h 3618831"/>
                <a:gd name="connsiteX65" fmla="*/ 4024222 w 7004130"/>
                <a:gd name="connsiteY65" fmla="*/ 2516235 h 3618831"/>
                <a:gd name="connsiteX66" fmla="*/ 4061483 w 7004130"/>
                <a:gd name="connsiteY66" fmla="*/ 2648244 h 3618831"/>
                <a:gd name="connsiteX67" fmla="*/ 4090276 w 7004130"/>
                <a:gd name="connsiteY67" fmla="*/ 2669465 h 3618831"/>
                <a:gd name="connsiteX68" fmla="*/ 4120763 w 7004130"/>
                <a:gd name="connsiteY68" fmla="*/ 2696564 h 3618831"/>
                <a:gd name="connsiteX69" fmla="*/ 4223779 w 7004130"/>
                <a:gd name="connsiteY69" fmla="*/ 2731334 h 3618831"/>
                <a:gd name="connsiteX70" fmla="*/ 4345925 w 7004130"/>
                <a:gd name="connsiteY70" fmla="*/ 2755046 h 3618831"/>
                <a:gd name="connsiteX71" fmla="*/ 4609544 w 7004130"/>
                <a:gd name="connsiteY71" fmla="*/ 2767799 h 3618831"/>
                <a:gd name="connsiteX72" fmla="*/ 4692435 w 7004130"/>
                <a:gd name="connsiteY72" fmla="*/ 2796592 h 3618831"/>
                <a:gd name="connsiteX73" fmla="*/ 4780706 w 7004130"/>
                <a:gd name="connsiteY73" fmla="*/ 2818610 h 3618831"/>
                <a:gd name="connsiteX74" fmla="*/ 4873760 w 7004130"/>
                <a:gd name="connsiteY74" fmla="*/ 2836443 h 3618831"/>
                <a:gd name="connsiteX75" fmla="*/ 4995208 w 7004130"/>
                <a:gd name="connsiteY75" fmla="*/ 2952412 h 3618831"/>
                <a:gd name="connsiteX76" fmla="*/ 5067140 w 7004130"/>
                <a:gd name="connsiteY76" fmla="*/ 3067284 h 3618831"/>
                <a:gd name="connsiteX77" fmla="*/ 5154515 w 7004130"/>
                <a:gd name="connsiteY77" fmla="*/ 3246019 h 3618831"/>
                <a:gd name="connsiteX78" fmla="*/ 5249462 w 7004130"/>
                <a:gd name="connsiteY78" fmla="*/ 3433621 h 3618831"/>
                <a:gd name="connsiteX79" fmla="*/ 5341021 w 7004130"/>
                <a:gd name="connsiteY79" fmla="*/ 3342659 h 3618831"/>
                <a:gd name="connsiteX80" fmla="*/ 5384260 w 7004130"/>
                <a:gd name="connsiteY80" fmla="*/ 3158046 h 3618831"/>
                <a:gd name="connsiteX81" fmla="*/ 5384260 w 7004130"/>
                <a:gd name="connsiteY81" fmla="*/ 3029724 h 3618831"/>
                <a:gd name="connsiteX82" fmla="*/ 5612012 w 7004130"/>
                <a:gd name="connsiteY82" fmla="*/ 2956198 h 3618831"/>
                <a:gd name="connsiteX83" fmla="*/ 5654753 w 7004130"/>
                <a:gd name="connsiteY83" fmla="*/ 2904291 h 3618831"/>
                <a:gd name="connsiteX84" fmla="*/ 5760759 w 7004130"/>
                <a:gd name="connsiteY84" fmla="*/ 2836443 h 3618831"/>
                <a:gd name="connsiteX85" fmla="*/ 5916778 w 7004130"/>
                <a:gd name="connsiteY85" fmla="*/ 2820303 h 3618831"/>
                <a:gd name="connsiteX86" fmla="*/ 6080469 w 7004130"/>
                <a:gd name="connsiteY86" fmla="*/ 2830466 h 3618831"/>
                <a:gd name="connsiteX87" fmla="*/ 6489147 w 7004130"/>
                <a:gd name="connsiteY87" fmla="*/ 2849993 h 3618831"/>
                <a:gd name="connsiteX88" fmla="*/ 7004131 w 7004130"/>
                <a:gd name="connsiteY88" fmla="*/ 2964467 h 3618831"/>
                <a:gd name="connsiteX89" fmla="*/ 7004131 w 7004130"/>
                <a:gd name="connsiteY89" fmla="*/ 3092092 h 3618831"/>
                <a:gd name="connsiteX90" fmla="*/ 6488251 w 7004130"/>
                <a:gd name="connsiteY90" fmla="*/ 3034008 h 3618831"/>
                <a:gd name="connsiteX91" fmla="*/ 6144231 w 7004130"/>
                <a:gd name="connsiteY91" fmla="*/ 3021654 h 3618831"/>
                <a:gd name="connsiteX92" fmla="*/ 5826215 w 7004130"/>
                <a:gd name="connsiteY92" fmla="*/ 3047059 h 3618831"/>
                <a:gd name="connsiteX93" fmla="*/ 5621677 w 7004130"/>
                <a:gd name="connsiteY93" fmla="*/ 3080236 h 3618831"/>
                <a:gd name="connsiteX94" fmla="*/ 5602049 w 7004130"/>
                <a:gd name="connsiteY94" fmla="*/ 3191820 h 3618831"/>
                <a:gd name="connsiteX95" fmla="*/ 5575149 w 7004130"/>
                <a:gd name="connsiteY95" fmla="*/ 3485727 h 3618831"/>
                <a:gd name="connsiteX96" fmla="*/ 5414348 w 7004130"/>
                <a:gd name="connsiteY96" fmla="*/ 3550784 h 3618831"/>
                <a:gd name="connsiteX97" fmla="*/ 5284233 w 7004130"/>
                <a:gd name="connsiteY97" fmla="*/ 3618831 h 3618831"/>
                <a:gd name="connsiteX98" fmla="*/ 5078000 w 7004130"/>
                <a:gd name="connsiteY98" fmla="*/ 3565928 h 3618831"/>
                <a:gd name="connsiteX99" fmla="*/ 4995308 w 7004130"/>
                <a:gd name="connsiteY99" fmla="*/ 3426547 h 3618831"/>
                <a:gd name="connsiteX100" fmla="*/ 4915106 w 7004130"/>
                <a:gd name="connsiteY100" fmla="*/ 3043373 h 3618831"/>
                <a:gd name="connsiteX101" fmla="*/ 4762574 w 7004130"/>
                <a:gd name="connsiteY101" fmla="*/ 2991865 h 3618831"/>
                <a:gd name="connsiteX102" fmla="*/ 4542194 w 7004130"/>
                <a:gd name="connsiteY102" fmla="*/ 2966360 h 3618831"/>
                <a:gd name="connsiteX103" fmla="*/ 4335364 w 7004130"/>
                <a:gd name="connsiteY103" fmla="*/ 2974330 h 3618831"/>
                <a:gd name="connsiteX104" fmla="*/ 4106516 w 7004130"/>
                <a:gd name="connsiteY104" fmla="*/ 2974828 h 3618831"/>
                <a:gd name="connsiteX105" fmla="*/ 3889922 w 7004130"/>
                <a:gd name="connsiteY105" fmla="*/ 2856668 h 3618831"/>
                <a:gd name="connsiteX106" fmla="*/ 3824665 w 7004130"/>
                <a:gd name="connsiteY106" fmla="*/ 2712505 h 3618831"/>
                <a:gd name="connsiteX107" fmla="*/ 3921106 w 7004130"/>
                <a:gd name="connsiteY107" fmla="*/ 2642067 h 3618831"/>
                <a:gd name="connsiteX108" fmla="*/ 3861528 w 7004130"/>
                <a:gd name="connsiteY108" fmla="*/ 2545128 h 3618831"/>
                <a:gd name="connsiteX109" fmla="*/ 3861528 w 7004130"/>
                <a:gd name="connsiteY109" fmla="*/ 2357426 h 3618831"/>
                <a:gd name="connsiteX110" fmla="*/ 3847081 w 7004130"/>
                <a:gd name="connsiteY110" fmla="*/ 2239366 h 3618831"/>
                <a:gd name="connsiteX111" fmla="*/ 3789795 w 7004130"/>
                <a:gd name="connsiteY111" fmla="*/ 2101977 h 3618831"/>
                <a:gd name="connsiteX112" fmla="*/ 3789795 w 7004130"/>
                <a:gd name="connsiteY112" fmla="*/ 1923740 h 3618831"/>
                <a:gd name="connsiteX113" fmla="*/ 3783518 w 7004130"/>
                <a:gd name="connsiteY113" fmla="*/ 1734843 h 3618831"/>
                <a:gd name="connsiteX114" fmla="*/ 3715670 w 7004130"/>
                <a:gd name="connsiteY114" fmla="*/ 1497626 h 3618831"/>
                <a:gd name="connsiteX115" fmla="*/ 3763592 w 7004130"/>
                <a:gd name="connsiteY115" fmla="*/ 1277346 h 3618831"/>
                <a:gd name="connsiteX116" fmla="*/ 3702918 w 7004130"/>
                <a:gd name="connsiteY116" fmla="*/ 1126806 h 3618831"/>
                <a:gd name="connsiteX117" fmla="*/ 3654598 w 7004130"/>
                <a:gd name="connsiteY117" fmla="*/ 923264 h 3618831"/>
                <a:gd name="connsiteX118" fmla="*/ 3727227 w 7004130"/>
                <a:gd name="connsiteY118" fmla="*/ 711253 h 3618831"/>
                <a:gd name="connsiteX119" fmla="*/ 3752932 w 7004130"/>
                <a:gd name="connsiteY119" fmla="*/ 626269 h 3618831"/>
                <a:gd name="connsiteX120" fmla="*/ 3633875 w 7004130"/>
                <a:gd name="connsiteY120" fmla="*/ 398616 h 3618831"/>
                <a:gd name="connsiteX121" fmla="*/ 3502165 w 7004130"/>
                <a:gd name="connsiteY121" fmla="*/ 317817 h 3618831"/>
                <a:gd name="connsiteX122" fmla="*/ 3454542 w 7004130"/>
                <a:gd name="connsiteY122" fmla="*/ 227952 h 3618831"/>
                <a:gd name="connsiteX123" fmla="*/ 3390182 w 7004130"/>
                <a:gd name="connsiteY123" fmla="*/ 210118 h 3618831"/>
                <a:gd name="connsiteX124" fmla="*/ 3208658 w 7004130"/>
                <a:gd name="connsiteY124" fmla="*/ 341031 h 3618831"/>
                <a:gd name="connsiteX125" fmla="*/ 2973134 w 7004130"/>
                <a:gd name="connsiteY125" fmla="*/ 630553 h 3618831"/>
                <a:gd name="connsiteX126" fmla="*/ 2977418 w 7004130"/>
                <a:gd name="connsiteY126" fmla="*/ 963215 h 3618831"/>
                <a:gd name="connsiteX127" fmla="*/ 3007108 w 7004130"/>
                <a:gd name="connsiteY127" fmla="*/ 1347186 h 3618831"/>
                <a:gd name="connsiteX128" fmla="*/ 2989473 w 7004130"/>
                <a:gd name="connsiteY128" fmla="*/ 1859479 h 3618831"/>
                <a:gd name="connsiteX129" fmla="*/ 2998839 w 7004130"/>
                <a:gd name="connsiteY129" fmla="*/ 2515936 h 3618831"/>
                <a:gd name="connsiteX130" fmla="*/ 2920430 w 7004130"/>
                <a:gd name="connsiteY130" fmla="*/ 2746279 h 3618831"/>
                <a:gd name="connsiteX131" fmla="*/ 2732231 w 7004130"/>
                <a:gd name="connsiteY131" fmla="*/ 2945039 h 3618831"/>
                <a:gd name="connsiteX132" fmla="*/ 2399868 w 7004130"/>
                <a:gd name="connsiteY132" fmla="*/ 2973732 h 3618831"/>
                <a:gd name="connsiteX133" fmla="*/ 2247236 w 7004130"/>
                <a:gd name="connsiteY133" fmla="*/ 3216030 h 3618831"/>
                <a:gd name="connsiteX134" fmla="*/ 2130670 w 7004130"/>
                <a:gd name="connsiteY134" fmla="*/ 3497582 h 3618831"/>
                <a:gd name="connsiteX135" fmla="*/ 1693298 w 7004130"/>
                <a:gd name="connsiteY135" fmla="*/ 3467395 h 3618831"/>
                <a:gd name="connsiteX136" fmla="*/ 1625251 w 7004130"/>
                <a:gd name="connsiteY136" fmla="*/ 3053236 h 3618831"/>
                <a:gd name="connsiteX137" fmla="*/ 1341607 w 7004130"/>
                <a:gd name="connsiteY137" fmla="*/ 2888350 h 3618831"/>
                <a:gd name="connsiteX138" fmla="*/ 507710 w 7004130"/>
                <a:gd name="connsiteY138" fmla="*/ 2801473 h 3618831"/>
                <a:gd name="connsiteX139" fmla="*/ 80301 w 7004130"/>
                <a:gd name="connsiteY139" fmla="*/ 2777762 h 3618831"/>
                <a:gd name="connsiteX140" fmla="*/ 299 w 7004130"/>
                <a:gd name="connsiteY140" fmla="*/ 2743389 h 36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004130" h="3618831">
                  <a:moveTo>
                    <a:pt x="299" y="2743389"/>
                  </a:moveTo>
                  <a:lnTo>
                    <a:pt x="0" y="2547319"/>
                  </a:lnTo>
                  <a:cubicBezTo>
                    <a:pt x="0" y="2547319"/>
                    <a:pt x="18631" y="2516932"/>
                    <a:pt x="64460" y="2499198"/>
                  </a:cubicBezTo>
                  <a:cubicBezTo>
                    <a:pt x="110290" y="2481464"/>
                    <a:pt x="92456" y="2468712"/>
                    <a:pt x="120452" y="2450878"/>
                  </a:cubicBezTo>
                  <a:cubicBezTo>
                    <a:pt x="148447" y="2433045"/>
                    <a:pt x="167477" y="2442011"/>
                    <a:pt x="176443" y="2436930"/>
                  </a:cubicBezTo>
                  <a:cubicBezTo>
                    <a:pt x="185410" y="2431849"/>
                    <a:pt x="177738" y="2415908"/>
                    <a:pt x="203144" y="2407639"/>
                  </a:cubicBezTo>
                  <a:cubicBezTo>
                    <a:pt x="228549" y="2399370"/>
                    <a:pt x="316323" y="2374562"/>
                    <a:pt x="316323" y="2374562"/>
                  </a:cubicBezTo>
                  <a:lnTo>
                    <a:pt x="521758" y="2374562"/>
                  </a:lnTo>
                  <a:cubicBezTo>
                    <a:pt x="521758" y="2374562"/>
                    <a:pt x="589207" y="2425473"/>
                    <a:pt x="624775" y="2431749"/>
                  </a:cubicBezTo>
                  <a:cubicBezTo>
                    <a:pt x="660342" y="2438126"/>
                    <a:pt x="698899" y="2466121"/>
                    <a:pt x="721315" y="2478177"/>
                  </a:cubicBezTo>
                  <a:cubicBezTo>
                    <a:pt x="743732" y="2490232"/>
                    <a:pt x="864482" y="2515039"/>
                    <a:pt x="883213" y="2508663"/>
                  </a:cubicBezTo>
                  <a:cubicBezTo>
                    <a:pt x="902043" y="2502287"/>
                    <a:pt x="1040627" y="2508663"/>
                    <a:pt x="1080678" y="2499099"/>
                  </a:cubicBezTo>
                  <a:cubicBezTo>
                    <a:pt x="1120729" y="2489534"/>
                    <a:pt x="1158887" y="2460941"/>
                    <a:pt x="1169746" y="2457155"/>
                  </a:cubicBezTo>
                  <a:cubicBezTo>
                    <a:pt x="1180606" y="2453369"/>
                    <a:pt x="1370101" y="2455860"/>
                    <a:pt x="1370101" y="2455860"/>
                  </a:cubicBezTo>
                  <a:cubicBezTo>
                    <a:pt x="1370101" y="2455860"/>
                    <a:pt x="1368805" y="2477479"/>
                    <a:pt x="1402580" y="2498501"/>
                  </a:cubicBezTo>
                  <a:cubicBezTo>
                    <a:pt x="1436354" y="2519523"/>
                    <a:pt x="1442631" y="2555688"/>
                    <a:pt x="1445221" y="2558876"/>
                  </a:cubicBezTo>
                  <a:cubicBezTo>
                    <a:pt x="1447811" y="2562064"/>
                    <a:pt x="1464250" y="2558876"/>
                    <a:pt x="1488460" y="2558876"/>
                  </a:cubicBezTo>
                  <a:cubicBezTo>
                    <a:pt x="1488460" y="2558876"/>
                    <a:pt x="1562186" y="2627521"/>
                    <a:pt x="1583207" y="2630111"/>
                  </a:cubicBezTo>
                  <a:cubicBezTo>
                    <a:pt x="1604229" y="2632702"/>
                    <a:pt x="1622660" y="2628218"/>
                    <a:pt x="1651852" y="2653026"/>
                  </a:cubicBezTo>
                  <a:cubicBezTo>
                    <a:pt x="1681143" y="2677834"/>
                    <a:pt x="1709736" y="2695667"/>
                    <a:pt x="1731356" y="2703936"/>
                  </a:cubicBezTo>
                  <a:cubicBezTo>
                    <a:pt x="1752975" y="2712206"/>
                    <a:pt x="1786052" y="2779655"/>
                    <a:pt x="1789240" y="2827277"/>
                  </a:cubicBezTo>
                  <a:cubicBezTo>
                    <a:pt x="1792429" y="2875000"/>
                    <a:pt x="1817236" y="2909969"/>
                    <a:pt x="1831184" y="2937965"/>
                  </a:cubicBezTo>
                  <a:cubicBezTo>
                    <a:pt x="1845132" y="2965961"/>
                    <a:pt x="1828594" y="2995551"/>
                    <a:pt x="1840051" y="3005215"/>
                  </a:cubicBezTo>
                  <a:cubicBezTo>
                    <a:pt x="1851509" y="3014879"/>
                    <a:pt x="1857885" y="3077845"/>
                    <a:pt x="1922744" y="3067981"/>
                  </a:cubicBezTo>
                  <a:cubicBezTo>
                    <a:pt x="1987602" y="3058118"/>
                    <a:pt x="2034627" y="3026635"/>
                    <a:pt x="2034627" y="3026635"/>
                  </a:cubicBezTo>
                  <a:cubicBezTo>
                    <a:pt x="2034627" y="3026635"/>
                    <a:pt x="2025063" y="2937367"/>
                    <a:pt x="2034627" y="2915648"/>
                  </a:cubicBezTo>
                  <a:cubicBezTo>
                    <a:pt x="2044192" y="2894029"/>
                    <a:pt x="2086534" y="2829170"/>
                    <a:pt x="2090121" y="2813927"/>
                  </a:cubicBezTo>
                  <a:cubicBezTo>
                    <a:pt x="2093707" y="2798684"/>
                    <a:pt x="2094405" y="2760526"/>
                    <a:pt x="2094405" y="2760526"/>
                  </a:cubicBezTo>
                  <a:cubicBezTo>
                    <a:pt x="2094405" y="2760526"/>
                    <a:pt x="2137644" y="2743389"/>
                    <a:pt x="2158666" y="2721770"/>
                  </a:cubicBezTo>
                  <a:cubicBezTo>
                    <a:pt x="2179687" y="2700150"/>
                    <a:pt x="2208082" y="2682317"/>
                    <a:pt x="2208082" y="2682317"/>
                  </a:cubicBezTo>
                  <a:lnTo>
                    <a:pt x="2435934" y="2681022"/>
                  </a:lnTo>
                  <a:cubicBezTo>
                    <a:pt x="2435934" y="2681022"/>
                    <a:pt x="2554891" y="2569138"/>
                    <a:pt x="2583485" y="2509958"/>
                  </a:cubicBezTo>
                  <a:cubicBezTo>
                    <a:pt x="2612078" y="2450779"/>
                    <a:pt x="2582887" y="1927028"/>
                    <a:pt x="2628617" y="1778680"/>
                  </a:cubicBezTo>
                  <a:cubicBezTo>
                    <a:pt x="2674446" y="1630432"/>
                    <a:pt x="2724759" y="1252439"/>
                    <a:pt x="2717386" y="1013229"/>
                  </a:cubicBezTo>
                  <a:cubicBezTo>
                    <a:pt x="2717386" y="1013229"/>
                    <a:pt x="2626126" y="896762"/>
                    <a:pt x="2612078" y="850236"/>
                  </a:cubicBezTo>
                  <a:cubicBezTo>
                    <a:pt x="2598130" y="803709"/>
                    <a:pt x="2537057" y="706670"/>
                    <a:pt x="2534467" y="703681"/>
                  </a:cubicBezTo>
                  <a:cubicBezTo>
                    <a:pt x="2531877" y="700692"/>
                    <a:pt x="2535762" y="517574"/>
                    <a:pt x="2535762" y="517574"/>
                  </a:cubicBezTo>
                  <a:cubicBezTo>
                    <a:pt x="2535762" y="517574"/>
                    <a:pt x="2586672" y="445143"/>
                    <a:pt x="2620945" y="421631"/>
                  </a:cubicBezTo>
                  <a:cubicBezTo>
                    <a:pt x="2655317" y="398019"/>
                    <a:pt x="2779953" y="318813"/>
                    <a:pt x="2807949" y="301179"/>
                  </a:cubicBezTo>
                  <a:cubicBezTo>
                    <a:pt x="2835945" y="283545"/>
                    <a:pt x="2928799" y="118260"/>
                    <a:pt x="2946533" y="105507"/>
                  </a:cubicBezTo>
                  <a:cubicBezTo>
                    <a:pt x="2964267" y="92755"/>
                    <a:pt x="2968352" y="94050"/>
                    <a:pt x="2991765" y="75021"/>
                  </a:cubicBezTo>
                  <a:cubicBezTo>
                    <a:pt x="3015178" y="55992"/>
                    <a:pt x="3057022" y="0"/>
                    <a:pt x="3057022" y="0"/>
                  </a:cubicBezTo>
                  <a:lnTo>
                    <a:pt x="3399945" y="0"/>
                  </a:lnTo>
                  <a:lnTo>
                    <a:pt x="3419672" y="19029"/>
                  </a:lnTo>
                  <a:cubicBezTo>
                    <a:pt x="3419672" y="19029"/>
                    <a:pt x="3417082" y="60973"/>
                    <a:pt x="3432425" y="64859"/>
                  </a:cubicBezTo>
                  <a:cubicBezTo>
                    <a:pt x="3447668" y="68645"/>
                    <a:pt x="3543710" y="67449"/>
                    <a:pt x="3584758" y="83888"/>
                  </a:cubicBezTo>
                  <a:cubicBezTo>
                    <a:pt x="3625805" y="100327"/>
                    <a:pt x="3655195" y="130913"/>
                    <a:pt x="3663963" y="148746"/>
                  </a:cubicBezTo>
                  <a:cubicBezTo>
                    <a:pt x="3672830" y="166580"/>
                    <a:pt x="3698235" y="156418"/>
                    <a:pt x="3721150" y="170366"/>
                  </a:cubicBezTo>
                  <a:cubicBezTo>
                    <a:pt x="3744065" y="184314"/>
                    <a:pt x="3791986" y="271689"/>
                    <a:pt x="3797864" y="299286"/>
                  </a:cubicBezTo>
                  <a:cubicBezTo>
                    <a:pt x="3803743" y="326883"/>
                    <a:pt x="3796171" y="403199"/>
                    <a:pt x="3810119" y="421631"/>
                  </a:cubicBezTo>
                  <a:cubicBezTo>
                    <a:pt x="3824067" y="440062"/>
                    <a:pt x="3895800" y="497648"/>
                    <a:pt x="3901280" y="548957"/>
                  </a:cubicBezTo>
                  <a:cubicBezTo>
                    <a:pt x="3906759" y="600266"/>
                    <a:pt x="3919910" y="696906"/>
                    <a:pt x="3901280" y="732573"/>
                  </a:cubicBezTo>
                  <a:cubicBezTo>
                    <a:pt x="3882649" y="768141"/>
                    <a:pt x="3801252" y="831306"/>
                    <a:pt x="3805038" y="865280"/>
                  </a:cubicBezTo>
                  <a:cubicBezTo>
                    <a:pt x="3808824" y="899153"/>
                    <a:pt x="3881354" y="974274"/>
                    <a:pt x="3889025" y="1003465"/>
                  </a:cubicBezTo>
                  <a:cubicBezTo>
                    <a:pt x="3896697" y="1032657"/>
                    <a:pt x="3890918" y="1140157"/>
                    <a:pt x="3897294" y="1179012"/>
                  </a:cubicBezTo>
                  <a:cubicBezTo>
                    <a:pt x="3903671" y="1217768"/>
                    <a:pt x="3915825" y="1291593"/>
                    <a:pt x="3910944" y="1322777"/>
                  </a:cubicBezTo>
                  <a:cubicBezTo>
                    <a:pt x="3906161" y="1353961"/>
                    <a:pt x="3857144" y="1512670"/>
                    <a:pt x="3856745" y="1539869"/>
                  </a:cubicBezTo>
                  <a:cubicBezTo>
                    <a:pt x="3856347" y="1566968"/>
                    <a:pt x="3934357" y="1720497"/>
                    <a:pt x="3942825" y="1770510"/>
                  </a:cubicBezTo>
                  <a:cubicBezTo>
                    <a:pt x="3951293" y="1820524"/>
                    <a:pt x="3968230" y="1909593"/>
                    <a:pt x="3950496" y="1932507"/>
                  </a:cubicBezTo>
                  <a:cubicBezTo>
                    <a:pt x="3932663" y="1955422"/>
                    <a:pt x="3881852" y="1976643"/>
                    <a:pt x="3879262" y="1999458"/>
                  </a:cubicBezTo>
                  <a:cubicBezTo>
                    <a:pt x="3876671" y="2022373"/>
                    <a:pt x="3862922" y="2102475"/>
                    <a:pt x="3895402" y="2131766"/>
                  </a:cubicBezTo>
                  <a:cubicBezTo>
                    <a:pt x="3927881" y="2161057"/>
                    <a:pt x="3989551" y="2125788"/>
                    <a:pt x="3991245" y="2151293"/>
                  </a:cubicBezTo>
                  <a:cubicBezTo>
                    <a:pt x="3992939" y="2176699"/>
                    <a:pt x="3998019" y="2292069"/>
                    <a:pt x="3978492" y="2314087"/>
                  </a:cubicBezTo>
                  <a:cubicBezTo>
                    <a:pt x="3958965" y="2336105"/>
                    <a:pt x="3955578" y="2313191"/>
                    <a:pt x="3953884" y="2340389"/>
                  </a:cubicBezTo>
                  <a:cubicBezTo>
                    <a:pt x="3952190" y="2367489"/>
                    <a:pt x="3975105" y="2513146"/>
                    <a:pt x="3988654" y="2516235"/>
                  </a:cubicBezTo>
                  <a:cubicBezTo>
                    <a:pt x="4002204" y="2519323"/>
                    <a:pt x="4024222" y="2516235"/>
                    <a:pt x="4024222" y="2516235"/>
                  </a:cubicBezTo>
                  <a:cubicBezTo>
                    <a:pt x="4024222" y="2516235"/>
                    <a:pt x="4042056" y="2639676"/>
                    <a:pt x="4061483" y="2648244"/>
                  </a:cubicBezTo>
                  <a:cubicBezTo>
                    <a:pt x="4081011" y="2656712"/>
                    <a:pt x="4081808" y="2659303"/>
                    <a:pt x="4090276" y="2669465"/>
                  </a:cubicBezTo>
                  <a:cubicBezTo>
                    <a:pt x="4098745" y="2679627"/>
                    <a:pt x="4100438" y="2691483"/>
                    <a:pt x="4120763" y="2696564"/>
                  </a:cubicBezTo>
                  <a:cubicBezTo>
                    <a:pt x="4141087" y="2701645"/>
                    <a:pt x="4202160" y="2719478"/>
                    <a:pt x="4223779" y="2731334"/>
                  </a:cubicBezTo>
                  <a:cubicBezTo>
                    <a:pt x="4245399" y="2743190"/>
                    <a:pt x="4299796" y="2761024"/>
                    <a:pt x="4345925" y="2755046"/>
                  </a:cubicBezTo>
                  <a:cubicBezTo>
                    <a:pt x="4392053" y="2749068"/>
                    <a:pt x="4588721" y="2756740"/>
                    <a:pt x="4609544" y="2767799"/>
                  </a:cubicBezTo>
                  <a:cubicBezTo>
                    <a:pt x="4630366" y="2778858"/>
                    <a:pt x="4673107" y="2796592"/>
                    <a:pt x="4692435" y="2796592"/>
                  </a:cubicBezTo>
                  <a:cubicBezTo>
                    <a:pt x="4711763" y="2796592"/>
                    <a:pt x="4737667" y="2820303"/>
                    <a:pt x="4780706" y="2818610"/>
                  </a:cubicBezTo>
                  <a:cubicBezTo>
                    <a:pt x="4823746" y="2816916"/>
                    <a:pt x="4863598" y="2830466"/>
                    <a:pt x="4873760" y="2836443"/>
                  </a:cubicBezTo>
                  <a:cubicBezTo>
                    <a:pt x="4883922" y="2842421"/>
                    <a:pt x="4973290" y="2933482"/>
                    <a:pt x="4995208" y="2952412"/>
                  </a:cubicBezTo>
                  <a:cubicBezTo>
                    <a:pt x="5017127" y="2971242"/>
                    <a:pt x="5050104" y="3059912"/>
                    <a:pt x="5067140" y="3067284"/>
                  </a:cubicBezTo>
                  <a:cubicBezTo>
                    <a:pt x="5084077" y="3074656"/>
                    <a:pt x="5145947" y="3229879"/>
                    <a:pt x="5154515" y="3246019"/>
                  </a:cubicBezTo>
                  <a:cubicBezTo>
                    <a:pt x="5162984" y="3262159"/>
                    <a:pt x="5175736" y="3453347"/>
                    <a:pt x="5249462" y="3433621"/>
                  </a:cubicBezTo>
                  <a:cubicBezTo>
                    <a:pt x="5323187" y="3413894"/>
                    <a:pt x="5330859" y="3430831"/>
                    <a:pt x="5341021" y="3342659"/>
                  </a:cubicBezTo>
                  <a:cubicBezTo>
                    <a:pt x="5351183" y="3254487"/>
                    <a:pt x="5373201" y="3179467"/>
                    <a:pt x="5384260" y="3158046"/>
                  </a:cubicBezTo>
                  <a:cubicBezTo>
                    <a:pt x="5395319" y="3136626"/>
                    <a:pt x="5384260" y="3029724"/>
                    <a:pt x="5384260" y="3029724"/>
                  </a:cubicBezTo>
                  <a:cubicBezTo>
                    <a:pt x="5384260" y="3029724"/>
                    <a:pt x="5409965" y="2975824"/>
                    <a:pt x="5612012" y="2956198"/>
                  </a:cubicBezTo>
                  <a:cubicBezTo>
                    <a:pt x="5612012" y="2956198"/>
                    <a:pt x="5658938" y="2933980"/>
                    <a:pt x="5654753" y="2904291"/>
                  </a:cubicBezTo>
                  <a:cubicBezTo>
                    <a:pt x="5650469" y="2874601"/>
                    <a:pt x="5709848" y="2904291"/>
                    <a:pt x="5760759" y="2836443"/>
                  </a:cubicBezTo>
                  <a:cubicBezTo>
                    <a:pt x="5760759" y="2836443"/>
                    <a:pt x="5881211" y="2818610"/>
                    <a:pt x="5916778" y="2820303"/>
                  </a:cubicBezTo>
                  <a:cubicBezTo>
                    <a:pt x="5952346" y="2821997"/>
                    <a:pt x="5988013" y="2788920"/>
                    <a:pt x="6080469" y="2830466"/>
                  </a:cubicBezTo>
                  <a:cubicBezTo>
                    <a:pt x="6172825" y="2872011"/>
                    <a:pt x="6372482" y="2813528"/>
                    <a:pt x="6489147" y="2849993"/>
                  </a:cubicBezTo>
                  <a:cubicBezTo>
                    <a:pt x="6608702" y="2887254"/>
                    <a:pt x="6849407" y="2928899"/>
                    <a:pt x="7004131" y="2964467"/>
                  </a:cubicBezTo>
                  <a:lnTo>
                    <a:pt x="7004131" y="3092092"/>
                  </a:lnTo>
                  <a:lnTo>
                    <a:pt x="6488251" y="3034008"/>
                  </a:lnTo>
                  <a:lnTo>
                    <a:pt x="6144231" y="3021654"/>
                  </a:lnTo>
                  <a:lnTo>
                    <a:pt x="5826215" y="3047059"/>
                  </a:lnTo>
                  <a:lnTo>
                    <a:pt x="5621677" y="3080236"/>
                  </a:lnTo>
                  <a:lnTo>
                    <a:pt x="5602049" y="3191820"/>
                  </a:lnTo>
                  <a:lnTo>
                    <a:pt x="5575149" y="3485727"/>
                  </a:lnTo>
                  <a:lnTo>
                    <a:pt x="5414348" y="3550784"/>
                  </a:lnTo>
                  <a:lnTo>
                    <a:pt x="5284233" y="3618831"/>
                  </a:lnTo>
                  <a:lnTo>
                    <a:pt x="5078000" y="3565928"/>
                  </a:lnTo>
                  <a:lnTo>
                    <a:pt x="4995308" y="3426547"/>
                  </a:lnTo>
                  <a:lnTo>
                    <a:pt x="4915106" y="3043373"/>
                  </a:lnTo>
                  <a:lnTo>
                    <a:pt x="4762574" y="2991865"/>
                  </a:lnTo>
                  <a:lnTo>
                    <a:pt x="4542194" y="2966360"/>
                  </a:lnTo>
                  <a:lnTo>
                    <a:pt x="4335364" y="2974330"/>
                  </a:lnTo>
                  <a:lnTo>
                    <a:pt x="4106516" y="2974828"/>
                  </a:lnTo>
                  <a:lnTo>
                    <a:pt x="3889922" y="2856668"/>
                  </a:lnTo>
                  <a:lnTo>
                    <a:pt x="3824665" y="2712505"/>
                  </a:lnTo>
                  <a:lnTo>
                    <a:pt x="3921106" y="2642067"/>
                  </a:lnTo>
                  <a:lnTo>
                    <a:pt x="3861528" y="2545128"/>
                  </a:lnTo>
                  <a:lnTo>
                    <a:pt x="3861528" y="2357426"/>
                  </a:lnTo>
                  <a:lnTo>
                    <a:pt x="3847081" y="2239366"/>
                  </a:lnTo>
                  <a:cubicBezTo>
                    <a:pt x="3847081" y="2239366"/>
                    <a:pt x="3789296" y="2108752"/>
                    <a:pt x="3789795" y="2101977"/>
                  </a:cubicBezTo>
                  <a:cubicBezTo>
                    <a:pt x="3790293" y="2095202"/>
                    <a:pt x="3789795" y="1923740"/>
                    <a:pt x="3789795" y="1923740"/>
                  </a:cubicBezTo>
                  <a:lnTo>
                    <a:pt x="3783518" y="1734843"/>
                  </a:lnTo>
                  <a:lnTo>
                    <a:pt x="3715670" y="1497626"/>
                  </a:lnTo>
                  <a:lnTo>
                    <a:pt x="3763592" y="1277346"/>
                  </a:lnTo>
                  <a:cubicBezTo>
                    <a:pt x="3763592" y="1277346"/>
                    <a:pt x="3702021" y="1135275"/>
                    <a:pt x="3702918" y="1126806"/>
                  </a:cubicBezTo>
                  <a:cubicBezTo>
                    <a:pt x="3703814" y="1118338"/>
                    <a:pt x="3654598" y="923264"/>
                    <a:pt x="3654598" y="923264"/>
                  </a:cubicBezTo>
                  <a:lnTo>
                    <a:pt x="3727227" y="711253"/>
                  </a:lnTo>
                  <a:lnTo>
                    <a:pt x="3752932" y="626269"/>
                  </a:lnTo>
                  <a:lnTo>
                    <a:pt x="3633875" y="398616"/>
                  </a:lnTo>
                  <a:lnTo>
                    <a:pt x="3502165" y="317817"/>
                  </a:lnTo>
                  <a:lnTo>
                    <a:pt x="3454542" y="227952"/>
                  </a:lnTo>
                  <a:lnTo>
                    <a:pt x="3390182" y="210118"/>
                  </a:lnTo>
                  <a:cubicBezTo>
                    <a:pt x="3390182" y="210118"/>
                    <a:pt x="3212045" y="331964"/>
                    <a:pt x="3208658" y="341031"/>
                  </a:cubicBezTo>
                  <a:cubicBezTo>
                    <a:pt x="3205270" y="350097"/>
                    <a:pt x="2973134" y="630553"/>
                    <a:pt x="2973134" y="630553"/>
                  </a:cubicBezTo>
                  <a:lnTo>
                    <a:pt x="2977418" y="963215"/>
                  </a:lnTo>
                  <a:lnTo>
                    <a:pt x="3007108" y="1347186"/>
                  </a:lnTo>
                  <a:lnTo>
                    <a:pt x="2989473" y="1859479"/>
                  </a:lnTo>
                  <a:lnTo>
                    <a:pt x="2998839" y="2515936"/>
                  </a:lnTo>
                  <a:cubicBezTo>
                    <a:pt x="2998839" y="2515936"/>
                    <a:pt x="2923818" y="2741198"/>
                    <a:pt x="2920430" y="2746279"/>
                  </a:cubicBezTo>
                  <a:cubicBezTo>
                    <a:pt x="2917043" y="2751360"/>
                    <a:pt x="2732231" y="2945039"/>
                    <a:pt x="2732231" y="2945039"/>
                  </a:cubicBezTo>
                  <a:lnTo>
                    <a:pt x="2399868" y="2973732"/>
                  </a:lnTo>
                  <a:cubicBezTo>
                    <a:pt x="2399868" y="2973732"/>
                    <a:pt x="2248930" y="3214237"/>
                    <a:pt x="2247236" y="3216030"/>
                  </a:cubicBezTo>
                  <a:cubicBezTo>
                    <a:pt x="2245542" y="3217824"/>
                    <a:pt x="2130670" y="3497582"/>
                    <a:pt x="2130670" y="3497582"/>
                  </a:cubicBezTo>
                  <a:lnTo>
                    <a:pt x="1693298" y="3467395"/>
                  </a:lnTo>
                  <a:lnTo>
                    <a:pt x="1625251" y="3053236"/>
                  </a:lnTo>
                  <a:lnTo>
                    <a:pt x="1341607" y="2888350"/>
                  </a:lnTo>
                  <a:lnTo>
                    <a:pt x="507710" y="2801473"/>
                  </a:lnTo>
                  <a:lnTo>
                    <a:pt x="80301" y="2777762"/>
                  </a:lnTo>
                  <a:lnTo>
                    <a:pt x="299" y="2743389"/>
                  </a:lnTo>
                  <a:close/>
                </a:path>
              </a:pathLst>
            </a:custGeom>
            <a:solidFill>
              <a:srgbClr val="CDECFB"/>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nvGrpSpPr>
            <p:cNvPr id="14" name="Graphic 59">
              <a:extLst>
                <a:ext uri="{FF2B5EF4-FFF2-40B4-BE49-F238E27FC236}">
                  <a16:creationId xmlns:a16="http://schemas.microsoft.com/office/drawing/2014/main" id="{A6F55691-F568-4CE9-800E-6B2B127D68DC}"/>
                </a:ext>
              </a:extLst>
            </p:cNvPr>
            <p:cNvGrpSpPr/>
            <p:nvPr/>
          </p:nvGrpSpPr>
          <p:grpSpPr>
            <a:xfrm>
              <a:off x="3259703" y="4579719"/>
              <a:ext cx="3760585" cy="289059"/>
              <a:chOff x="3456415" y="4728579"/>
              <a:chExt cx="3760585" cy="289059"/>
            </a:xfrm>
            <a:solidFill>
              <a:srgbClr val="F8ED99"/>
            </a:solidFill>
          </p:grpSpPr>
          <p:sp>
            <p:nvSpPr>
              <p:cNvPr id="15" name="Freeform: Shape 14">
                <a:extLst>
                  <a:ext uri="{FF2B5EF4-FFF2-40B4-BE49-F238E27FC236}">
                    <a16:creationId xmlns:a16="http://schemas.microsoft.com/office/drawing/2014/main" id="{0966D555-1254-4B04-9FA5-A09CDDF062CF}"/>
                  </a:ext>
                </a:extLst>
              </p:cNvPr>
              <p:cNvSpPr/>
              <p:nvPr/>
            </p:nvSpPr>
            <p:spPr>
              <a:xfrm>
                <a:off x="3456415" y="4750077"/>
                <a:ext cx="175821" cy="229033"/>
              </a:xfrm>
              <a:custGeom>
                <a:avLst/>
                <a:gdLst>
                  <a:gd name="connsiteX0" fmla="*/ 175821 w 175821"/>
                  <a:gd name="connsiteY0" fmla="*/ 27007 h 229033"/>
                  <a:gd name="connsiteX1" fmla="*/ 98210 w 175821"/>
                  <a:gd name="connsiteY1" fmla="*/ 1601 h 229033"/>
                  <a:gd name="connsiteX2" fmla="*/ 7448 w 175821"/>
                  <a:gd name="connsiteY2" fmla="*/ 155030 h 229033"/>
                  <a:gd name="connsiteX3" fmla="*/ 23986 w 175821"/>
                  <a:gd name="connsiteY3" fmla="*/ 203350 h 229033"/>
                  <a:gd name="connsiteX4" fmla="*/ 149021 w 175821"/>
                  <a:gd name="connsiteY4" fmla="*/ 226664 h 229033"/>
                  <a:gd name="connsiteX5" fmla="*/ 175821 w 175821"/>
                  <a:gd name="connsiteY5" fmla="*/ 27007 h 22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21" h="229033">
                    <a:moveTo>
                      <a:pt x="175821" y="27007"/>
                    </a:moveTo>
                    <a:cubicBezTo>
                      <a:pt x="175821" y="27007"/>
                      <a:pt x="137265" y="-7764"/>
                      <a:pt x="98210" y="1601"/>
                    </a:cubicBezTo>
                    <a:cubicBezTo>
                      <a:pt x="59255" y="10966"/>
                      <a:pt x="15518" y="133012"/>
                      <a:pt x="7448" y="155030"/>
                    </a:cubicBezTo>
                    <a:cubicBezTo>
                      <a:pt x="-622" y="177048"/>
                      <a:pt x="-9489" y="193188"/>
                      <a:pt x="23986" y="203350"/>
                    </a:cubicBezTo>
                    <a:cubicBezTo>
                      <a:pt x="57462" y="213513"/>
                      <a:pt x="133778" y="236427"/>
                      <a:pt x="149021" y="226664"/>
                    </a:cubicBezTo>
                    <a:cubicBezTo>
                      <a:pt x="164364" y="216900"/>
                      <a:pt x="175821" y="27007"/>
                      <a:pt x="175821" y="27007"/>
                    </a:cubicBezTo>
                    <a:close/>
                  </a:path>
                </a:pathLst>
              </a:custGeom>
              <a:solidFill>
                <a:srgbClr val="F8ED99"/>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 name="Freeform: Shape 15">
                <a:extLst>
                  <a:ext uri="{FF2B5EF4-FFF2-40B4-BE49-F238E27FC236}">
                    <a16:creationId xmlns:a16="http://schemas.microsoft.com/office/drawing/2014/main" id="{122135F5-D97C-4D45-9C4A-86D57391E220}"/>
                  </a:ext>
                </a:extLst>
              </p:cNvPr>
              <p:cNvSpPr/>
              <p:nvPr/>
            </p:nvSpPr>
            <p:spPr>
              <a:xfrm>
                <a:off x="3604445" y="4759687"/>
                <a:ext cx="166933" cy="228097"/>
              </a:xfrm>
              <a:custGeom>
                <a:avLst/>
                <a:gdLst>
                  <a:gd name="connsiteX0" fmla="*/ 991 w 166933"/>
                  <a:gd name="connsiteY0" fmla="*/ 217054 h 228097"/>
                  <a:gd name="connsiteX1" fmla="*/ 27691 w 166933"/>
                  <a:gd name="connsiteY1" fmla="*/ 17398 h 228097"/>
                  <a:gd name="connsiteX2" fmla="*/ 123933 w 166933"/>
                  <a:gd name="connsiteY2" fmla="*/ 19091 h 228097"/>
                  <a:gd name="connsiteX3" fmla="*/ 166375 w 166933"/>
                  <a:gd name="connsiteY3" fmla="*/ 198822 h 228097"/>
                  <a:gd name="connsiteX4" fmla="*/ 991 w 166933"/>
                  <a:gd name="connsiteY4" fmla="*/ 217054 h 22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33" h="228097">
                    <a:moveTo>
                      <a:pt x="991" y="217054"/>
                    </a:moveTo>
                    <a:cubicBezTo>
                      <a:pt x="20917" y="184874"/>
                      <a:pt x="27691" y="17398"/>
                      <a:pt x="27691" y="17398"/>
                    </a:cubicBezTo>
                    <a:cubicBezTo>
                      <a:pt x="27691" y="17398"/>
                      <a:pt x="87469" y="-22853"/>
                      <a:pt x="123933" y="19091"/>
                    </a:cubicBezTo>
                    <a:cubicBezTo>
                      <a:pt x="123933" y="19091"/>
                      <a:pt x="172652" y="178896"/>
                      <a:pt x="166375" y="198822"/>
                    </a:cubicBezTo>
                    <a:cubicBezTo>
                      <a:pt x="159999" y="218748"/>
                      <a:pt x="-14651" y="242460"/>
                      <a:pt x="991" y="217054"/>
                    </a:cubicBezTo>
                    <a:close/>
                  </a:path>
                </a:pathLst>
              </a:custGeom>
              <a:solidFill>
                <a:srgbClr val="F8ED99"/>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 name="Freeform: Shape 16">
                <a:extLst>
                  <a:ext uri="{FF2B5EF4-FFF2-40B4-BE49-F238E27FC236}">
                    <a16:creationId xmlns:a16="http://schemas.microsoft.com/office/drawing/2014/main" id="{3E5FA174-97DA-4920-97BF-68DCB71F43FC}"/>
                  </a:ext>
                </a:extLst>
              </p:cNvPr>
              <p:cNvSpPr/>
              <p:nvPr/>
            </p:nvSpPr>
            <p:spPr>
              <a:xfrm>
                <a:off x="3734666" y="4728579"/>
                <a:ext cx="198590" cy="250522"/>
              </a:xfrm>
              <a:custGeom>
                <a:avLst/>
                <a:gdLst>
                  <a:gd name="connsiteX0" fmla="*/ 4074 w 198590"/>
                  <a:gd name="connsiteY0" fmla="*/ 85168 h 250522"/>
                  <a:gd name="connsiteX1" fmla="*/ 4074 w 198590"/>
                  <a:gd name="connsiteY1" fmla="*/ 37446 h 250522"/>
                  <a:gd name="connsiteX2" fmla="*/ 80190 w 198590"/>
                  <a:gd name="connsiteY2" fmla="*/ 12439 h 250522"/>
                  <a:gd name="connsiteX3" fmla="*/ 188288 w 198590"/>
                  <a:gd name="connsiteY3" fmla="*/ 139167 h 250522"/>
                  <a:gd name="connsiteX4" fmla="*/ 173045 w 198590"/>
                  <a:gd name="connsiteY4" fmla="*/ 189580 h 250522"/>
                  <a:gd name="connsiteX5" fmla="*/ 58571 w 198590"/>
                  <a:gd name="connsiteY5" fmla="*/ 243380 h 250522"/>
                  <a:gd name="connsiteX6" fmla="*/ 20612 w 198590"/>
                  <a:gd name="connsiteY6" fmla="*/ 145045 h 250522"/>
                  <a:gd name="connsiteX7" fmla="*/ 4074 w 198590"/>
                  <a:gd name="connsiteY7" fmla="*/ 85168 h 25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590" h="250522">
                    <a:moveTo>
                      <a:pt x="4074" y="85168"/>
                    </a:moveTo>
                    <a:cubicBezTo>
                      <a:pt x="4074" y="85168"/>
                      <a:pt x="-5092" y="49402"/>
                      <a:pt x="4074" y="37446"/>
                    </a:cubicBezTo>
                    <a:cubicBezTo>
                      <a:pt x="13240" y="25590"/>
                      <a:pt x="56080" y="-22332"/>
                      <a:pt x="80190" y="12439"/>
                    </a:cubicBezTo>
                    <a:cubicBezTo>
                      <a:pt x="104301" y="47210"/>
                      <a:pt x="164576" y="124821"/>
                      <a:pt x="188288" y="139167"/>
                    </a:cubicBezTo>
                    <a:cubicBezTo>
                      <a:pt x="212000" y="153614"/>
                      <a:pt x="189583" y="176927"/>
                      <a:pt x="173045" y="189580"/>
                    </a:cubicBezTo>
                    <a:cubicBezTo>
                      <a:pt x="156506" y="202332"/>
                      <a:pt x="81386" y="272870"/>
                      <a:pt x="58571" y="243380"/>
                    </a:cubicBezTo>
                    <a:cubicBezTo>
                      <a:pt x="35756" y="213889"/>
                      <a:pt x="20612" y="145045"/>
                      <a:pt x="20612" y="145045"/>
                    </a:cubicBezTo>
                    <a:lnTo>
                      <a:pt x="4074" y="85168"/>
                    </a:lnTo>
                    <a:close/>
                  </a:path>
                </a:pathLst>
              </a:custGeom>
              <a:solidFill>
                <a:srgbClr val="F8ED99"/>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 name="Freeform: Shape 17">
                <a:extLst>
                  <a:ext uri="{FF2B5EF4-FFF2-40B4-BE49-F238E27FC236}">
                    <a16:creationId xmlns:a16="http://schemas.microsoft.com/office/drawing/2014/main" id="{849C55DF-F341-41B6-B91E-6EF20B3707BD}"/>
                  </a:ext>
                </a:extLst>
              </p:cNvPr>
              <p:cNvSpPr/>
              <p:nvPr/>
            </p:nvSpPr>
            <p:spPr>
              <a:xfrm>
                <a:off x="6672258" y="4764453"/>
                <a:ext cx="218485" cy="228933"/>
              </a:xfrm>
              <a:custGeom>
                <a:avLst/>
                <a:gdLst>
                  <a:gd name="connsiteX0" fmla="*/ 187465 w 218485"/>
                  <a:gd name="connsiteY0" fmla="*/ 14325 h 228933"/>
                  <a:gd name="connsiteX1" fmla="*/ 215859 w 218485"/>
                  <a:gd name="connsiteY1" fmla="*/ 60553 h 228933"/>
                  <a:gd name="connsiteX2" fmla="*/ 162059 w 218485"/>
                  <a:gd name="connsiteY2" fmla="*/ 174130 h 228933"/>
                  <a:gd name="connsiteX3" fmla="*/ 125994 w 218485"/>
                  <a:gd name="connsiteY3" fmla="*/ 228428 h 228933"/>
                  <a:gd name="connsiteX4" fmla="*/ 9029 w 218485"/>
                  <a:gd name="connsiteY4" fmla="*/ 159286 h 228933"/>
                  <a:gd name="connsiteX5" fmla="*/ 9029 w 218485"/>
                  <a:gd name="connsiteY5" fmla="*/ 126607 h 228933"/>
                  <a:gd name="connsiteX6" fmla="*/ 124300 w 218485"/>
                  <a:gd name="connsiteY6" fmla="*/ 12133 h 228933"/>
                  <a:gd name="connsiteX7" fmla="*/ 187465 w 218485"/>
                  <a:gd name="connsiteY7" fmla="*/ 14325 h 22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85" h="228933">
                    <a:moveTo>
                      <a:pt x="187465" y="14325"/>
                    </a:moveTo>
                    <a:cubicBezTo>
                      <a:pt x="198225" y="22096"/>
                      <a:pt x="227316" y="29568"/>
                      <a:pt x="215859" y="60553"/>
                    </a:cubicBezTo>
                    <a:cubicBezTo>
                      <a:pt x="204402" y="91538"/>
                      <a:pt x="174713" y="129696"/>
                      <a:pt x="162059" y="174130"/>
                    </a:cubicBezTo>
                    <a:cubicBezTo>
                      <a:pt x="149307" y="218665"/>
                      <a:pt x="141735" y="231816"/>
                      <a:pt x="125994" y="228428"/>
                    </a:cubicBezTo>
                    <a:cubicBezTo>
                      <a:pt x="110352" y="225041"/>
                      <a:pt x="17896" y="170344"/>
                      <a:pt x="9029" y="159286"/>
                    </a:cubicBezTo>
                    <a:cubicBezTo>
                      <a:pt x="162" y="148227"/>
                      <a:pt x="-5816" y="143146"/>
                      <a:pt x="9029" y="126607"/>
                    </a:cubicBezTo>
                    <a:cubicBezTo>
                      <a:pt x="23874" y="110069"/>
                      <a:pt x="113341" y="21000"/>
                      <a:pt x="124300" y="12133"/>
                    </a:cubicBezTo>
                    <a:cubicBezTo>
                      <a:pt x="135359" y="3266"/>
                      <a:pt x="152296" y="-11080"/>
                      <a:pt x="187465" y="14325"/>
                    </a:cubicBezTo>
                    <a:close/>
                  </a:path>
                </a:pathLst>
              </a:custGeom>
              <a:solidFill>
                <a:srgbClr val="F8ED99"/>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 name="Freeform: Shape 18">
                <a:extLst>
                  <a:ext uri="{FF2B5EF4-FFF2-40B4-BE49-F238E27FC236}">
                    <a16:creationId xmlns:a16="http://schemas.microsoft.com/office/drawing/2014/main" id="{0890FDC3-9A76-4110-88EA-AE29DBCDA244}"/>
                  </a:ext>
                </a:extLst>
              </p:cNvPr>
              <p:cNvSpPr/>
              <p:nvPr/>
            </p:nvSpPr>
            <p:spPr>
              <a:xfrm>
                <a:off x="6877326" y="4782962"/>
                <a:ext cx="162403" cy="222210"/>
              </a:xfrm>
              <a:custGeom>
                <a:avLst/>
                <a:gdLst>
                  <a:gd name="connsiteX0" fmla="*/ 109624 w 162403"/>
                  <a:gd name="connsiteY0" fmla="*/ 99 h 222210"/>
                  <a:gd name="connsiteX1" fmla="*/ 129550 w 162403"/>
                  <a:gd name="connsiteY1" fmla="*/ 46726 h 222210"/>
                  <a:gd name="connsiteX2" fmla="*/ 153760 w 162403"/>
                  <a:gd name="connsiteY2" fmla="*/ 151436 h 222210"/>
                  <a:gd name="connsiteX3" fmla="*/ 131741 w 162403"/>
                  <a:gd name="connsiteY3" fmla="*/ 210417 h 222210"/>
                  <a:gd name="connsiteX4" fmla="*/ 34703 w 162403"/>
                  <a:gd name="connsiteY4" fmla="*/ 221774 h 222210"/>
                  <a:gd name="connsiteX5" fmla="*/ 330 w 162403"/>
                  <a:gd name="connsiteY5" fmla="*/ 192483 h 222210"/>
                  <a:gd name="connsiteX6" fmla="*/ 16869 w 162403"/>
                  <a:gd name="connsiteY6" fmla="*/ 91161 h 222210"/>
                  <a:gd name="connsiteX7" fmla="*/ 44865 w 162403"/>
                  <a:gd name="connsiteY7" fmla="*/ 0 h 222210"/>
                  <a:gd name="connsiteX8" fmla="*/ 109624 w 162403"/>
                  <a:gd name="connsiteY8" fmla="*/ 0 h 22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03" h="222210">
                    <a:moveTo>
                      <a:pt x="109624" y="99"/>
                    </a:moveTo>
                    <a:cubicBezTo>
                      <a:pt x="109624" y="99"/>
                      <a:pt x="129948" y="17037"/>
                      <a:pt x="129550" y="46726"/>
                    </a:cubicBezTo>
                    <a:cubicBezTo>
                      <a:pt x="129151" y="76415"/>
                      <a:pt x="138018" y="117961"/>
                      <a:pt x="153760" y="151436"/>
                    </a:cubicBezTo>
                    <a:cubicBezTo>
                      <a:pt x="169401" y="184912"/>
                      <a:pt x="164818" y="213505"/>
                      <a:pt x="131741" y="210417"/>
                    </a:cubicBezTo>
                    <a:cubicBezTo>
                      <a:pt x="98665" y="207328"/>
                      <a:pt x="55426" y="220977"/>
                      <a:pt x="34703" y="221774"/>
                    </a:cubicBezTo>
                    <a:cubicBezTo>
                      <a:pt x="13880" y="222671"/>
                      <a:pt x="-2559" y="225162"/>
                      <a:pt x="330" y="192483"/>
                    </a:cubicBezTo>
                    <a:cubicBezTo>
                      <a:pt x="3320" y="159805"/>
                      <a:pt x="15972" y="125931"/>
                      <a:pt x="16869" y="91161"/>
                    </a:cubicBezTo>
                    <a:cubicBezTo>
                      <a:pt x="17766" y="56390"/>
                      <a:pt x="18962" y="20324"/>
                      <a:pt x="44865" y="0"/>
                    </a:cubicBezTo>
                    <a:lnTo>
                      <a:pt x="109624" y="0"/>
                    </a:lnTo>
                    <a:close/>
                  </a:path>
                </a:pathLst>
              </a:custGeom>
              <a:solidFill>
                <a:srgbClr val="F8ED99"/>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 name="Freeform: Shape 19">
                <a:extLst>
                  <a:ext uri="{FF2B5EF4-FFF2-40B4-BE49-F238E27FC236}">
                    <a16:creationId xmlns:a16="http://schemas.microsoft.com/office/drawing/2014/main" id="{C222AF15-34B1-414F-B309-B2F046530CFE}"/>
                  </a:ext>
                </a:extLst>
              </p:cNvPr>
              <p:cNvSpPr/>
              <p:nvPr/>
            </p:nvSpPr>
            <p:spPr>
              <a:xfrm>
                <a:off x="7033044" y="4778625"/>
                <a:ext cx="183956" cy="239014"/>
              </a:xfrm>
              <a:custGeom>
                <a:avLst/>
                <a:gdLst>
                  <a:gd name="connsiteX0" fmla="*/ 930 w 183956"/>
                  <a:gd name="connsiteY0" fmla="*/ 30639 h 239014"/>
                  <a:gd name="connsiteX1" fmla="*/ 11092 w 183956"/>
                  <a:gd name="connsiteY1" fmla="*/ 115424 h 239014"/>
                  <a:gd name="connsiteX2" fmla="*/ 43272 w 183956"/>
                  <a:gd name="connsiteY2" fmla="*/ 212463 h 239014"/>
                  <a:gd name="connsiteX3" fmla="*/ 89899 w 183956"/>
                  <a:gd name="connsiteY3" fmla="*/ 226411 h 239014"/>
                  <a:gd name="connsiteX4" fmla="*/ 162429 w 183956"/>
                  <a:gd name="connsiteY4" fmla="*/ 181079 h 239014"/>
                  <a:gd name="connsiteX5" fmla="*/ 170101 w 183956"/>
                  <a:gd name="connsiteY5" fmla="*/ 131066 h 239014"/>
                  <a:gd name="connsiteX6" fmla="*/ 108629 w 183956"/>
                  <a:gd name="connsiteY6" fmla="*/ 52657 h 239014"/>
                  <a:gd name="connsiteX7" fmla="*/ 59413 w 183956"/>
                  <a:gd name="connsiteY7" fmla="*/ 53 h 239014"/>
                  <a:gd name="connsiteX8" fmla="*/ 930 w 183956"/>
                  <a:gd name="connsiteY8" fmla="*/ 30639 h 2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956" h="239014">
                    <a:moveTo>
                      <a:pt x="930" y="30639"/>
                    </a:moveTo>
                    <a:cubicBezTo>
                      <a:pt x="930" y="30639"/>
                      <a:pt x="-4549" y="85734"/>
                      <a:pt x="11092" y="115424"/>
                    </a:cubicBezTo>
                    <a:cubicBezTo>
                      <a:pt x="26734" y="145114"/>
                      <a:pt x="37395" y="172611"/>
                      <a:pt x="43272" y="212463"/>
                    </a:cubicBezTo>
                    <a:cubicBezTo>
                      <a:pt x="49151" y="252314"/>
                      <a:pt x="68279" y="238765"/>
                      <a:pt x="89899" y="226411"/>
                    </a:cubicBezTo>
                    <a:cubicBezTo>
                      <a:pt x="111519" y="214057"/>
                      <a:pt x="128456" y="199312"/>
                      <a:pt x="162429" y="181079"/>
                    </a:cubicBezTo>
                    <a:cubicBezTo>
                      <a:pt x="196303" y="162847"/>
                      <a:pt x="183252" y="144217"/>
                      <a:pt x="170101" y="131066"/>
                    </a:cubicBezTo>
                    <a:cubicBezTo>
                      <a:pt x="156950" y="117915"/>
                      <a:pt x="120485" y="87428"/>
                      <a:pt x="108629" y="52657"/>
                    </a:cubicBezTo>
                    <a:cubicBezTo>
                      <a:pt x="96774" y="17887"/>
                      <a:pt x="79339" y="-1142"/>
                      <a:pt x="59413" y="53"/>
                    </a:cubicBezTo>
                    <a:cubicBezTo>
                      <a:pt x="39487" y="1249"/>
                      <a:pt x="23845" y="23068"/>
                      <a:pt x="930" y="30639"/>
                    </a:cubicBezTo>
                    <a:close/>
                  </a:path>
                </a:pathLst>
              </a:custGeom>
              <a:solidFill>
                <a:srgbClr val="F8ED99"/>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sp>
          <p:nvSpPr>
            <p:cNvPr id="21" name="Graphic 59">
              <a:extLst>
                <a:ext uri="{FF2B5EF4-FFF2-40B4-BE49-F238E27FC236}">
                  <a16:creationId xmlns:a16="http://schemas.microsoft.com/office/drawing/2014/main" id="{4E923A10-F03A-4BBD-9761-D9F2AC1ADDA7}"/>
                </a:ext>
              </a:extLst>
            </p:cNvPr>
            <p:cNvSpPr/>
            <p:nvPr/>
          </p:nvSpPr>
          <p:spPr>
            <a:xfrm>
              <a:off x="1506902" y="3855600"/>
              <a:ext cx="139879" cy="250268"/>
            </a:xfrm>
            <a:custGeom>
              <a:avLst/>
              <a:gdLst>
                <a:gd name="connsiteX0" fmla="*/ 399 w 139879"/>
                <a:gd name="connsiteY0" fmla="*/ 98533 h 250268"/>
                <a:gd name="connsiteX1" fmla="*/ 399 w 139879"/>
                <a:gd name="connsiteY1" fmla="*/ 235225 h 250268"/>
                <a:gd name="connsiteX2" fmla="*/ 15443 w 139879"/>
                <a:gd name="connsiteY2" fmla="*/ 250268 h 250268"/>
                <a:gd name="connsiteX3" fmla="*/ 124835 w 139879"/>
                <a:gd name="connsiteY3" fmla="*/ 250268 h 250268"/>
                <a:gd name="connsiteX4" fmla="*/ 139879 w 139879"/>
                <a:gd name="connsiteY4" fmla="*/ 235225 h 250268"/>
                <a:gd name="connsiteX5" fmla="*/ 139879 w 139879"/>
                <a:gd name="connsiteY5" fmla="*/ 88371 h 250268"/>
                <a:gd name="connsiteX6" fmla="*/ 139879 w 139879"/>
                <a:gd name="connsiteY6" fmla="*/ 12454 h 250268"/>
                <a:gd name="connsiteX7" fmla="*/ 128821 w 139879"/>
                <a:gd name="connsiteY7" fmla="*/ 74323 h 250268"/>
                <a:gd name="connsiteX8" fmla="*/ 125832 w 139879"/>
                <a:gd name="connsiteY8" fmla="*/ 48021 h 250268"/>
                <a:gd name="connsiteX9" fmla="*/ 122046 w 139879"/>
                <a:gd name="connsiteY9" fmla="*/ 89965 h 250268"/>
                <a:gd name="connsiteX10" fmla="*/ 116566 w 139879"/>
                <a:gd name="connsiteY10" fmla="*/ 65755 h 250268"/>
                <a:gd name="connsiteX11" fmla="*/ 111485 w 139879"/>
                <a:gd name="connsiteY11" fmla="*/ 92057 h 250268"/>
                <a:gd name="connsiteX12" fmla="*/ 110588 w 139879"/>
                <a:gd name="connsiteY12" fmla="*/ 12354 h 250268"/>
                <a:gd name="connsiteX13" fmla="*/ 95744 w 139879"/>
                <a:gd name="connsiteY13" fmla="*/ 86578 h 250268"/>
                <a:gd name="connsiteX14" fmla="*/ 91958 w 139879"/>
                <a:gd name="connsiteY14" fmla="*/ 12354 h 250268"/>
                <a:gd name="connsiteX15" fmla="*/ 87674 w 139879"/>
                <a:gd name="connsiteY15" fmla="*/ 71235 h 250268"/>
                <a:gd name="connsiteX16" fmla="*/ 80002 w 139879"/>
                <a:gd name="connsiteY16" fmla="*/ 17435 h 250268"/>
                <a:gd name="connsiteX17" fmla="*/ 65157 w 139879"/>
                <a:gd name="connsiteY17" fmla="*/ 95046 h 250268"/>
                <a:gd name="connsiteX18" fmla="*/ 54597 w 139879"/>
                <a:gd name="connsiteY18" fmla="*/ 65357 h 250268"/>
                <a:gd name="connsiteX19" fmla="*/ 54198 w 139879"/>
                <a:gd name="connsiteY19" fmla="*/ 95843 h 250268"/>
                <a:gd name="connsiteX20" fmla="*/ 49117 w 139879"/>
                <a:gd name="connsiteY20" fmla="*/ 10162 h 250268"/>
                <a:gd name="connsiteX21" fmla="*/ 35568 w 139879"/>
                <a:gd name="connsiteY21" fmla="*/ 90762 h 250268"/>
                <a:gd name="connsiteX22" fmla="*/ 23313 w 139879"/>
                <a:gd name="connsiteY22" fmla="*/ 25007 h 250268"/>
                <a:gd name="connsiteX23" fmla="*/ 19727 w 139879"/>
                <a:gd name="connsiteY23" fmla="*/ 92556 h 250268"/>
                <a:gd name="connsiteX24" fmla="*/ 0 w 139879"/>
                <a:gd name="connsiteY24" fmla="*/ 0 h 250268"/>
                <a:gd name="connsiteX25" fmla="*/ 399 w 139879"/>
                <a:gd name="connsiteY25" fmla="*/ 98533 h 25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879" h="250268">
                  <a:moveTo>
                    <a:pt x="399" y="98533"/>
                  </a:moveTo>
                  <a:lnTo>
                    <a:pt x="399" y="235225"/>
                  </a:lnTo>
                  <a:cubicBezTo>
                    <a:pt x="399" y="243494"/>
                    <a:pt x="7173" y="250268"/>
                    <a:pt x="15443" y="250268"/>
                  </a:cubicBezTo>
                  <a:lnTo>
                    <a:pt x="124835" y="250268"/>
                  </a:lnTo>
                  <a:cubicBezTo>
                    <a:pt x="133105" y="250268"/>
                    <a:pt x="139879" y="243494"/>
                    <a:pt x="139879" y="235225"/>
                  </a:cubicBezTo>
                  <a:lnTo>
                    <a:pt x="139879" y="88371"/>
                  </a:lnTo>
                  <a:lnTo>
                    <a:pt x="139879" y="12454"/>
                  </a:lnTo>
                  <a:lnTo>
                    <a:pt x="128821" y="74323"/>
                  </a:lnTo>
                  <a:lnTo>
                    <a:pt x="125832" y="48021"/>
                  </a:lnTo>
                  <a:lnTo>
                    <a:pt x="122046" y="89965"/>
                  </a:lnTo>
                  <a:lnTo>
                    <a:pt x="116566" y="65755"/>
                  </a:lnTo>
                  <a:lnTo>
                    <a:pt x="111485" y="92057"/>
                  </a:lnTo>
                  <a:lnTo>
                    <a:pt x="110588" y="12354"/>
                  </a:lnTo>
                  <a:lnTo>
                    <a:pt x="95744" y="86578"/>
                  </a:lnTo>
                  <a:lnTo>
                    <a:pt x="91958" y="12354"/>
                  </a:lnTo>
                  <a:lnTo>
                    <a:pt x="87674" y="71235"/>
                  </a:lnTo>
                  <a:lnTo>
                    <a:pt x="80002" y="17435"/>
                  </a:lnTo>
                  <a:lnTo>
                    <a:pt x="65157" y="95046"/>
                  </a:lnTo>
                  <a:lnTo>
                    <a:pt x="54597" y="65357"/>
                  </a:lnTo>
                  <a:lnTo>
                    <a:pt x="54198" y="95843"/>
                  </a:lnTo>
                  <a:lnTo>
                    <a:pt x="49117" y="10162"/>
                  </a:lnTo>
                  <a:lnTo>
                    <a:pt x="35568" y="90762"/>
                  </a:lnTo>
                  <a:lnTo>
                    <a:pt x="23313" y="25007"/>
                  </a:lnTo>
                  <a:lnTo>
                    <a:pt x="19727" y="92556"/>
                  </a:lnTo>
                  <a:lnTo>
                    <a:pt x="0" y="0"/>
                  </a:lnTo>
                  <a:lnTo>
                    <a:pt x="399" y="98533"/>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nvGrpSpPr>
            <p:cNvPr id="22" name="Graphic 59">
              <a:extLst>
                <a:ext uri="{FF2B5EF4-FFF2-40B4-BE49-F238E27FC236}">
                  <a16:creationId xmlns:a16="http://schemas.microsoft.com/office/drawing/2014/main" id="{4BCD0471-4F83-4163-AB66-FA873BE1299D}"/>
                </a:ext>
              </a:extLst>
            </p:cNvPr>
            <p:cNvGrpSpPr/>
            <p:nvPr/>
          </p:nvGrpSpPr>
          <p:grpSpPr>
            <a:xfrm>
              <a:off x="1660431" y="1357597"/>
              <a:ext cx="6889855" cy="3429013"/>
              <a:chOff x="1857143" y="1506457"/>
              <a:chExt cx="6889855" cy="3429013"/>
            </a:xfrm>
            <a:solidFill>
              <a:srgbClr val="FAF8CE"/>
            </a:solidFill>
          </p:grpSpPr>
          <p:sp>
            <p:nvSpPr>
              <p:cNvPr id="23" name="Freeform: Shape 22">
                <a:extLst>
                  <a:ext uri="{FF2B5EF4-FFF2-40B4-BE49-F238E27FC236}">
                    <a16:creationId xmlns:a16="http://schemas.microsoft.com/office/drawing/2014/main" id="{D83A88CD-C57A-441A-83C2-FF38C1B5729C}"/>
                  </a:ext>
                </a:extLst>
              </p:cNvPr>
              <p:cNvSpPr/>
              <p:nvPr/>
            </p:nvSpPr>
            <p:spPr>
              <a:xfrm>
                <a:off x="1857143" y="3977062"/>
                <a:ext cx="139480" cy="257740"/>
              </a:xfrm>
              <a:custGeom>
                <a:avLst/>
                <a:gdLst>
                  <a:gd name="connsiteX0" fmla="*/ 139381 w 139480"/>
                  <a:gd name="connsiteY0" fmla="*/ 95843 h 257740"/>
                  <a:gd name="connsiteX1" fmla="*/ 139381 w 139480"/>
                  <a:gd name="connsiteY1" fmla="*/ 242697 h 257740"/>
                  <a:gd name="connsiteX2" fmla="*/ 124337 w 139480"/>
                  <a:gd name="connsiteY2" fmla="*/ 257741 h 257740"/>
                  <a:gd name="connsiteX3" fmla="*/ 15044 w 139480"/>
                  <a:gd name="connsiteY3" fmla="*/ 257741 h 257740"/>
                  <a:gd name="connsiteX4" fmla="*/ 0 w 139480"/>
                  <a:gd name="connsiteY4" fmla="*/ 242697 h 257740"/>
                  <a:gd name="connsiteX5" fmla="*/ 0 w 139480"/>
                  <a:gd name="connsiteY5" fmla="*/ 106006 h 257740"/>
                  <a:gd name="connsiteX6" fmla="*/ 0 w 139480"/>
                  <a:gd name="connsiteY6" fmla="*/ 9365 h 257740"/>
                  <a:gd name="connsiteX7" fmla="*/ 17136 w 139480"/>
                  <a:gd name="connsiteY7" fmla="*/ 95544 h 257740"/>
                  <a:gd name="connsiteX8" fmla="*/ 23313 w 139480"/>
                  <a:gd name="connsiteY8" fmla="*/ 38158 h 257740"/>
                  <a:gd name="connsiteX9" fmla="*/ 29889 w 139480"/>
                  <a:gd name="connsiteY9" fmla="*/ 87275 h 257740"/>
                  <a:gd name="connsiteX10" fmla="*/ 37759 w 139480"/>
                  <a:gd name="connsiteY10" fmla="*/ 25107 h 257740"/>
                  <a:gd name="connsiteX11" fmla="*/ 44534 w 139480"/>
                  <a:gd name="connsiteY11" fmla="*/ 84486 h 257740"/>
                  <a:gd name="connsiteX12" fmla="*/ 51309 w 139480"/>
                  <a:gd name="connsiteY12" fmla="*/ 63265 h 257740"/>
                  <a:gd name="connsiteX13" fmla="*/ 62368 w 139480"/>
                  <a:gd name="connsiteY13" fmla="*/ 92556 h 257740"/>
                  <a:gd name="connsiteX14" fmla="*/ 69740 w 139480"/>
                  <a:gd name="connsiteY14" fmla="*/ 23014 h 257740"/>
                  <a:gd name="connsiteX15" fmla="*/ 74622 w 139480"/>
                  <a:gd name="connsiteY15" fmla="*/ 90862 h 257740"/>
                  <a:gd name="connsiteX16" fmla="*/ 85681 w 139480"/>
                  <a:gd name="connsiteY16" fmla="*/ 59877 h 257740"/>
                  <a:gd name="connsiteX17" fmla="*/ 87375 w 139480"/>
                  <a:gd name="connsiteY17" fmla="*/ 87873 h 257740"/>
                  <a:gd name="connsiteX18" fmla="*/ 96242 w 139480"/>
                  <a:gd name="connsiteY18" fmla="*/ 6078 h 257740"/>
                  <a:gd name="connsiteX19" fmla="*/ 105607 w 139480"/>
                  <a:gd name="connsiteY19" fmla="*/ 91260 h 257740"/>
                  <a:gd name="connsiteX20" fmla="*/ 113278 w 139480"/>
                  <a:gd name="connsiteY20" fmla="*/ 59877 h 257740"/>
                  <a:gd name="connsiteX21" fmla="*/ 117064 w 139480"/>
                  <a:gd name="connsiteY21" fmla="*/ 81895 h 257740"/>
                  <a:gd name="connsiteX22" fmla="*/ 124238 w 139480"/>
                  <a:gd name="connsiteY22" fmla="*/ 34372 h 257740"/>
                  <a:gd name="connsiteX23" fmla="*/ 127625 w 139480"/>
                  <a:gd name="connsiteY23" fmla="*/ 71235 h 257740"/>
                  <a:gd name="connsiteX24" fmla="*/ 139481 w 139480"/>
                  <a:gd name="connsiteY24" fmla="*/ 0 h 257740"/>
                  <a:gd name="connsiteX25" fmla="*/ 139481 w 139480"/>
                  <a:gd name="connsiteY25" fmla="*/ 95843 h 2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480" h="257740">
                    <a:moveTo>
                      <a:pt x="139381" y="95843"/>
                    </a:moveTo>
                    <a:lnTo>
                      <a:pt x="139381" y="242697"/>
                    </a:lnTo>
                    <a:cubicBezTo>
                      <a:pt x="139381" y="250966"/>
                      <a:pt x="132606" y="257741"/>
                      <a:pt x="124337" y="257741"/>
                    </a:cubicBezTo>
                    <a:lnTo>
                      <a:pt x="15044" y="257741"/>
                    </a:lnTo>
                    <a:cubicBezTo>
                      <a:pt x="6775" y="257741"/>
                      <a:pt x="0" y="250966"/>
                      <a:pt x="0" y="242697"/>
                    </a:cubicBezTo>
                    <a:lnTo>
                      <a:pt x="0" y="106006"/>
                    </a:lnTo>
                    <a:lnTo>
                      <a:pt x="0" y="9365"/>
                    </a:lnTo>
                    <a:lnTo>
                      <a:pt x="17136" y="95544"/>
                    </a:lnTo>
                    <a:lnTo>
                      <a:pt x="23313" y="38158"/>
                    </a:lnTo>
                    <a:lnTo>
                      <a:pt x="29889" y="87275"/>
                    </a:lnTo>
                    <a:lnTo>
                      <a:pt x="37759" y="25107"/>
                    </a:lnTo>
                    <a:lnTo>
                      <a:pt x="44534" y="84486"/>
                    </a:lnTo>
                    <a:lnTo>
                      <a:pt x="51309" y="63265"/>
                    </a:lnTo>
                    <a:lnTo>
                      <a:pt x="62368" y="92556"/>
                    </a:lnTo>
                    <a:lnTo>
                      <a:pt x="69740" y="23014"/>
                    </a:lnTo>
                    <a:lnTo>
                      <a:pt x="74622" y="90862"/>
                    </a:lnTo>
                    <a:lnTo>
                      <a:pt x="85681" y="59877"/>
                    </a:lnTo>
                    <a:lnTo>
                      <a:pt x="87375" y="87873"/>
                    </a:lnTo>
                    <a:lnTo>
                      <a:pt x="96242" y="6078"/>
                    </a:lnTo>
                    <a:lnTo>
                      <a:pt x="105607" y="91260"/>
                    </a:lnTo>
                    <a:lnTo>
                      <a:pt x="113278" y="59877"/>
                    </a:lnTo>
                    <a:lnTo>
                      <a:pt x="117064" y="81895"/>
                    </a:lnTo>
                    <a:lnTo>
                      <a:pt x="124238" y="34372"/>
                    </a:lnTo>
                    <a:lnTo>
                      <a:pt x="127625" y="71235"/>
                    </a:lnTo>
                    <a:lnTo>
                      <a:pt x="139481" y="0"/>
                    </a:lnTo>
                    <a:lnTo>
                      <a:pt x="139481" y="95843"/>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4" name="Freeform: Shape 23">
                <a:extLst>
                  <a:ext uri="{FF2B5EF4-FFF2-40B4-BE49-F238E27FC236}">
                    <a16:creationId xmlns:a16="http://schemas.microsoft.com/office/drawing/2014/main" id="{B7B2952E-C868-43FC-846C-655957828E31}"/>
                  </a:ext>
                </a:extLst>
              </p:cNvPr>
              <p:cNvSpPr/>
              <p:nvPr/>
            </p:nvSpPr>
            <p:spPr>
              <a:xfrm>
                <a:off x="2004594" y="3988719"/>
                <a:ext cx="136591" cy="246083"/>
              </a:xfrm>
              <a:custGeom>
                <a:avLst/>
                <a:gdLst>
                  <a:gd name="connsiteX0" fmla="*/ 0 w 136591"/>
                  <a:gd name="connsiteY0" fmla="*/ 94349 h 246083"/>
                  <a:gd name="connsiteX1" fmla="*/ 0 w 136591"/>
                  <a:gd name="connsiteY1" fmla="*/ 231040 h 246083"/>
                  <a:gd name="connsiteX2" fmla="*/ 14745 w 136591"/>
                  <a:gd name="connsiteY2" fmla="*/ 246084 h 246083"/>
                  <a:gd name="connsiteX3" fmla="*/ 121847 w 136591"/>
                  <a:gd name="connsiteY3" fmla="*/ 246084 h 246083"/>
                  <a:gd name="connsiteX4" fmla="*/ 136592 w 136591"/>
                  <a:gd name="connsiteY4" fmla="*/ 231040 h 246083"/>
                  <a:gd name="connsiteX5" fmla="*/ 136592 w 136591"/>
                  <a:gd name="connsiteY5" fmla="*/ 84186 h 246083"/>
                  <a:gd name="connsiteX6" fmla="*/ 131511 w 136591"/>
                  <a:gd name="connsiteY6" fmla="*/ 7074 h 246083"/>
                  <a:gd name="connsiteX7" fmla="*/ 122644 w 136591"/>
                  <a:gd name="connsiteY7" fmla="*/ 70238 h 246083"/>
                  <a:gd name="connsiteX8" fmla="*/ 113278 w 136591"/>
                  <a:gd name="connsiteY8" fmla="*/ 46527 h 246083"/>
                  <a:gd name="connsiteX9" fmla="*/ 106504 w 136591"/>
                  <a:gd name="connsiteY9" fmla="*/ 72430 h 246083"/>
                  <a:gd name="connsiteX10" fmla="*/ 99330 w 136591"/>
                  <a:gd name="connsiteY10" fmla="*/ 16937 h 246083"/>
                  <a:gd name="connsiteX11" fmla="*/ 92954 w 136591"/>
                  <a:gd name="connsiteY11" fmla="*/ 72032 h 246083"/>
                  <a:gd name="connsiteX12" fmla="*/ 90364 w 136591"/>
                  <a:gd name="connsiteY12" fmla="*/ 0 h 246083"/>
                  <a:gd name="connsiteX13" fmla="*/ 78906 w 136591"/>
                  <a:gd name="connsiteY13" fmla="*/ 88570 h 246083"/>
                  <a:gd name="connsiteX14" fmla="*/ 73825 w 136591"/>
                  <a:gd name="connsiteY14" fmla="*/ 52106 h 246083"/>
                  <a:gd name="connsiteX15" fmla="*/ 69541 w 136591"/>
                  <a:gd name="connsiteY15" fmla="*/ 84286 h 246083"/>
                  <a:gd name="connsiteX16" fmla="*/ 62368 w 136591"/>
                  <a:gd name="connsiteY16" fmla="*/ 13051 h 246083"/>
                  <a:gd name="connsiteX17" fmla="*/ 55992 w 136591"/>
                  <a:gd name="connsiteY17" fmla="*/ 90663 h 246083"/>
                  <a:gd name="connsiteX18" fmla="*/ 47125 w 136591"/>
                  <a:gd name="connsiteY18" fmla="*/ 57586 h 246083"/>
                  <a:gd name="connsiteX19" fmla="*/ 38258 w 136591"/>
                  <a:gd name="connsiteY19" fmla="*/ 88072 h 246083"/>
                  <a:gd name="connsiteX20" fmla="*/ 36962 w 136591"/>
                  <a:gd name="connsiteY20" fmla="*/ 4085 h 246083"/>
                  <a:gd name="connsiteX21" fmla="*/ 25107 w 136591"/>
                  <a:gd name="connsiteY21" fmla="*/ 87574 h 246083"/>
                  <a:gd name="connsiteX22" fmla="*/ 19129 w 136591"/>
                  <a:gd name="connsiteY22" fmla="*/ 49017 h 246083"/>
                  <a:gd name="connsiteX23" fmla="*/ 17834 w 136591"/>
                  <a:gd name="connsiteY23" fmla="*/ 77810 h 246083"/>
                  <a:gd name="connsiteX24" fmla="*/ 0 w 136591"/>
                  <a:gd name="connsiteY24" fmla="*/ 5778 h 246083"/>
                  <a:gd name="connsiteX25" fmla="*/ 0 w 136591"/>
                  <a:gd name="connsiteY25" fmla="*/ 94349 h 2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591" h="246083">
                    <a:moveTo>
                      <a:pt x="0" y="94349"/>
                    </a:moveTo>
                    <a:lnTo>
                      <a:pt x="0" y="231040"/>
                    </a:lnTo>
                    <a:cubicBezTo>
                      <a:pt x="0" y="239309"/>
                      <a:pt x="6675" y="246084"/>
                      <a:pt x="14745" y="246084"/>
                    </a:cubicBezTo>
                    <a:lnTo>
                      <a:pt x="121847" y="246084"/>
                    </a:lnTo>
                    <a:cubicBezTo>
                      <a:pt x="129916" y="246084"/>
                      <a:pt x="136592" y="239309"/>
                      <a:pt x="136592" y="231040"/>
                    </a:cubicBezTo>
                    <a:lnTo>
                      <a:pt x="136592" y="84186"/>
                    </a:lnTo>
                    <a:lnTo>
                      <a:pt x="131511" y="7074"/>
                    </a:lnTo>
                    <a:lnTo>
                      <a:pt x="122644" y="70238"/>
                    </a:lnTo>
                    <a:lnTo>
                      <a:pt x="113278" y="46527"/>
                    </a:lnTo>
                    <a:lnTo>
                      <a:pt x="106504" y="72430"/>
                    </a:lnTo>
                    <a:lnTo>
                      <a:pt x="99330" y="16937"/>
                    </a:lnTo>
                    <a:lnTo>
                      <a:pt x="92954" y="72032"/>
                    </a:lnTo>
                    <a:lnTo>
                      <a:pt x="90364" y="0"/>
                    </a:lnTo>
                    <a:lnTo>
                      <a:pt x="78906" y="88570"/>
                    </a:lnTo>
                    <a:lnTo>
                      <a:pt x="73825" y="52106"/>
                    </a:lnTo>
                    <a:lnTo>
                      <a:pt x="69541" y="84286"/>
                    </a:lnTo>
                    <a:lnTo>
                      <a:pt x="62368" y="13051"/>
                    </a:lnTo>
                    <a:lnTo>
                      <a:pt x="55992" y="90663"/>
                    </a:lnTo>
                    <a:lnTo>
                      <a:pt x="47125" y="57586"/>
                    </a:lnTo>
                    <a:lnTo>
                      <a:pt x="38258" y="88072"/>
                    </a:lnTo>
                    <a:lnTo>
                      <a:pt x="36962" y="4085"/>
                    </a:lnTo>
                    <a:lnTo>
                      <a:pt x="25107" y="87574"/>
                    </a:lnTo>
                    <a:lnTo>
                      <a:pt x="19129" y="49017"/>
                    </a:lnTo>
                    <a:lnTo>
                      <a:pt x="17834" y="77810"/>
                    </a:lnTo>
                    <a:lnTo>
                      <a:pt x="0" y="5778"/>
                    </a:lnTo>
                    <a:lnTo>
                      <a:pt x="0"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 name="Freeform: Shape 24">
                <a:extLst>
                  <a:ext uri="{FF2B5EF4-FFF2-40B4-BE49-F238E27FC236}">
                    <a16:creationId xmlns:a16="http://schemas.microsoft.com/office/drawing/2014/main" id="{90193E64-956D-4D7F-ACBA-C3307D3F8C05}"/>
                  </a:ext>
                </a:extLst>
              </p:cNvPr>
              <p:cNvSpPr/>
              <p:nvPr/>
            </p:nvSpPr>
            <p:spPr>
              <a:xfrm>
                <a:off x="4547031" y="3890285"/>
                <a:ext cx="246083" cy="136591"/>
              </a:xfrm>
              <a:custGeom>
                <a:avLst/>
                <a:gdLst>
                  <a:gd name="connsiteX0" fmla="*/ 94349 w 246083"/>
                  <a:gd name="connsiteY0" fmla="*/ 136592 h 136591"/>
                  <a:gd name="connsiteX1" fmla="*/ 231040 w 246083"/>
                  <a:gd name="connsiteY1" fmla="*/ 136592 h 136591"/>
                  <a:gd name="connsiteX2" fmla="*/ 246084 w 246083"/>
                  <a:gd name="connsiteY2" fmla="*/ 121847 h 136591"/>
                  <a:gd name="connsiteX3" fmla="*/ 246084 w 246083"/>
                  <a:gd name="connsiteY3" fmla="*/ 14745 h 136591"/>
                  <a:gd name="connsiteX4" fmla="*/ 231040 w 246083"/>
                  <a:gd name="connsiteY4" fmla="*/ 0 h 136591"/>
                  <a:gd name="connsiteX5" fmla="*/ 84186 w 246083"/>
                  <a:gd name="connsiteY5" fmla="*/ 0 h 136591"/>
                  <a:gd name="connsiteX6" fmla="*/ 7074 w 246083"/>
                  <a:gd name="connsiteY6" fmla="*/ 5081 h 136591"/>
                  <a:gd name="connsiteX7" fmla="*/ 70238 w 246083"/>
                  <a:gd name="connsiteY7" fmla="*/ 13948 h 136591"/>
                  <a:gd name="connsiteX8" fmla="*/ 46527 w 246083"/>
                  <a:gd name="connsiteY8" fmla="*/ 23313 h 136591"/>
                  <a:gd name="connsiteX9" fmla="*/ 72430 w 246083"/>
                  <a:gd name="connsiteY9" fmla="*/ 30088 h 136591"/>
                  <a:gd name="connsiteX10" fmla="*/ 16937 w 246083"/>
                  <a:gd name="connsiteY10" fmla="*/ 37261 h 136591"/>
                  <a:gd name="connsiteX11" fmla="*/ 72032 w 246083"/>
                  <a:gd name="connsiteY11" fmla="*/ 43638 h 136591"/>
                  <a:gd name="connsiteX12" fmla="*/ 0 w 246083"/>
                  <a:gd name="connsiteY12" fmla="*/ 46228 h 136591"/>
                  <a:gd name="connsiteX13" fmla="*/ 88570 w 246083"/>
                  <a:gd name="connsiteY13" fmla="*/ 57685 h 136591"/>
                  <a:gd name="connsiteX14" fmla="*/ 52106 w 246083"/>
                  <a:gd name="connsiteY14" fmla="*/ 62766 h 136591"/>
                  <a:gd name="connsiteX15" fmla="*/ 84286 w 246083"/>
                  <a:gd name="connsiteY15" fmla="*/ 67051 h 136591"/>
                  <a:gd name="connsiteX16" fmla="*/ 13051 w 246083"/>
                  <a:gd name="connsiteY16" fmla="*/ 74224 h 136591"/>
                  <a:gd name="connsiteX17" fmla="*/ 90663 w 246083"/>
                  <a:gd name="connsiteY17" fmla="*/ 80600 h 136591"/>
                  <a:gd name="connsiteX18" fmla="*/ 57586 w 246083"/>
                  <a:gd name="connsiteY18" fmla="*/ 89467 h 136591"/>
                  <a:gd name="connsiteX19" fmla="*/ 88072 w 246083"/>
                  <a:gd name="connsiteY19" fmla="*/ 98334 h 136591"/>
                  <a:gd name="connsiteX20" fmla="*/ 4085 w 246083"/>
                  <a:gd name="connsiteY20" fmla="*/ 99629 h 136591"/>
                  <a:gd name="connsiteX21" fmla="*/ 87574 w 246083"/>
                  <a:gd name="connsiteY21" fmla="*/ 111485 h 136591"/>
                  <a:gd name="connsiteX22" fmla="*/ 49017 w 246083"/>
                  <a:gd name="connsiteY22" fmla="*/ 117463 h 136591"/>
                  <a:gd name="connsiteX23" fmla="*/ 77810 w 246083"/>
                  <a:gd name="connsiteY23" fmla="*/ 118758 h 136591"/>
                  <a:gd name="connsiteX24" fmla="*/ 53501 w 246083"/>
                  <a:gd name="connsiteY24" fmla="*/ 125732 h 136591"/>
                  <a:gd name="connsiteX25" fmla="*/ 78508 w 246083"/>
                  <a:gd name="connsiteY25" fmla="*/ 136592 h 136591"/>
                  <a:gd name="connsiteX26" fmla="*/ 94349 w 246083"/>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3" h="136591">
                    <a:moveTo>
                      <a:pt x="94349" y="136592"/>
                    </a:moveTo>
                    <a:lnTo>
                      <a:pt x="231040" y="136592"/>
                    </a:lnTo>
                    <a:cubicBezTo>
                      <a:pt x="239309" y="136592"/>
                      <a:pt x="246084" y="129917"/>
                      <a:pt x="246084" y="121847"/>
                    </a:cubicBezTo>
                    <a:lnTo>
                      <a:pt x="246084" y="14745"/>
                    </a:lnTo>
                    <a:cubicBezTo>
                      <a:pt x="246084" y="6675"/>
                      <a:pt x="239309" y="0"/>
                      <a:pt x="231040" y="0"/>
                    </a:cubicBezTo>
                    <a:lnTo>
                      <a:pt x="84186" y="0"/>
                    </a:lnTo>
                    <a:lnTo>
                      <a:pt x="7074" y="5081"/>
                    </a:lnTo>
                    <a:lnTo>
                      <a:pt x="70238" y="13948"/>
                    </a:lnTo>
                    <a:lnTo>
                      <a:pt x="46527" y="23313"/>
                    </a:lnTo>
                    <a:lnTo>
                      <a:pt x="72430" y="30088"/>
                    </a:lnTo>
                    <a:lnTo>
                      <a:pt x="16937" y="37261"/>
                    </a:lnTo>
                    <a:lnTo>
                      <a:pt x="72032" y="43638"/>
                    </a:lnTo>
                    <a:lnTo>
                      <a:pt x="0" y="46228"/>
                    </a:lnTo>
                    <a:lnTo>
                      <a:pt x="88570" y="57685"/>
                    </a:lnTo>
                    <a:lnTo>
                      <a:pt x="52106" y="62766"/>
                    </a:lnTo>
                    <a:lnTo>
                      <a:pt x="84286" y="67051"/>
                    </a:lnTo>
                    <a:lnTo>
                      <a:pt x="13051" y="74224"/>
                    </a:lnTo>
                    <a:lnTo>
                      <a:pt x="90663" y="80600"/>
                    </a:lnTo>
                    <a:lnTo>
                      <a:pt x="57586" y="89467"/>
                    </a:lnTo>
                    <a:lnTo>
                      <a:pt x="88072" y="98334"/>
                    </a:lnTo>
                    <a:lnTo>
                      <a:pt x="4085" y="99629"/>
                    </a:lnTo>
                    <a:lnTo>
                      <a:pt x="87574" y="111485"/>
                    </a:lnTo>
                    <a:lnTo>
                      <a:pt x="49017"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 name="Freeform: Shape 25">
                <a:extLst>
                  <a:ext uri="{FF2B5EF4-FFF2-40B4-BE49-F238E27FC236}">
                    <a16:creationId xmlns:a16="http://schemas.microsoft.com/office/drawing/2014/main" id="{78C15471-190A-4048-8F56-12166F82E2E3}"/>
                  </a:ext>
                </a:extLst>
              </p:cNvPr>
              <p:cNvSpPr/>
              <p:nvPr/>
            </p:nvSpPr>
            <p:spPr>
              <a:xfrm>
                <a:off x="4537068" y="3753793"/>
                <a:ext cx="246083" cy="136591"/>
              </a:xfrm>
              <a:custGeom>
                <a:avLst/>
                <a:gdLst>
                  <a:gd name="connsiteX0" fmla="*/ 94349 w 246083"/>
                  <a:gd name="connsiteY0" fmla="*/ 136592 h 136591"/>
                  <a:gd name="connsiteX1" fmla="*/ 231040 w 246083"/>
                  <a:gd name="connsiteY1" fmla="*/ 136592 h 136591"/>
                  <a:gd name="connsiteX2" fmla="*/ 246084 w 246083"/>
                  <a:gd name="connsiteY2" fmla="*/ 121846 h 136591"/>
                  <a:gd name="connsiteX3" fmla="*/ 246084 w 246083"/>
                  <a:gd name="connsiteY3" fmla="*/ 14745 h 136591"/>
                  <a:gd name="connsiteX4" fmla="*/ 231040 w 246083"/>
                  <a:gd name="connsiteY4" fmla="*/ 0 h 136591"/>
                  <a:gd name="connsiteX5" fmla="*/ 84186 w 246083"/>
                  <a:gd name="connsiteY5" fmla="*/ 0 h 136591"/>
                  <a:gd name="connsiteX6" fmla="*/ 7074 w 246083"/>
                  <a:gd name="connsiteY6" fmla="*/ 5081 h 136591"/>
                  <a:gd name="connsiteX7" fmla="*/ 70238 w 246083"/>
                  <a:gd name="connsiteY7" fmla="*/ 13948 h 136591"/>
                  <a:gd name="connsiteX8" fmla="*/ 46527 w 246083"/>
                  <a:gd name="connsiteY8" fmla="*/ 23313 h 136591"/>
                  <a:gd name="connsiteX9" fmla="*/ 72430 w 246083"/>
                  <a:gd name="connsiteY9" fmla="*/ 30088 h 136591"/>
                  <a:gd name="connsiteX10" fmla="*/ 16937 w 246083"/>
                  <a:gd name="connsiteY10" fmla="*/ 37261 h 136591"/>
                  <a:gd name="connsiteX11" fmla="*/ 72032 w 246083"/>
                  <a:gd name="connsiteY11" fmla="*/ 43637 h 136591"/>
                  <a:gd name="connsiteX12" fmla="*/ 0 w 246083"/>
                  <a:gd name="connsiteY12" fmla="*/ 46228 h 136591"/>
                  <a:gd name="connsiteX13" fmla="*/ 88570 w 246083"/>
                  <a:gd name="connsiteY13" fmla="*/ 57685 h 136591"/>
                  <a:gd name="connsiteX14" fmla="*/ 52106 w 246083"/>
                  <a:gd name="connsiteY14" fmla="*/ 62766 h 136591"/>
                  <a:gd name="connsiteX15" fmla="*/ 84286 w 246083"/>
                  <a:gd name="connsiteY15" fmla="*/ 67050 h 136591"/>
                  <a:gd name="connsiteX16" fmla="*/ 13051 w 246083"/>
                  <a:gd name="connsiteY16" fmla="*/ 74224 h 136591"/>
                  <a:gd name="connsiteX17" fmla="*/ 90663 w 246083"/>
                  <a:gd name="connsiteY17" fmla="*/ 80600 h 136591"/>
                  <a:gd name="connsiteX18" fmla="*/ 57586 w 246083"/>
                  <a:gd name="connsiteY18" fmla="*/ 89467 h 136591"/>
                  <a:gd name="connsiteX19" fmla="*/ 88072 w 246083"/>
                  <a:gd name="connsiteY19" fmla="*/ 98334 h 136591"/>
                  <a:gd name="connsiteX20" fmla="*/ 4085 w 246083"/>
                  <a:gd name="connsiteY20" fmla="*/ 99629 h 136591"/>
                  <a:gd name="connsiteX21" fmla="*/ 87574 w 246083"/>
                  <a:gd name="connsiteY21" fmla="*/ 111485 h 136591"/>
                  <a:gd name="connsiteX22" fmla="*/ 49017 w 246083"/>
                  <a:gd name="connsiteY22" fmla="*/ 117463 h 136591"/>
                  <a:gd name="connsiteX23" fmla="*/ 77810 w 246083"/>
                  <a:gd name="connsiteY23" fmla="*/ 118758 h 136591"/>
                  <a:gd name="connsiteX24" fmla="*/ 53501 w 246083"/>
                  <a:gd name="connsiteY24" fmla="*/ 125732 h 136591"/>
                  <a:gd name="connsiteX25" fmla="*/ 78508 w 246083"/>
                  <a:gd name="connsiteY25" fmla="*/ 136592 h 136591"/>
                  <a:gd name="connsiteX26" fmla="*/ 94349 w 246083"/>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3" h="136591">
                    <a:moveTo>
                      <a:pt x="94349" y="136592"/>
                    </a:moveTo>
                    <a:lnTo>
                      <a:pt x="231040" y="136592"/>
                    </a:lnTo>
                    <a:cubicBezTo>
                      <a:pt x="239309" y="136592"/>
                      <a:pt x="246084" y="129916"/>
                      <a:pt x="246084" y="121846"/>
                    </a:cubicBezTo>
                    <a:lnTo>
                      <a:pt x="246084" y="14745"/>
                    </a:lnTo>
                    <a:cubicBezTo>
                      <a:pt x="246084" y="6675"/>
                      <a:pt x="239309" y="0"/>
                      <a:pt x="231040" y="0"/>
                    </a:cubicBezTo>
                    <a:lnTo>
                      <a:pt x="84186" y="0"/>
                    </a:lnTo>
                    <a:lnTo>
                      <a:pt x="7074" y="5081"/>
                    </a:lnTo>
                    <a:lnTo>
                      <a:pt x="70238" y="13948"/>
                    </a:lnTo>
                    <a:lnTo>
                      <a:pt x="46527" y="23313"/>
                    </a:lnTo>
                    <a:lnTo>
                      <a:pt x="72430" y="30088"/>
                    </a:lnTo>
                    <a:lnTo>
                      <a:pt x="16937" y="37261"/>
                    </a:lnTo>
                    <a:lnTo>
                      <a:pt x="72032" y="43637"/>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7"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7" name="Freeform: Shape 26">
                <a:extLst>
                  <a:ext uri="{FF2B5EF4-FFF2-40B4-BE49-F238E27FC236}">
                    <a16:creationId xmlns:a16="http://schemas.microsoft.com/office/drawing/2014/main" id="{FE3C9371-6A2C-4C92-BE79-A57B3B9DF09A}"/>
                  </a:ext>
                </a:extLst>
              </p:cNvPr>
              <p:cNvSpPr/>
              <p:nvPr/>
            </p:nvSpPr>
            <p:spPr>
              <a:xfrm>
                <a:off x="4562772" y="3617301"/>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7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9 w 246084"/>
                  <a:gd name="connsiteY7" fmla="*/ 13948 h 136591"/>
                  <a:gd name="connsiteX8" fmla="*/ 46527 w 246084"/>
                  <a:gd name="connsiteY8" fmla="*/ 23313 h 136591"/>
                  <a:gd name="connsiteX9" fmla="*/ 72431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1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7"/>
                      <a:pt x="246084" y="121847"/>
                    </a:cubicBezTo>
                    <a:lnTo>
                      <a:pt x="246084" y="14745"/>
                    </a:lnTo>
                    <a:cubicBezTo>
                      <a:pt x="246084" y="6675"/>
                      <a:pt x="239309" y="0"/>
                      <a:pt x="231040" y="0"/>
                    </a:cubicBezTo>
                    <a:lnTo>
                      <a:pt x="84187" y="0"/>
                    </a:lnTo>
                    <a:lnTo>
                      <a:pt x="7074" y="5081"/>
                    </a:lnTo>
                    <a:lnTo>
                      <a:pt x="70239" y="13948"/>
                    </a:lnTo>
                    <a:lnTo>
                      <a:pt x="46527" y="23313"/>
                    </a:lnTo>
                    <a:lnTo>
                      <a:pt x="72431" y="30088"/>
                    </a:lnTo>
                    <a:lnTo>
                      <a:pt x="16937" y="37261"/>
                    </a:lnTo>
                    <a:lnTo>
                      <a:pt x="72032" y="43638"/>
                    </a:lnTo>
                    <a:lnTo>
                      <a:pt x="0" y="46228"/>
                    </a:lnTo>
                    <a:lnTo>
                      <a:pt x="88570" y="57685"/>
                    </a:lnTo>
                    <a:lnTo>
                      <a:pt x="52106" y="62766"/>
                    </a:lnTo>
                    <a:lnTo>
                      <a:pt x="84286" y="67051"/>
                    </a:lnTo>
                    <a:lnTo>
                      <a:pt x="13051" y="74224"/>
                    </a:lnTo>
                    <a:lnTo>
                      <a:pt x="90663" y="80600"/>
                    </a:lnTo>
                    <a:lnTo>
                      <a:pt x="57586" y="89467"/>
                    </a:lnTo>
                    <a:lnTo>
                      <a:pt x="88072" y="98334"/>
                    </a:lnTo>
                    <a:lnTo>
                      <a:pt x="4085" y="99629"/>
                    </a:lnTo>
                    <a:lnTo>
                      <a:pt x="87574" y="111485"/>
                    </a:lnTo>
                    <a:lnTo>
                      <a:pt x="49018"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8" name="Freeform: Shape 27">
                <a:extLst>
                  <a:ext uri="{FF2B5EF4-FFF2-40B4-BE49-F238E27FC236}">
                    <a16:creationId xmlns:a16="http://schemas.microsoft.com/office/drawing/2014/main" id="{14E1D794-7FAB-4A1E-AC47-45DE1459DF79}"/>
                  </a:ext>
                </a:extLst>
              </p:cNvPr>
              <p:cNvSpPr/>
              <p:nvPr/>
            </p:nvSpPr>
            <p:spPr>
              <a:xfrm>
                <a:off x="4581801" y="3480809"/>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6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8 w 246084"/>
                  <a:gd name="connsiteY7" fmla="*/ 13948 h 136591"/>
                  <a:gd name="connsiteX8" fmla="*/ 46527 w 246084"/>
                  <a:gd name="connsiteY8" fmla="*/ 23313 h 136591"/>
                  <a:gd name="connsiteX9" fmla="*/ 72430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0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7"/>
                      <a:pt x="246084" y="121846"/>
                    </a:cubicBezTo>
                    <a:lnTo>
                      <a:pt x="246084" y="14745"/>
                    </a:lnTo>
                    <a:cubicBezTo>
                      <a:pt x="246084" y="6675"/>
                      <a:pt x="239309" y="0"/>
                      <a:pt x="231040" y="0"/>
                    </a:cubicBezTo>
                    <a:lnTo>
                      <a:pt x="84187" y="0"/>
                    </a:lnTo>
                    <a:lnTo>
                      <a:pt x="7074" y="5081"/>
                    </a:lnTo>
                    <a:lnTo>
                      <a:pt x="70238" y="13948"/>
                    </a:lnTo>
                    <a:lnTo>
                      <a:pt x="46527" y="23313"/>
                    </a:lnTo>
                    <a:lnTo>
                      <a:pt x="72430" y="30088"/>
                    </a:lnTo>
                    <a:lnTo>
                      <a:pt x="16937" y="37261"/>
                    </a:lnTo>
                    <a:lnTo>
                      <a:pt x="72032" y="43638"/>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8"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9" name="Freeform: Shape 28">
                <a:extLst>
                  <a:ext uri="{FF2B5EF4-FFF2-40B4-BE49-F238E27FC236}">
                    <a16:creationId xmlns:a16="http://schemas.microsoft.com/office/drawing/2014/main" id="{CE217FF8-F742-49E9-B3DF-8C92240DA9F1}"/>
                  </a:ext>
                </a:extLst>
              </p:cNvPr>
              <p:cNvSpPr/>
              <p:nvPr/>
            </p:nvSpPr>
            <p:spPr>
              <a:xfrm>
                <a:off x="4558488" y="3344217"/>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6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8 w 246084"/>
                  <a:gd name="connsiteY7" fmla="*/ 13948 h 136591"/>
                  <a:gd name="connsiteX8" fmla="*/ 46527 w 246084"/>
                  <a:gd name="connsiteY8" fmla="*/ 23313 h 136591"/>
                  <a:gd name="connsiteX9" fmla="*/ 72430 w 246084"/>
                  <a:gd name="connsiteY9" fmla="*/ 30088 h 136591"/>
                  <a:gd name="connsiteX10" fmla="*/ 16937 w 246084"/>
                  <a:gd name="connsiteY10" fmla="*/ 37261 h 136591"/>
                  <a:gd name="connsiteX11" fmla="*/ 72032 w 246084"/>
                  <a:gd name="connsiteY11" fmla="*/ 43637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0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7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6"/>
                      <a:pt x="246084" y="121846"/>
                    </a:cubicBezTo>
                    <a:lnTo>
                      <a:pt x="246084" y="14745"/>
                    </a:lnTo>
                    <a:cubicBezTo>
                      <a:pt x="246084" y="6675"/>
                      <a:pt x="239309" y="0"/>
                      <a:pt x="231040" y="0"/>
                    </a:cubicBezTo>
                    <a:lnTo>
                      <a:pt x="84187" y="0"/>
                    </a:lnTo>
                    <a:lnTo>
                      <a:pt x="7074" y="5081"/>
                    </a:lnTo>
                    <a:lnTo>
                      <a:pt x="70238" y="13948"/>
                    </a:lnTo>
                    <a:lnTo>
                      <a:pt x="46527" y="23313"/>
                    </a:lnTo>
                    <a:lnTo>
                      <a:pt x="72430" y="30088"/>
                    </a:lnTo>
                    <a:lnTo>
                      <a:pt x="16937" y="37261"/>
                    </a:lnTo>
                    <a:lnTo>
                      <a:pt x="72032" y="43637"/>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7"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0" name="Freeform: Shape 29">
                <a:extLst>
                  <a:ext uri="{FF2B5EF4-FFF2-40B4-BE49-F238E27FC236}">
                    <a16:creationId xmlns:a16="http://schemas.microsoft.com/office/drawing/2014/main" id="{793CAA7E-6612-469D-B367-2C3743916F92}"/>
                  </a:ext>
                </a:extLst>
              </p:cNvPr>
              <p:cNvSpPr/>
              <p:nvPr/>
            </p:nvSpPr>
            <p:spPr>
              <a:xfrm>
                <a:off x="4579311" y="3207725"/>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7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8 w 246084"/>
                  <a:gd name="connsiteY7" fmla="*/ 13948 h 136591"/>
                  <a:gd name="connsiteX8" fmla="*/ 46527 w 246084"/>
                  <a:gd name="connsiteY8" fmla="*/ 23313 h 136591"/>
                  <a:gd name="connsiteX9" fmla="*/ 72430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1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7"/>
                      <a:pt x="246084" y="121847"/>
                    </a:cubicBezTo>
                    <a:lnTo>
                      <a:pt x="246084" y="14745"/>
                    </a:lnTo>
                    <a:cubicBezTo>
                      <a:pt x="246084" y="6675"/>
                      <a:pt x="239309" y="0"/>
                      <a:pt x="231040" y="0"/>
                    </a:cubicBezTo>
                    <a:lnTo>
                      <a:pt x="84187" y="0"/>
                    </a:lnTo>
                    <a:lnTo>
                      <a:pt x="7074" y="5081"/>
                    </a:lnTo>
                    <a:lnTo>
                      <a:pt x="70238" y="13948"/>
                    </a:lnTo>
                    <a:lnTo>
                      <a:pt x="46527" y="23313"/>
                    </a:lnTo>
                    <a:lnTo>
                      <a:pt x="72430" y="30088"/>
                    </a:lnTo>
                    <a:lnTo>
                      <a:pt x="16937" y="37261"/>
                    </a:lnTo>
                    <a:lnTo>
                      <a:pt x="72032" y="43638"/>
                    </a:lnTo>
                    <a:lnTo>
                      <a:pt x="0" y="46228"/>
                    </a:lnTo>
                    <a:lnTo>
                      <a:pt x="88570" y="57685"/>
                    </a:lnTo>
                    <a:lnTo>
                      <a:pt x="52106" y="62766"/>
                    </a:lnTo>
                    <a:lnTo>
                      <a:pt x="84286" y="67051"/>
                    </a:lnTo>
                    <a:lnTo>
                      <a:pt x="13051" y="74224"/>
                    </a:lnTo>
                    <a:lnTo>
                      <a:pt x="90663" y="80600"/>
                    </a:lnTo>
                    <a:lnTo>
                      <a:pt x="57586" y="89467"/>
                    </a:lnTo>
                    <a:lnTo>
                      <a:pt x="88072" y="98334"/>
                    </a:lnTo>
                    <a:lnTo>
                      <a:pt x="4085" y="99629"/>
                    </a:lnTo>
                    <a:lnTo>
                      <a:pt x="87574" y="111485"/>
                    </a:lnTo>
                    <a:lnTo>
                      <a:pt x="49018"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1" name="Freeform: Shape 30">
                <a:extLst>
                  <a:ext uri="{FF2B5EF4-FFF2-40B4-BE49-F238E27FC236}">
                    <a16:creationId xmlns:a16="http://schemas.microsoft.com/office/drawing/2014/main" id="{57C30A13-C855-4732-9ACE-890452A35BBE}"/>
                  </a:ext>
                </a:extLst>
              </p:cNvPr>
              <p:cNvSpPr/>
              <p:nvPr/>
            </p:nvSpPr>
            <p:spPr>
              <a:xfrm>
                <a:off x="4569946" y="3071233"/>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6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9 w 246084"/>
                  <a:gd name="connsiteY7" fmla="*/ 13948 h 136591"/>
                  <a:gd name="connsiteX8" fmla="*/ 46527 w 246084"/>
                  <a:gd name="connsiteY8" fmla="*/ 23313 h 136591"/>
                  <a:gd name="connsiteX9" fmla="*/ 72430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0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7"/>
                      <a:pt x="246084" y="121846"/>
                    </a:cubicBezTo>
                    <a:lnTo>
                      <a:pt x="246084" y="14745"/>
                    </a:lnTo>
                    <a:cubicBezTo>
                      <a:pt x="246084" y="6675"/>
                      <a:pt x="239309" y="0"/>
                      <a:pt x="231040" y="0"/>
                    </a:cubicBezTo>
                    <a:lnTo>
                      <a:pt x="84187" y="0"/>
                    </a:lnTo>
                    <a:lnTo>
                      <a:pt x="7074" y="5081"/>
                    </a:lnTo>
                    <a:lnTo>
                      <a:pt x="70239" y="13948"/>
                    </a:lnTo>
                    <a:lnTo>
                      <a:pt x="46527" y="23313"/>
                    </a:lnTo>
                    <a:lnTo>
                      <a:pt x="72430" y="30088"/>
                    </a:lnTo>
                    <a:lnTo>
                      <a:pt x="16937" y="37261"/>
                    </a:lnTo>
                    <a:lnTo>
                      <a:pt x="72032" y="43638"/>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8"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 name="Freeform: Shape 31">
                <a:extLst>
                  <a:ext uri="{FF2B5EF4-FFF2-40B4-BE49-F238E27FC236}">
                    <a16:creationId xmlns:a16="http://schemas.microsoft.com/office/drawing/2014/main" id="{F14219E7-DAF5-4110-90BB-1A6A0157712A}"/>
                  </a:ext>
                </a:extLst>
              </p:cNvPr>
              <p:cNvSpPr/>
              <p:nvPr/>
            </p:nvSpPr>
            <p:spPr>
              <a:xfrm>
                <a:off x="4579709" y="2934741"/>
                <a:ext cx="246083" cy="136591"/>
              </a:xfrm>
              <a:custGeom>
                <a:avLst/>
                <a:gdLst>
                  <a:gd name="connsiteX0" fmla="*/ 94349 w 246083"/>
                  <a:gd name="connsiteY0" fmla="*/ 136592 h 136591"/>
                  <a:gd name="connsiteX1" fmla="*/ 231040 w 246083"/>
                  <a:gd name="connsiteY1" fmla="*/ 136592 h 136591"/>
                  <a:gd name="connsiteX2" fmla="*/ 246084 w 246083"/>
                  <a:gd name="connsiteY2" fmla="*/ 121846 h 136591"/>
                  <a:gd name="connsiteX3" fmla="*/ 246084 w 246083"/>
                  <a:gd name="connsiteY3" fmla="*/ 14745 h 136591"/>
                  <a:gd name="connsiteX4" fmla="*/ 231040 w 246083"/>
                  <a:gd name="connsiteY4" fmla="*/ 0 h 136591"/>
                  <a:gd name="connsiteX5" fmla="*/ 84186 w 246083"/>
                  <a:gd name="connsiteY5" fmla="*/ 0 h 136591"/>
                  <a:gd name="connsiteX6" fmla="*/ 7074 w 246083"/>
                  <a:gd name="connsiteY6" fmla="*/ 5081 h 136591"/>
                  <a:gd name="connsiteX7" fmla="*/ 70238 w 246083"/>
                  <a:gd name="connsiteY7" fmla="*/ 13948 h 136591"/>
                  <a:gd name="connsiteX8" fmla="*/ 46527 w 246083"/>
                  <a:gd name="connsiteY8" fmla="*/ 23313 h 136591"/>
                  <a:gd name="connsiteX9" fmla="*/ 72430 w 246083"/>
                  <a:gd name="connsiteY9" fmla="*/ 30088 h 136591"/>
                  <a:gd name="connsiteX10" fmla="*/ 16937 w 246083"/>
                  <a:gd name="connsiteY10" fmla="*/ 37261 h 136591"/>
                  <a:gd name="connsiteX11" fmla="*/ 72032 w 246083"/>
                  <a:gd name="connsiteY11" fmla="*/ 43638 h 136591"/>
                  <a:gd name="connsiteX12" fmla="*/ 0 w 246083"/>
                  <a:gd name="connsiteY12" fmla="*/ 46228 h 136591"/>
                  <a:gd name="connsiteX13" fmla="*/ 88570 w 246083"/>
                  <a:gd name="connsiteY13" fmla="*/ 57685 h 136591"/>
                  <a:gd name="connsiteX14" fmla="*/ 52106 w 246083"/>
                  <a:gd name="connsiteY14" fmla="*/ 62766 h 136591"/>
                  <a:gd name="connsiteX15" fmla="*/ 84286 w 246083"/>
                  <a:gd name="connsiteY15" fmla="*/ 67050 h 136591"/>
                  <a:gd name="connsiteX16" fmla="*/ 13051 w 246083"/>
                  <a:gd name="connsiteY16" fmla="*/ 74224 h 136591"/>
                  <a:gd name="connsiteX17" fmla="*/ 90663 w 246083"/>
                  <a:gd name="connsiteY17" fmla="*/ 80600 h 136591"/>
                  <a:gd name="connsiteX18" fmla="*/ 57586 w 246083"/>
                  <a:gd name="connsiteY18" fmla="*/ 89467 h 136591"/>
                  <a:gd name="connsiteX19" fmla="*/ 88072 w 246083"/>
                  <a:gd name="connsiteY19" fmla="*/ 98334 h 136591"/>
                  <a:gd name="connsiteX20" fmla="*/ 4085 w 246083"/>
                  <a:gd name="connsiteY20" fmla="*/ 99629 h 136591"/>
                  <a:gd name="connsiteX21" fmla="*/ 87574 w 246083"/>
                  <a:gd name="connsiteY21" fmla="*/ 111485 h 136591"/>
                  <a:gd name="connsiteX22" fmla="*/ 49017 w 246083"/>
                  <a:gd name="connsiteY22" fmla="*/ 117463 h 136591"/>
                  <a:gd name="connsiteX23" fmla="*/ 77810 w 246083"/>
                  <a:gd name="connsiteY23" fmla="*/ 118758 h 136591"/>
                  <a:gd name="connsiteX24" fmla="*/ 53501 w 246083"/>
                  <a:gd name="connsiteY24" fmla="*/ 125732 h 136591"/>
                  <a:gd name="connsiteX25" fmla="*/ 78508 w 246083"/>
                  <a:gd name="connsiteY25" fmla="*/ 136592 h 136591"/>
                  <a:gd name="connsiteX26" fmla="*/ 94349 w 246083"/>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3" h="136591">
                    <a:moveTo>
                      <a:pt x="94349" y="136592"/>
                    </a:moveTo>
                    <a:lnTo>
                      <a:pt x="231040" y="136592"/>
                    </a:lnTo>
                    <a:cubicBezTo>
                      <a:pt x="239309" y="136592"/>
                      <a:pt x="246084" y="129916"/>
                      <a:pt x="246084" y="121846"/>
                    </a:cubicBezTo>
                    <a:lnTo>
                      <a:pt x="246084" y="14745"/>
                    </a:lnTo>
                    <a:cubicBezTo>
                      <a:pt x="246084" y="6675"/>
                      <a:pt x="239309" y="0"/>
                      <a:pt x="231040" y="0"/>
                    </a:cubicBezTo>
                    <a:lnTo>
                      <a:pt x="84186" y="0"/>
                    </a:lnTo>
                    <a:lnTo>
                      <a:pt x="7074" y="5081"/>
                    </a:lnTo>
                    <a:lnTo>
                      <a:pt x="70238" y="13948"/>
                    </a:lnTo>
                    <a:lnTo>
                      <a:pt x="46527" y="23313"/>
                    </a:lnTo>
                    <a:lnTo>
                      <a:pt x="72430" y="30088"/>
                    </a:lnTo>
                    <a:lnTo>
                      <a:pt x="16937" y="37261"/>
                    </a:lnTo>
                    <a:lnTo>
                      <a:pt x="72032" y="43638"/>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7"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3" name="Freeform: Shape 32">
                <a:extLst>
                  <a:ext uri="{FF2B5EF4-FFF2-40B4-BE49-F238E27FC236}">
                    <a16:creationId xmlns:a16="http://schemas.microsoft.com/office/drawing/2014/main" id="{EF907C11-C33C-4C50-9A9B-7C35974B8AB4}"/>
                  </a:ext>
                </a:extLst>
              </p:cNvPr>
              <p:cNvSpPr/>
              <p:nvPr/>
            </p:nvSpPr>
            <p:spPr>
              <a:xfrm>
                <a:off x="4579709" y="2796257"/>
                <a:ext cx="246083" cy="136591"/>
              </a:xfrm>
              <a:custGeom>
                <a:avLst/>
                <a:gdLst>
                  <a:gd name="connsiteX0" fmla="*/ 94349 w 246083"/>
                  <a:gd name="connsiteY0" fmla="*/ 136592 h 136591"/>
                  <a:gd name="connsiteX1" fmla="*/ 231040 w 246083"/>
                  <a:gd name="connsiteY1" fmla="*/ 136592 h 136591"/>
                  <a:gd name="connsiteX2" fmla="*/ 246084 w 246083"/>
                  <a:gd name="connsiteY2" fmla="*/ 121846 h 136591"/>
                  <a:gd name="connsiteX3" fmla="*/ 246084 w 246083"/>
                  <a:gd name="connsiteY3" fmla="*/ 14745 h 136591"/>
                  <a:gd name="connsiteX4" fmla="*/ 231040 w 246083"/>
                  <a:gd name="connsiteY4" fmla="*/ 0 h 136591"/>
                  <a:gd name="connsiteX5" fmla="*/ 84186 w 246083"/>
                  <a:gd name="connsiteY5" fmla="*/ 0 h 136591"/>
                  <a:gd name="connsiteX6" fmla="*/ 7074 w 246083"/>
                  <a:gd name="connsiteY6" fmla="*/ 5081 h 136591"/>
                  <a:gd name="connsiteX7" fmla="*/ 70238 w 246083"/>
                  <a:gd name="connsiteY7" fmla="*/ 13948 h 136591"/>
                  <a:gd name="connsiteX8" fmla="*/ 46527 w 246083"/>
                  <a:gd name="connsiteY8" fmla="*/ 23313 h 136591"/>
                  <a:gd name="connsiteX9" fmla="*/ 72430 w 246083"/>
                  <a:gd name="connsiteY9" fmla="*/ 30088 h 136591"/>
                  <a:gd name="connsiteX10" fmla="*/ 16937 w 246083"/>
                  <a:gd name="connsiteY10" fmla="*/ 37261 h 136591"/>
                  <a:gd name="connsiteX11" fmla="*/ 72032 w 246083"/>
                  <a:gd name="connsiteY11" fmla="*/ 43637 h 136591"/>
                  <a:gd name="connsiteX12" fmla="*/ 0 w 246083"/>
                  <a:gd name="connsiteY12" fmla="*/ 46228 h 136591"/>
                  <a:gd name="connsiteX13" fmla="*/ 88570 w 246083"/>
                  <a:gd name="connsiteY13" fmla="*/ 57685 h 136591"/>
                  <a:gd name="connsiteX14" fmla="*/ 52106 w 246083"/>
                  <a:gd name="connsiteY14" fmla="*/ 62766 h 136591"/>
                  <a:gd name="connsiteX15" fmla="*/ 84286 w 246083"/>
                  <a:gd name="connsiteY15" fmla="*/ 67050 h 136591"/>
                  <a:gd name="connsiteX16" fmla="*/ 13051 w 246083"/>
                  <a:gd name="connsiteY16" fmla="*/ 74224 h 136591"/>
                  <a:gd name="connsiteX17" fmla="*/ 90663 w 246083"/>
                  <a:gd name="connsiteY17" fmla="*/ 80600 h 136591"/>
                  <a:gd name="connsiteX18" fmla="*/ 57586 w 246083"/>
                  <a:gd name="connsiteY18" fmla="*/ 89467 h 136591"/>
                  <a:gd name="connsiteX19" fmla="*/ 88072 w 246083"/>
                  <a:gd name="connsiteY19" fmla="*/ 98334 h 136591"/>
                  <a:gd name="connsiteX20" fmla="*/ 4085 w 246083"/>
                  <a:gd name="connsiteY20" fmla="*/ 99629 h 136591"/>
                  <a:gd name="connsiteX21" fmla="*/ 87574 w 246083"/>
                  <a:gd name="connsiteY21" fmla="*/ 111485 h 136591"/>
                  <a:gd name="connsiteX22" fmla="*/ 49017 w 246083"/>
                  <a:gd name="connsiteY22" fmla="*/ 117463 h 136591"/>
                  <a:gd name="connsiteX23" fmla="*/ 77810 w 246083"/>
                  <a:gd name="connsiteY23" fmla="*/ 118758 h 136591"/>
                  <a:gd name="connsiteX24" fmla="*/ 53501 w 246083"/>
                  <a:gd name="connsiteY24" fmla="*/ 125732 h 136591"/>
                  <a:gd name="connsiteX25" fmla="*/ 78508 w 246083"/>
                  <a:gd name="connsiteY25" fmla="*/ 136592 h 136591"/>
                  <a:gd name="connsiteX26" fmla="*/ 94349 w 246083"/>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3" h="136591">
                    <a:moveTo>
                      <a:pt x="94349" y="136592"/>
                    </a:moveTo>
                    <a:lnTo>
                      <a:pt x="231040" y="136592"/>
                    </a:lnTo>
                    <a:cubicBezTo>
                      <a:pt x="239309" y="136592"/>
                      <a:pt x="246084" y="129916"/>
                      <a:pt x="246084" y="121846"/>
                    </a:cubicBezTo>
                    <a:lnTo>
                      <a:pt x="246084" y="14745"/>
                    </a:lnTo>
                    <a:cubicBezTo>
                      <a:pt x="246084" y="6675"/>
                      <a:pt x="239309" y="0"/>
                      <a:pt x="231040" y="0"/>
                    </a:cubicBezTo>
                    <a:lnTo>
                      <a:pt x="84186" y="0"/>
                    </a:lnTo>
                    <a:lnTo>
                      <a:pt x="7074" y="5081"/>
                    </a:lnTo>
                    <a:lnTo>
                      <a:pt x="70238" y="13948"/>
                    </a:lnTo>
                    <a:lnTo>
                      <a:pt x="46527" y="23313"/>
                    </a:lnTo>
                    <a:lnTo>
                      <a:pt x="72430" y="30088"/>
                    </a:lnTo>
                    <a:lnTo>
                      <a:pt x="16937" y="37261"/>
                    </a:lnTo>
                    <a:lnTo>
                      <a:pt x="72032" y="43637"/>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7"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4" name="Freeform: Shape 33">
                <a:extLst>
                  <a:ext uri="{FF2B5EF4-FFF2-40B4-BE49-F238E27FC236}">
                    <a16:creationId xmlns:a16="http://schemas.microsoft.com/office/drawing/2014/main" id="{3820B833-B123-4AB6-9897-DCEBCBA0C7AF}"/>
                  </a:ext>
                </a:extLst>
              </p:cNvPr>
              <p:cNvSpPr/>
              <p:nvPr/>
            </p:nvSpPr>
            <p:spPr>
              <a:xfrm>
                <a:off x="4597941" y="2523273"/>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6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9 w 246084"/>
                  <a:gd name="connsiteY7" fmla="*/ 13948 h 136591"/>
                  <a:gd name="connsiteX8" fmla="*/ 46527 w 246084"/>
                  <a:gd name="connsiteY8" fmla="*/ 23313 h 136591"/>
                  <a:gd name="connsiteX9" fmla="*/ 72431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0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7"/>
                      <a:pt x="246084" y="121846"/>
                    </a:cubicBezTo>
                    <a:lnTo>
                      <a:pt x="246084" y="14745"/>
                    </a:lnTo>
                    <a:cubicBezTo>
                      <a:pt x="246084" y="6675"/>
                      <a:pt x="239309" y="0"/>
                      <a:pt x="231040" y="0"/>
                    </a:cubicBezTo>
                    <a:lnTo>
                      <a:pt x="84187" y="0"/>
                    </a:lnTo>
                    <a:lnTo>
                      <a:pt x="7074" y="5081"/>
                    </a:lnTo>
                    <a:lnTo>
                      <a:pt x="70239" y="13948"/>
                    </a:lnTo>
                    <a:lnTo>
                      <a:pt x="46527" y="23313"/>
                    </a:lnTo>
                    <a:lnTo>
                      <a:pt x="72431" y="30088"/>
                    </a:lnTo>
                    <a:lnTo>
                      <a:pt x="16937" y="37261"/>
                    </a:lnTo>
                    <a:lnTo>
                      <a:pt x="72032" y="43638"/>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8"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5" name="Freeform: Shape 34">
                <a:extLst>
                  <a:ext uri="{FF2B5EF4-FFF2-40B4-BE49-F238E27FC236}">
                    <a16:creationId xmlns:a16="http://schemas.microsoft.com/office/drawing/2014/main" id="{70A6E434-8F09-4832-877B-9FBD24E6C30F}"/>
                  </a:ext>
                </a:extLst>
              </p:cNvPr>
              <p:cNvSpPr/>
              <p:nvPr/>
            </p:nvSpPr>
            <p:spPr>
              <a:xfrm>
                <a:off x="5308995" y="2507133"/>
                <a:ext cx="246084" cy="136591"/>
              </a:xfrm>
              <a:custGeom>
                <a:avLst/>
                <a:gdLst>
                  <a:gd name="connsiteX0" fmla="*/ 151735 w 246084"/>
                  <a:gd name="connsiteY0" fmla="*/ 136592 h 136591"/>
                  <a:gd name="connsiteX1" fmla="*/ 15044 w 246084"/>
                  <a:gd name="connsiteY1" fmla="*/ 136592 h 136591"/>
                  <a:gd name="connsiteX2" fmla="*/ 0 w 246084"/>
                  <a:gd name="connsiteY2" fmla="*/ 121846 h 136591"/>
                  <a:gd name="connsiteX3" fmla="*/ 0 w 246084"/>
                  <a:gd name="connsiteY3" fmla="*/ 14745 h 136591"/>
                  <a:gd name="connsiteX4" fmla="*/ 15044 w 246084"/>
                  <a:gd name="connsiteY4" fmla="*/ 0 h 136591"/>
                  <a:gd name="connsiteX5" fmla="*/ 161897 w 246084"/>
                  <a:gd name="connsiteY5" fmla="*/ 0 h 136591"/>
                  <a:gd name="connsiteX6" fmla="*/ 239011 w 246084"/>
                  <a:gd name="connsiteY6" fmla="*/ 5081 h 136591"/>
                  <a:gd name="connsiteX7" fmla="*/ 175846 w 246084"/>
                  <a:gd name="connsiteY7" fmla="*/ 13948 h 136591"/>
                  <a:gd name="connsiteX8" fmla="*/ 199557 w 246084"/>
                  <a:gd name="connsiteY8" fmla="*/ 23313 h 136591"/>
                  <a:gd name="connsiteX9" fmla="*/ 173654 w 246084"/>
                  <a:gd name="connsiteY9" fmla="*/ 30088 h 136591"/>
                  <a:gd name="connsiteX10" fmla="*/ 229147 w 246084"/>
                  <a:gd name="connsiteY10" fmla="*/ 37261 h 136591"/>
                  <a:gd name="connsiteX11" fmla="*/ 174052 w 246084"/>
                  <a:gd name="connsiteY11" fmla="*/ 43638 h 136591"/>
                  <a:gd name="connsiteX12" fmla="*/ 246084 w 246084"/>
                  <a:gd name="connsiteY12" fmla="*/ 46228 h 136591"/>
                  <a:gd name="connsiteX13" fmla="*/ 157514 w 246084"/>
                  <a:gd name="connsiteY13" fmla="*/ 57685 h 136591"/>
                  <a:gd name="connsiteX14" fmla="*/ 193978 w 246084"/>
                  <a:gd name="connsiteY14" fmla="*/ 62766 h 136591"/>
                  <a:gd name="connsiteX15" fmla="*/ 161798 w 246084"/>
                  <a:gd name="connsiteY15" fmla="*/ 67050 h 136591"/>
                  <a:gd name="connsiteX16" fmla="*/ 233033 w 246084"/>
                  <a:gd name="connsiteY16" fmla="*/ 74224 h 136591"/>
                  <a:gd name="connsiteX17" fmla="*/ 155422 w 246084"/>
                  <a:gd name="connsiteY17" fmla="*/ 80600 h 136591"/>
                  <a:gd name="connsiteX18" fmla="*/ 188499 w 246084"/>
                  <a:gd name="connsiteY18" fmla="*/ 89467 h 136591"/>
                  <a:gd name="connsiteX19" fmla="*/ 158012 w 246084"/>
                  <a:gd name="connsiteY19" fmla="*/ 98334 h 136591"/>
                  <a:gd name="connsiteX20" fmla="*/ 241999 w 246084"/>
                  <a:gd name="connsiteY20" fmla="*/ 99629 h 136591"/>
                  <a:gd name="connsiteX21" fmla="*/ 158510 w 246084"/>
                  <a:gd name="connsiteY21" fmla="*/ 111485 h 136591"/>
                  <a:gd name="connsiteX22" fmla="*/ 197067 w 246084"/>
                  <a:gd name="connsiteY22" fmla="*/ 117463 h 136591"/>
                  <a:gd name="connsiteX23" fmla="*/ 168274 w 246084"/>
                  <a:gd name="connsiteY23" fmla="*/ 118758 h 136591"/>
                  <a:gd name="connsiteX24" fmla="*/ 192583 w 246084"/>
                  <a:gd name="connsiteY24" fmla="*/ 125732 h 136591"/>
                  <a:gd name="connsiteX25" fmla="*/ 167576 w 246084"/>
                  <a:gd name="connsiteY25" fmla="*/ 136592 h 136591"/>
                  <a:gd name="connsiteX26" fmla="*/ 151735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136592"/>
                    </a:moveTo>
                    <a:lnTo>
                      <a:pt x="15044" y="136592"/>
                    </a:lnTo>
                    <a:cubicBezTo>
                      <a:pt x="6775" y="136592"/>
                      <a:pt x="0" y="129916"/>
                      <a:pt x="0" y="121846"/>
                    </a:cubicBezTo>
                    <a:lnTo>
                      <a:pt x="0" y="14745"/>
                    </a:lnTo>
                    <a:cubicBezTo>
                      <a:pt x="0" y="6675"/>
                      <a:pt x="6775" y="0"/>
                      <a:pt x="15044" y="0"/>
                    </a:cubicBezTo>
                    <a:lnTo>
                      <a:pt x="161897" y="0"/>
                    </a:lnTo>
                    <a:lnTo>
                      <a:pt x="239011" y="5081"/>
                    </a:lnTo>
                    <a:lnTo>
                      <a:pt x="175846" y="13948"/>
                    </a:lnTo>
                    <a:lnTo>
                      <a:pt x="199557" y="23313"/>
                    </a:lnTo>
                    <a:lnTo>
                      <a:pt x="173654" y="30088"/>
                    </a:lnTo>
                    <a:lnTo>
                      <a:pt x="229147" y="37261"/>
                    </a:lnTo>
                    <a:lnTo>
                      <a:pt x="174052" y="43638"/>
                    </a:lnTo>
                    <a:lnTo>
                      <a:pt x="246084" y="46228"/>
                    </a:lnTo>
                    <a:lnTo>
                      <a:pt x="157514" y="57685"/>
                    </a:lnTo>
                    <a:lnTo>
                      <a:pt x="193978" y="62766"/>
                    </a:lnTo>
                    <a:lnTo>
                      <a:pt x="161798" y="67050"/>
                    </a:lnTo>
                    <a:lnTo>
                      <a:pt x="233033" y="74224"/>
                    </a:lnTo>
                    <a:lnTo>
                      <a:pt x="155422" y="80600"/>
                    </a:lnTo>
                    <a:lnTo>
                      <a:pt x="188499"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6" name="Freeform: Shape 35">
                <a:extLst>
                  <a:ext uri="{FF2B5EF4-FFF2-40B4-BE49-F238E27FC236}">
                    <a16:creationId xmlns:a16="http://schemas.microsoft.com/office/drawing/2014/main" id="{CD30ABD3-8A16-4E61-94AA-0C17BC508840}"/>
                  </a:ext>
                </a:extLst>
              </p:cNvPr>
              <p:cNvSpPr/>
              <p:nvPr/>
            </p:nvSpPr>
            <p:spPr>
              <a:xfrm>
                <a:off x="5314076" y="2684772"/>
                <a:ext cx="246084" cy="136591"/>
              </a:xfrm>
              <a:custGeom>
                <a:avLst/>
                <a:gdLst>
                  <a:gd name="connsiteX0" fmla="*/ 151735 w 246084"/>
                  <a:gd name="connsiteY0" fmla="*/ 136592 h 136591"/>
                  <a:gd name="connsiteX1" fmla="*/ 15044 w 246084"/>
                  <a:gd name="connsiteY1" fmla="*/ 136592 h 136591"/>
                  <a:gd name="connsiteX2" fmla="*/ 0 w 246084"/>
                  <a:gd name="connsiteY2" fmla="*/ 121846 h 136591"/>
                  <a:gd name="connsiteX3" fmla="*/ 0 w 246084"/>
                  <a:gd name="connsiteY3" fmla="*/ 14745 h 136591"/>
                  <a:gd name="connsiteX4" fmla="*/ 15044 w 246084"/>
                  <a:gd name="connsiteY4" fmla="*/ 0 h 136591"/>
                  <a:gd name="connsiteX5" fmla="*/ 161897 w 246084"/>
                  <a:gd name="connsiteY5" fmla="*/ 0 h 136591"/>
                  <a:gd name="connsiteX6" fmla="*/ 239010 w 246084"/>
                  <a:gd name="connsiteY6" fmla="*/ 5081 h 136591"/>
                  <a:gd name="connsiteX7" fmla="*/ 175845 w 246084"/>
                  <a:gd name="connsiteY7" fmla="*/ 13948 h 136591"/>
                  <a:gd name="connsiteX8" fmla="*/ 199557 w 246084"/>
                  <a:gd name="connsiteY8" fmla="*/ 23313 h 136591"/>
                  <a:gd name="connsiteX9" fmla="*/ 173654 w 246084"/>
                  <a:gd name="connsiteY9" fmla="*/ 30088 h 136591"/>
                  <a:gd name="connsiteX10" fmla="*/ 229147 w 246084"/>
                  <a:gd name="connsiteY10" fmla="*/ 37261 h 136591"/>
                  <a:gd name="connsiteX11" fmla="*/ 174052 w 246084"/>
                  <a:gd name="connsiteY11" fmla="*/ 43637 h 136591"/>
                  <a:gd name="connsiteX12" fmla="*/ 246084 w 246084"/>
                  <a:gd name="connsiteY12" fmla="*/ 46228 h 136591"/>
                  <a:gd name="connsiteX13" fmla="*/ 157514 w 246084"/>
                  <a:gd name="connsiteY13" fmla="*/ 57685 h 136591"/>
                  <a:gd name="connsiteX14" fmla="*/ 193978 w 246084"/>
                  <a:gd name="connsiteY14" fmla="*/ 62766 h 136591"/>
                  <a:gd name="connsiteX15" fmla="*/ 161798 w 246084"/>
                  <a:gd name="connsiteY15" fmla="*/ 67050 h 136591"/>
                  <a:gd name="connsiteX16" fmla="*/ 233033 w 246084"/>
                  <a:gd name="connsiteY16" fmla="*/ 74224 h 136591"/>
                  <a:gd name="connsiteX17" fmla="*/ 155422 w 246084"/>
                  <a:gd name="connsiteY17" fmla="*/ 80600 h 136591"/>
                  <a:gd name="connsiteX18" fmla="*/ 188499 w 246084"/>
                  <a:gd name="connsiteY18" fmla="*/ 89467 h 136591"/>
                  <a:gd name="connsiteX19" fmla="*/ 158012 w 246084"/>
                  <a:gd name="connsiteY19" fmla="*/ 98334 h 136591"/>
                  <a:gd name="connsiteX20" fmla="*/ 241999 w 246084"/>
                  <a:gd name="connsiteY20" fmla="*/ 99629 h 136591"/>
                  <a:gd name="connsiteX21" fmla="*/ 158510 w 246084"/>
                  <a:gd name="connsiteY21" fmla="*/ 111485 h 136591"/>
                  <a:gd name="connsiteX22" fmla="*/ 197067 w 246084"/>
                  <a:gd name="connsiteY22" fmla="*/ 117463 h 136591"/>
                  <a:gd name="connsiteX23" fmla="*/ 168274 w 246084"/>
                  <a:gd name="connsiteY23" fmla="*/ 118758 h 136591"/>
                  <a:gd name="connsiteX24" fmla="*/ 192583 w 246084"/>
                  <a:gd name="connsiteY24" fmla="*/ 125732 h 136591"/>
                  <a:gd name="connsiteX25" fmla="*/ 167576 w 246084"/>
                  <a:gd name="connsiteY25" fmla="*/ 136592 h 136591"/>
                  <a:gd name="connsiteX26" fmla="*/ 151735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136592"/>
                    </a:moveTo>
                    <a:lnTo>
                      <a:pt x="15044" y="136592"/>
                    </a:lnTo>
                    <a:cubicBezTo>
                      <a:pt x="6775" y="136592"/>
                      <a:pt x="0" y="129916"/>
                      <a:pt x="0" y="121846"/>
                    </a:cubicBezTo>
                    <a:lnTo>
                      <a:pt x="0" y="14745"/>
                    </a:lnTo>
                    <a:cubicBezTo>
                      <a:pt x="0" y="6675"/>
                      <a:pt x="6775" y="0"/>
                      <a:pt x="15044" y="0"/>
                    </a:cubicBezTo>
                    <a:lnTo>
                      <a:pt x="161897" y="0"/>
                    </a:lnTo>
                    <a:lnTo>
                      <a:pt x="239010" y="5081"/>
                    </a:lnTo>
                    <a:lnTo>
                      <a:pt x="175845" y="13948"/>
                    </a:lnTo>
                    <a:lnTo>
                      <a:pt x="199557" y="23313"/>
                    </a:lnTo>
                    <a:lnTo>
                      <a:pt x="173654" y="30088"/>
                    </a:lnTo>
                    <a:lnTo>
                      <a:pt x="229147" y="37261"/>
                    </a:lnTo>
                    <a:lnTo>
                      <a:pt x="174052" y="43637"/>
                    </a:lnTo>
                    <a:lnTo>
                      <a:pt x="246084" y="46228"/>
                    </a:lnTo>
                    <a:lnTo>
                      <a:pt x="157514" y="57685"/>
                    </a:lnTo>
                    <a:lnTo>
                      <a:pt x="193978" y="62766"/>
                    </a:lnTo>
                    <a:lnTo>
                      <a:pt x="161798" y="67050"/>
                    </a:lnTo>
                    <a:lnTo>
                      <a:pt x="233033" y="74224"/>
                    </a:lnTo>
                    <a:lnTo>
                      <a:pt x="155422" y="80600"/>
                    </a:lnTo>
                    <a:lnTo>
                      <a:pt x="188499"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7" name="Freeform: Shape 36">
                <a:extLst>
                  <a:ext uri="{FF2B5EF4-FFF2-40B4-BE49-F238E27FC236}">
                    <a16:creationId xmlns:a16="http://schemas.microsoft.com/office/drawing/2014/main" id="{D8935DA9-BFF5-4896-99D0-8CEEC67CFA44}"/>
                  </a:ext>
                </a:extLst>
              </p:cNvPr>
              <p:cNvSpPr/>
              <p:nvPr/>
            </p:nvSpPr>
            <p:spPr>
              <a:xfrm>
                <a:off x="5358610" y="2970408"/>
                <a:ext cx="246084" cy="136591"/>
              </a:xfrm>
              <a:custGeom>
                <a:avLst/>
                <a:gdLst>
                  <a:gd name="connsiteX0" fmla="*/ 151735 w 246084"/>
                  <a:gd name="connsiteY0" fmla="*/ 136592 h 136591"/>
                  <a:gd name="connsiteX1" fmla="*/ 15044 w 246084"/>
                  <a:gd name="connsiteY1" fmla="*/ 136592 h 136591"/>
                  <a:gd name="connsiteX2" fmla="*/ 0 w 246084"/>
                  <a:gd name="connsiteY2" fmla="*/ 121846 h 136591"/>
                  <a:gd name="connsiteX3" fmla="*/ 0 w 246084"/>
                  <a:gd name="connsiteY3" fmla="*/ 14745 h 136591"/>
                  <a:gd name="connsiteX4" fmla="*/ 15044 w 246084"/>
                  <a:gd name="connsiteY4" fmla="*/ 0 h 136591"/>
                  <a:gd name="connsiteX5" fmla="*/ 161897 w 246084"/>
                  <a:gd name="connsiteY5" fmla="*/ 0 h 136591"/>
                  <a:gd name="connsiteX6" fmla="*/ 239010 w 246084"/>
                  <a:gd name="connsiteY6" fmla="*/ 5081 h 136591"/>
                  <a:gd name="connsiteX7" fmla="*/ 175845 w 246084"/>
                  <a:gd name="connsiteY7" fmla="*/ 13948 h 136591"/>
                  <a:gd name="connsiteX8" fmla="*/ 199557 w 246084"/>
                  <a:gd name="connsiteY8" fmla="*/ 23313 h 136591"/>
                  <a:gd name="connsiteX9" fmla="*/ 173654 w 246084"/>
                  <a:gd name="connsiteY9" fmla="*/ 30088 h 136591"/>
                  <a:gd name="connsiteX10" fmla="*/ 229147 w 246084"/>
                  <a:gd name="connsiteY10" fmla="*/ 37261 h 136591"/>
                  <a:gd name="connsiteX11" fmla="*/ 174052 w 246084"/>
                  <a:gd name="connsiteY11" fmla="*/ 43638 h 136591"/>
                  <a:gd name="connsiteX12" fmla="*/ 246084 w 246084"/>
                  <a:gd name="connsiteY12" fmla="*/ 46228 h 136591"/>
                  <a:gd name="connsiteX13" fmla="*/ 157514 w 246084"/>
                  <a:gd name="connsiteY13" fmla="*/ 57685 h 136591"/>
                  <a:gd name="connsiteX14" fmla="*/ 193978 w 246084"/>
                  <a:gd name="connsiteY14" fmla="*/ 62766 h 136591"/>
                  <a:gd name="connsiteX15" fmla="*/ 161798 w 246084"/>
                  <a:gd name="connsiteY15" fmla="*/ 67050 h 136591"/>
                  <a:gd name="connsiteX16" fmla="*/ 233033 w 246084"/>
                  <a:gd name="connsiteY16" fmla="*/ 74224 h 136591"/>
                  <a:gd name="connsiteX17" fmla="*/ 155422 w 246084"/>
                  <a:gd name="connsiteY17" fmla="*/ 80600 h 136591"/>
                  <a:gd name="connsiteX18" fmla="*/ 188499 w 246084"/>
                  <a:gd name="connsiteY18" fmla="*/ 89467 h 136591"/>
                  <a:gd name="connsiteX19" fmla="*/ 158012 w 246084"/>
                  <a:gd name="connsiteY19" fmla="*/ 98334 h 136591"/>
                  <a:gd name="connsiteX20" fmla="*/ 241999 w 246084"/>
                  <a:gd name="connsiteY20" fmla="*/ 99629 h 136591"/>
                  <a:gd name="connsiteX21" fmla="*/ 158510 w 246084"/>
                  <a:gd name="connsiteY21" fmla="*/ 111485 h 136591"/>
                  <a:gd name="connsiteX22" fmla="*/ 197067 w 246084"/>
                  <a:gd name="connsiteY22" fmla="*/ 117463 h 136591"/>
                  <a:gd name="connsiteX23" fmla="*/ 168274 w 246084"/>
                  <a:gd name="connsiteY23" fmla="*/ 118758 h 136591"/>
                  <a:gd name="connsiteX24" fmla="*/ 192583 w 246084"/>
                  <a:gd name="connsiteY24" fmla="*/ 125732 h 136591"/>
                  <a:gd name="connsiteX25" fmla="*/ 167576 w 246084"/>
                  <a:gd name="connsiteY25" fmla="*/ 136592 h 136591"/>
                  <a:gd name="connsiteX26" fmla="*/ 151735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136592"/>
                    </a:moveTo>
                    <a:lnTo>
                      <a:pt x="15044" y="136592"/>
                    </a:lnTo>
                    <a:cubicBezTo>
                      <a:pt x="6775" y="136592"/>
                      <a:pt x="0" y="129916"/>
                      <a:pt x="0" y="121846"/>
                    </a:cubicBezTo>
                    <a:lnTo>
                      <a:pt x="0" y="14745"/>
                    </a:lnTo>
                    <a:cubicBezTo>
                      <a:pt x="0" y="6675"/>
                      <a:pt x="6775" y="0"/>
                      <a:pt x="15044" y="0"/>
                    </a:cubicBezTo>
                    <a:lnTo>
                      <a:pt x="161897" y="0"/>
                    </a:lnTo>
                    <a:lnTo>
                      <a:pt x="239010" y="5081"/>
                    </a:lnTo>
                    <a:lnTo>
                      <a:pt x="175845" y="13948"/>
                    </a:lnTo>
                    <a:lnTo>
                      <a:pt x="199557" y="23313"/>
                    </a:lnTo>
                    <a:lnTo>
                      <a:pt x="173654" y="30088"/>
                    </a:lnTo>
                    <a:lnTo>
                      <a:pt x="229147" y="37261"/>
                    </a:lnTo>
                    <a:lnTo>
                      <a:pt x="174052" y="43638"/>
                    </a:lnTo>
                    <a:lnTo>
                      <a:pt x="246084" y="46228"/>
                    </a:lnTo>
                    <a:lnTo>
                      <a:pt x="157514" y="57685"/>
                    </a:lnTo>
                    <a:lnTo>
                      <a:pt x="193978" y="62766"/>
                    </a:lnTo>
                    <a:lnTo>
                      <a:pt x="161798" y="67050"/>
                    </a:lnTo>
                    <a:lnTo>
                      <a:pt x="233033" y="74224"/>
                    </a:lnTo>
                    <a:lnTo>
                      <a:pt x="155422" y="80600"/>
                    </a:lnTo>
                    <a:lnTo>
                      <a:pt x="188499"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8" name="Freeform: Shape 37">
                <a:extLst>
                  <a:ext uri="{FF2B5EF4-FFF2-40B4-BE49-F238E27FC236}">
                    <a16:creationId xmlns:a16="http://schemas.microsoft.com/office/drawing/2014/main" id="{F10DF956-0897-44D8-9056-533408E9DB6D}"/>
                  </a:ext>
                </a:extLst>
              </p:cNvPr>
              <p:cNvSpPr/>
              <p:nvPr/>
            </p:nvSpPr>
            <p:spPr>
              <a:xfrm>
                <a:off x="5970632" y="4115247"/>
                <a:ext cx="136591" cy="246084"/>
              </a:xfrm>
              <a:custGeom>
                <a:avLst/>
                <a:gdLst>
                  <a:gd name="connsiteX0" fmla="*/ 0 w 136591"/>
                  <a:gd name="connsiteY0" fmla="*/ 94349 h 246084"/>
                  <a:gd name="connsiteX1" fmla="*/ 0 w 136591"/>
                  <a:gd name="connsiteY1" fmla="*/ 231040 h 246084"/>
                  <a:gd name="connsiteX2" fmla="*/ 14745 w 136591"/>
                  <a:gd name="connsiteY2" fmla="*/ 246084 h 246084"/>
                  <a:gd name="connsiteX3" fmla="*/ 121847 w 136591"/>
                  <a:gd name="connsiteY3" fmla="*/ 246084 h 246084"/>
                  <a:gd name="connsiteX4" fmla="*/ 136592 w 136591"/>
                  <a:gd name="connsiteY4" fmla="*/ 231040 h 246084"/>
                  <a:gd name="connsiteX5" fmla="*/ 136592 w 136591"/>
                  <a:gd name="connsiteY5" fmla="*/ 84187 h 246084"/>
                  <a:gd name="connsiteX6" fmla="*/ 131511 w 136591"/>
                  <a:gd name="connsiteY6" fmla="*/ 7074 h 246084"/>
                  <a:gd name="connsiteX7" fmla="*/ 122644 w 136591"/>
                  <a:gd name="connsiteY7" fmla="*/ 70239 h 246084"/>
                  <a:gd name="connsiteX8" fmla="*/ 113278 w 136591"/>
                  <a:gd name="connsiteY8" fmla="*/ 46527 h 246084"/>
                  <a:gd name="connsiteX9" fmla="*/ 106504 w 136591"/>
                  <a:gd name="connsiteY9" fmla="*/ 72431 h 246084"/>
                  <a:gd name="connsiteX10" fmla="*/ 99330 w 136591"/>
                  <a:gd name="connsiteY10" fmla="*/ 16937 h 246084"/>
                  <a:gd name="connsiteX11" fmla="*/ 92954 w 136591"/>
                  <a:gd name="connsiteY11" fmla="*/ 72032 h 246084"/>
                  <a:gd name="connsiteX12" fmla="*/ 90364 w 136591"/>
                  <a:gd name="connsiteY12" fmla="*/ 0 h 246084"/>
                  <a:gd name="connsiteX13" fmla="*/ 78906 w 136591"/>
                  <a:gd name="connsiteY13" fmla="*/ 88571 h 246084"/>
                  <a:gd name="connsiteX14" fmla="*/ 73825 w 136591"/>
                  <a:gd name="connsiteY14" fmla="*/ 52106 h 246084"/>
                  <a:gd name="connsiteX15" fmla="*/ 69541 w 136591"/>
                  <a:gd name="connsiteY15" fmla="*/ 84287 h 246084"/>
                  <a:gd name="connsiteX16" fmla="*/ 62368 w 136591"/>
                  <a:gd name="connsiteY16" fmla="*/ 13051 h 246084"/>
                  <a:gd name="connsiteX17" fmla="*/ 55992 w 136591"/>
                  <a:gd name="connsiteY17" fmla="*/ 90663 h 246084"/>
                  <a:gd name="connsiteX18" fmla="*/ 47125 w 136591"/>
                  <a:gd name="connsiteY18" fmla="*/ 57586 h 246084"/>
                  <a:gd name="connsiteX19" fmla="*/ 38258 w 136591"/>
                  <a:gd name="connsiteY19" fmla="*/ 88072 h 246084"/>
                  <a:gd name="connsiteX20" fmla="*/ 36963 w 136591"/>
                  <a:gd name="connsiteY20" fmla="*/ 4085 h 246084"/>
                  <a:gd name="connsiteX21" fmla="*/ 25107 w 136591"/>
                  <a:gd name="connsiteY21" fmla="*/ 87574 h 246084"/>
                  <a:gd name="connsiteX22" fmla="*/ 19129 w 136591"/>
                  <a:gd name="connsiteY22" fmla="*/ 49018 h 246084"/>
                  <a:gd name="connsiteX23" fmla="*/ 17834 w 136591"/>
                  <a:gd name="connsiteY23" fmla="*/ 77810 h 246084"/>
                  <a:gd name="connsiteX24" fmla="*/ 10860 w 136591"/>
                  <a:gd name="connsiteY24" fmla="*/ 53501 h 246084"/>
                  <a:gd name="connsiteX25" fmla="*/ 0 w 136591"/>
                  <a:gd name="connsiteY25" fmla="*/ 78508 h 246084"/>
                  <a:gd name="connsiteX26" fmla="*/ 0 w 136591"/>
                  <a:gd name="connsiteY26" fmla="*/ 94349 h 2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91" h="246084">
                    <a:moveTo>
                      <a:pt x="0" y="94349"/>
                    </a:moveTo>
                    <a:lnTo>
                      <a:pt x="0" y="231040"/>
                    </a:lnTo>
                    <a:cubicBezTo>
                      <a:pt x="0" y="239310"/>
                      <a:pt x="6675" y="246084"/>
                      <a:pt x="14745" y="246084"/>
                    </a:cubicBezTo>
                    <a:lnTo>
                      <a:pt x="121847" y="246084"/>
                    </a:lnTo>
                    <a:cubicBezTo>
                      <a:pt x="129917" y="246084"/>
                      <a:pt x="136592" y="239310"/>
                      <a:pt x="136592" y="231040"/>
                    </a:cubicBezTo>
                    <a:lnTo>
                      <a:pt x="136592" y="84187"/>
                    </a:lnTo>
                    <a:lnTo>
                      <a:pt x="131511" y="7074"/>
                    </a:lnTo>
                    <a:lnTo>
                      <a:pt x="122644" y="70239"/>
                    </a:lnTo>
                    <a:lnTo>
                      <a:pt x="113278" y="46527"/>
                    </a:lnTo>
                    <a:lnTo>
                      <a:pt x="106504" y="72431"/>
                    </a:lnTo>
                    <a:lnTo>
                      <a:pt x="99330" y="16937"/>
                    </a:lnTo>
                    <a:lnTo>
                      <a:pt x="92954" y="72032"/>
                    </a:lnTo>
                    <a:lnTo>
                      <a:pt x="90364" y="0"/>
                    </a:lnTo>
                    <a:lnTo>
                      <a:pt x="78906" y="88571"/>
                    </a:lnTo>
                    <a:lnTo>
                      <a:pt x="73825" y="52106"/>
                    </a:lnTo>
                    <a:lnTo>
                      <a:pt x="69541" y="84287"/>
                    </a:lnTo>
                    <a:lnTo>
                      <a:pt x="62368" y="13051"/>
                    </a:lnTo>
                    <a:lnTo>
                      <a:pt x="55992" y="90663"/>
                    </a:lnTo>
                    <a:lnTo>
                      <a:pt x="47125" y="57586"/>
                    </a:lnTo>
                    <a:lnTo>
                      <a:pt x="38258" y="88072"/>
                    </a:lnTo>
                    <a:lnTo>
                      <a:pt x="36963" y="4085"/>
                    </a:lnTo>
                    <a:lnTo>
                      <a:pt x="25107" y="87574"/>
                    </a:lnTo>
                    <a:lnTo>
                      <a:pt x="19129" y="49018"/>
                    </a:lnTo>
                    <a:lnTo>
                      <a:pt x="17834" y="77810"/>
                    </a:lnTo>
                    <a:lnTo>
                      <a:pt x="10860" y="53501"/>
                    </a:lnTo>
                    <a:lnTo>
                      <a:pt x="0" y="78508"/>
                    </a:lnTo>
                    <a:lnTo>
                      <a:pt x="0"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9" name="Freeform: Shape 38">
                <a:extLst>
                  <a:ext uri="{FF2B5EF4-FFF2-40B4-BE49-F238E27FC236}">
                    <a16:creationId xmlns:a16="http://schemas.microsoft.com/office/drawing/2014/main" id="{6C34A11C-BE61-4614-9B5E-E2C4690815A8}"/>
                  </a:ext>
                </a:extLst>
              </p:cNvPr>
              <p:cNvSpPr/>
              <p:nvPr/>
            </p:nvSpPr>
            <p:spPr>
              <a:xfrm>
                <a:off x="6146677" y="4121026"/>
                <a:ext cx="136591" cy="246083"/>
              </a:xfrm>
              <a:custGeom>
                <a:avLst/>
                <a:gdLst>
                  <a:gd name="connsiteX0" fmla="*/ 0 w 136591"/>
                  <a:gd name="connsiteY0" fmla="*/ 94349 h 246083"/>
                  <a:gd name="connsiteX1" fmla="*/ 0 w 136591"/>
                  <a:gd name="connsiteY1" fmla="*/ 231040 h 246083"/>
                  <a:gd name="connsiteX2" fmla="*/ 14745 w 136591"/>
                  <a:gd name="connsiteY2" fmla="*/ 246084 h 246083"/>
                  <a:gd name="connsiteX3" fmla="*/ 121846 w 136591"/>
                  <a:gd name="connsiteY3" fmla="*/ 246084 h 246083"/>
                  <a:gd name="connsiteX4" fmla="*/ 136592 w 136591"/>
                  <a:gd name="connsiteY4" fmla="*/ 231040 h 246083"/>
                  <a:gd name="connsiteX5" fmla="*/ 136592 w 136591"/>
                  <a:gd name="connsiteY5" fmla="*/ 84186 h 246083"/>
                  <a:gd name="connsiteX6" fmla="*/ 131510 w 136591"/>
                  <a:gd name="connsiteY6" fmla="*/ 7074 h 246083"/>
                  <a:gd name="connsiteX7" fmla="*/ 122644 w 136591"/>
                  <a:gd name="connsiteY7" fmla="*/ 70238 h 246083"/>
                  <a:gd name="connsiteX8" fmla="*/ 113278 w 136591"/>
                  <a:gd name="connsiteY8" fmla="*/ 46527 h 246083"/>
                  <a:gd name="connsiteX9" fmla="*/ 106504 w 136591"/>
                  <a:gd name="connsiteY9" fmla="*/ 72430 h 246083"/>
                  <a:gd name="connsiteX10" fmla="*/ 99330 w 136591"/>
                  <a:gd name="connsiteY10" fmla="*/ 16937 h 246083"/>
                  <a:gd name="connsiteX11" fmla="*/ 92954 w 136591"/>
                  <a:gd name="connsiteY11" fmla="*/ 72032 h 246083"/>
                  <a:gd name="connsiteX12" fmla="*/ 90364 w 136591"/>
                  <a:gd name="connsiteY12" fmla="*/ 0 h 246083"/>
                  <a:gd name="connsiteX13" fmla="*/ 78906 w 136591"/>
                  <a:gd name="connsiteY13" fmla="*/ 88570 h 246083"/>
                  <a:gd name="connsiteX14" fmla="*/ 73825 w 136591"/>
                  <a:gd name="connsiteY14" fmla="*/ 52106 h 246083"/>
                  <a:gd name="connsiteX15" fmla="*/ 69541 w 136591"/>
                  <a:gd name="connsiteY15" fmla="*/ 84286 h 246083"/>
                  <a:gd name="connsiteX16" fmla="*/ 62368 w 136591"/>
                  <a:gd name="connsiteY16" fmla="*/ 13051 h 246083"/>
                  <a:gd name="connsiteX17" fmla="*/ 55992 w 136591"/>
                  <a:gd name="connsiteY17" fmla="*/ 90663 h 246083"/>
                  <a:gd name="connsiteX18" fmla="*/ 47124 w 136591"/>
                  <a:gd name="connsiteY18" fmla="*/ 57586 h 246083"/>
                  <a:gd name="connsiteX19" fmla="*/ 38258 w 136591"/>
                  <a:gd name="connsiteY19" fmla="*/ 88072 h 246083"/>
                  <a:gd name="connsiteX20" fmla="*/ 36962 w 136591"/>
                  <a:gd name="connsiteY20" fmla="*/ 4085 h 246083"/>
                  <a:gd name="connsiteX21" fmla="*/ 25106 w 136591"/>
                  <a:gd name="connsiteY21" fmla="*/ 87574 h 246083"/>
                  <a:gd name="connsiteX22" fmla="*/ 19129 w 136591"/>
                  <a:gd name="connsiteY22" fmla="*/ 49017 h 246083"/>
                  <a:gd name="connsiteX23" fmla="*/ 17834 w 136591"/>
                  <a:gd name="connsiteY23" fmla="*/ 77810 h 246083"/>
                  <a:gd name="connsiteX24" fmla="*/ 0 w 136591"/>
                  <a:gd name="connsiteY24" fmla="*/ 7173 h 246083"/>
                  <a:gd name="connsiteX25" fmla="*/ 0 w 136591"/>
                  <a:gd name="connsiteY25" fmla="*/ 78508 h 246083"/>
                  <a:gd name="connsiteX26" fmla="*/ 0 w 136591"/>
                  <a:gd name="connsiteY26" fmla="*/ 94349 h 2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91" h="246083">
                    <a:moveTo>
                      <a:pt x="0" y="94349"/>
                    </a:moveTo>
                    <a:lnTo>
                      <a:pt x="0" y="231040"/>
                    </a:lnTo>
                    <a:cubicBezTo>
                      <a:pt x="0" y="239309"/>
                      <a:pt x="6675" y="246084"/>
                      <a:pt x="14745" y="246084"/>
                    </a:cubicBezTo>
                    <a:lnTo>
                      <a:pt x="121846" y="246084"/>
                    </a:lnTo>
                    <a:cubicBezTo>
                      <a:pt x="129917" y="246084"/>
                      <a:pt x="136592" y="239309"/>
                      <a:pt x="136592" y="231040"/>
                    </a:cubicBezTo>
                    <a:lnTo>
                      <a:pt x="136592" y="84186"/>
                    </a:lnTo>
                    <a:lnTo>
                      <a:pt x="131510" y="7074"/>
                    </a:lnTo>
                    <a:lnTo>
                      <a:pt x="122644" y="70238"/>
                    </a:lnTo>
                    <a:lnTo>
                      <a:pt x="113278" y="46527"/>
                    </a:lnTo>
                    <a:lnTo>
                      <a:pt x="106504" y="72430"/>
                    </a:lnTo>
                    <a:lnTo>
                      <a:pt x="99330" y="16937"/>
                    </a:lnTo>
                    <a:lnTo>
                      <a:pt x="92954" y="72032"/>
                    </a:lnTo>
                    <a:lnTo>
                      <a:pt x="90364" y="0"/>
                    </a:lnTo>
                    <a:lnTo>
                      <a:pt x="78906" y="88570"/>
                    </a:lnTo>
                    <a:lnTo>
                      <a:pt x="73825" y="52106"/>
                    </a:lnTo>
                    <a:lnTo>
                      <a:pt x="69541" y="84286"/>
                    </a:lnTo>
                    <a:lnTo>
                      <a:pt x="62368" y="13051"/>
                    </a:lnTo>
                    <a:lnTo>
                      <a:pt x="55992" y="90663"/>
                    </a:lnTo>
                    <a:lnTo>
                      <a:pt x="47124" y="57586"/>
                    </a:lnTo>
                    <a:lnTo>
                      <a:pt x="38258" y="88072"/>
                    </a:lnTo>
                    <a:lnTo>
                      <a:pt x="36962" y="4085"/>
                    </a:lnTo>
                    <a:lnTo>
                      <a:pt x="25106" y="87574"/>
                    </a:lnTo>
                    <a:lnTo>
                      <a:pt x="19129" y="49017"/>
                    </a:lnTo>
                    <a:lnTo>
                      <a:pt x="17834" y="77810"/>
                    </a:lnTo>
                    <a:lnTo>
                      <a:pt x="0" y="7173"/>
                    </a:lnTo>
                    <a:lnTo>
                      <a:pt x="0" y="78508"/>
                    </a:lnTo>
                    <a:lnTo>
                      <a:pt x="0"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0" name="Freeform: Shape 39">
                <a:extLst>
                  <a:ext uri="{FF2B5EF4-FFF2-40B4-BE49-F238E27FC236}">
                    <a16:creationId xmlns:a16="http://schemas.microsoft.com/office/drawing/2014/main" id="{D5E3BB5E-11A1-4C97-B6E2-F6C0DF91A929}"/>
                  </a:ext>
                </a:extLst>
              </p:cNvPr>
              <p:cNvSpPr/>
              <p:nvPr/>
            </p:nvSpPr>
            <p:spPr>
              <a:xfrm>
                <a:off x="6556651" y="4517650"/>
                <a:ext cx="246084" cy="136591"/>
              </a:xfrm>
              <a:custGeom>
                <a:avLst/>
                <a:gdLst>
                  <a:gd name="connsiteX0" fmla="*/ 151735 w 246084"/>
                  <a:gd name="connsiteY0" fmla="*/ 0 h 136591"/>
                  <a:gd name="connsiteX1" fmla="*/ 15044 w 246084"/>
                  <a:gd name="connsiteY1" fmla="*/ 0 h 136591"/>
                  <a:gd name="connsiteX2" fmla="*/ 0 w 246084"/>
                  <a:gd name="connsiteY2" fmla="*/ 14745 h 136591"/>
                  <a:gd name="connsiteX3" fmla="*/ 0 w 246084"/>
                  <a:gd name="connsiteY3" fmla="*/ 121846 h 136591"/>
                  <a:gd name="connsiteX4" fmla="*/ 15044 w 246084"/>
                  <a:gd name="connsiteY4" fmla="*/ 136592 h 136591"/>
                  <a:gd name="connsiteX5" fmla="*/ 161897 w 246084"/>
                  <a:gd name="connsiteY5" fmla="*/ 136592 h 136591"/>
                  <a:gd name="connsiteX6" fmla="*/ 239010 w 246084"/>
                  <a:gd name="connsiteY6" fmla="*/ 131510 h 136591"/>
                  <a:gd name="connsiteX7" fmla="*/ 175845 w 246084"/>
                  <a:gd name="connsiteY7" fmla="*/ 122644 h 136591"/>
                  <a:gd name="connsiteX8" fmla="*/ 199557 w 246084"/>
                  <a:gd name="connsiteY8" fmla="*/ 113278 h 136591"/>
                  <a:gd name="connsiteX9" fmla="*/ 173654 w 246084"/>
                  <a:gd name="connsiteY9" fmla="*/ 106504 h 136591"/>
                  <a:gd name="connsiteX10" fmla="*/ 229147 w 246084"/>
                  <a:gd name="connsiteY10" fmla="*/ 99330 h 136591"/>
                  <a:gd name="connsiteX11" fmla="*/ 174052 w 246084"/>
                  <a:gd name="connsiteY11" fmla="*/ 92954 h 136591"/>
                  <a:gd name="connsiteX12" fmla="*/ 246084 w 246084"/>
                  <a:gd name="connsiteY12" fmla="*/ 90364 h 136591"/>
                  <a:gd name="connsiteX13" fmla="*/ 157514 w 246084"/>
                  <a:gd name="connsiteY13" fmla="*/ 78906 h 136591"/>
                  <a:gd name="connsiteX14" fmla="*/ 193978 w 246084"/>
                  <a:gd name="connsiteY14" fmla="*/ 73825 h 136591"/>
                  <a:gd name="connsiteX15" fmla="*/ 161798 w 246084"/>
                  <a:gd name="connsiteY15" fmla="*/ 69541 h 136591"/>
                  <a:gd name="connsiteX16" fmla="*/ 233033 w 246084"/>
                  <a:gd name="connsiteY16" fmla="*/ 62368 h 136591"/>
                  <a:gd name="connsiteX17" fmla="*/ 155422 w 246084"/>
                  <a:gd name="connsiteY17" fmla="*/ 55992 h 136591"/>
                  <a:gd name="connsiteX18" fmla="*/ 188499 w 246084"/>
                  <a:gd name="connsiteY18" fmla="*/ 47124 h 136591"/>
                  <a:gd name="connsiteX19" fmla="*/ 158012 w 246084"/>
                  <a:gd name="connsiteY19" fmla="*/ 38258 h 136591"/>
                  <a:gd name="connsiteX20" fmla="*/ 241999 w 246084"/>
                  <a:gd name="connsiteY20" fmla="*/ 36962 h 136591"/>
                  <a:gd name="connsiteX21" fmla="*/ 158510 w 246084"/>
                  <a:gd name="connsiteY21" fmla="*/ 25106 h 136591"/>
                  <a:gd name="connsiteX22" fmla="*/ 197067 w 246084"/>
                  <a:gd name="connsiteY22" fmla="*/ 19129 h 136591"/>
                  <a:gd name="connsiteX23" fmla="*/ 168274 w 246084"/>
                  <a:gd name="connsiteY23" fmla="*/ 17834 h 136591"/>
                  <a:gd name="connsiteX24" fmla="*/ 238911 w 246084"/>
                  <a:gd name="connsiteY24" fmla="*/ 0 h 136591"/>
                  <a:gd name="connsiteX25" fmla="*/ 167576 w 246084"/>
                  <a:gd name="connsiteY25" fmla="*/ 0 h 136591"/>
                  <a:gd name="connsiteX26" fmla="*/ 151735 w 246084"/>
                  <a:gd name="connsiteY26" fmla="*/ 0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0"/>
                    </a:moveTo>
                    <a:lnTo>
                      <a:pt x="15044" y="0"/>
                    </a:lnTo>
                    <a:cubicBezTo>
                      <a:pt x="6775" y="0"/>
                      <a:pt x="0" y="6675"/>
                      <a:pt x="0" y="14745"/>
                    </a:cubicBezTo>
                    <a:lnTo>
                      <a:pt x="0" y="121846"/>
                    </a:lnTo>
                    <a:cubicBezTo>
                      <a:pt x="0" y="129917"/>
                      <a:pt x="6775" y="136592"/>
                      <a:pt x="15044" y="136592"/>
                    </a:cubicBezTo>
                    <a:lnTo>
                      <a:pt x="161897" y="136592"/>
                    </a:lnTo>
                    <a:lnTo>
                      <a:pt x="239010" y="131510"/>
                    </a:lnTo>
                    <a:lnTo>
                      <a:pt x="175845" y="122644"/>
                    </a:lnTo>
                    <a:lnTo>
                      <a:pt x="199557" y="113278"/>
                    </a:lnTo>
                    <a:lnTo>
                      <a:pt x="173654" y="106504"/>
                    </a:lnTo>
                    <a:lnTo>
                      <a:pt x="229147" y="99330"/>
                    </a:lnTo>
                    <a:lnTo>
                      <a:pt x="174052" y="92954"/>
                    </a:lnTo>
                    <a:lnTo>
                      <a:pt x="246084" y="90364"/>
                    </a:lnTo>
                    <a:lnTo>
                      <a:pt x="157514" y="78906"/>
                    </a:lnTo>
                    <a:lnTo>
                      <a:pt x="193978" y="73825"/>
                    </a:lnTo>
                    <a:lnTo>
                      <a:pt x="161798" y="69541"/>
                    </a:lnTo>
                    <a:lnTo>
                      <a:pt x="233033" y="62368"/>
                    </a:lnTo>
                    <a:lnTo>
                      <a:pt x="155422" y="55992"/>
                    </a:lnTo>
                    <a:lnTo>
                      <a:pt x="188499" y="47124"/>
                    </a:lnTo>
                    <a:lnTo>
                      <a:pt x="158012" y="38258"/>
                    </a:lnTo>
                    <a:lnTo>
                      <a:pt x="241999" y="36962"/>
                    </a:lnTo>
                    <a:lnTo>
                      <a:pt x="158510" y="25106"/>
                    </a:lnTo>
                    <a:lnTo>
                      <a:pt x="197067" y="19129"/>
                    </a:lnTo>
                    <a:lnTo>
                      <a:pt x="168274" y="17834"/>
                    </a:lnTo>
                    <a:lnTo>
                      <a:pt x="238911" y="0"/>
                    </a:lnTo>
                    <a:lnTo>
                      <a:pt x="167576" y="0"/>
                    </a:lnTo>
                    <a:lnTo>
                      <a:pt x="151735"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1" name="Freeform: Shape 40">
                <a:extLst>
                  <a:ext uri="{FF2B5EF4-FFF2-40B4-BE49-F238E27FC236}">
                    <a16:creationId xmlns:a16="http://schemas.microsoft.com/office/drawing/2014/main" id="{63FC6D75-B67D-41A8-AC65-E13BE6564B51}"/>
                  </a:ext>
                </a:extLst>
              </p:cNvPr>
              <p:cNvSpPr/>
              <p:nvPr/>
            </p:nvSpPr>
            <p:spPr>
              <a:xfrm>
                <a:off x="7144463" y="4574040"/>
                <a:ext cx="246084" cy="136591"/>
              </a:xfrm>
              <a:custGeom>
                <a:avLst/>
                <a:gdLst>
                  <a:gd name="connsiteX0" fmla="*/ 94349 w 246084"/>
                  <a:gd name="connsiteY0" fmla="*/ 0 h 136591"/>
                  <a:gd name="connsiteX1" fmla="*/ 231040 w 246084"/>
                  <a:gd name="connsiteY1" fmla="*/ 0 h 136591"/>
                  <a:gd name="connsiteX2" fmla="*/ 246084 w 246084"/>
                  <a:gd name="connsiteY2" fmla="*/ 14745 h 136591"/>
                  <a:gd name="connsiteX3" fmla="*/ 246084 w 246084"/>
                  <a:gd name="connsiteY3" fmla="*/ 121846 h 136591"/>
                  <a:gd name="connsiteX4" fmla="*/ 231040 w 246084"/>
                  <a:gd name="connsiteY4" fmla="*/ 136592 h 136591"/>
                  <a:gd name="connsiteX5" fmla="*/ 84187 w 246084"/>
                  <a:gd name="connsiteY5" fmla="*/ 136592 h 136591"/>
                  <a:gd name="connsiteX6" fmla="*/ 7074 w 246084"/>
                  <a:gd name="connsiteY6" fmla="*/ 131510 h 136591"/>
                  <a:gd name="connsiteX7" fmla="*/ 70238 w 246084"/>
                  <a:gd name="connsiteY7" fmla="*/ 122644 h 136591"/>
                  <a:gd name="connsiteX8" fmla="*/ 46527 w 246084"/>
                  <a:gd name="connsiteY8" fmla="*/ 113278 h 136591"/>
                  <a:gd name="connsiteX9" fmla="*/ 72431 w 246084"/>
                  <a:gd name="connsiteY9" fmla="*/ 106504 h 136591"/>
                  <a:gd name="connsiteX10" fmla="*/ 16937 w 246084"/>
                  <a:gd name="connsiteY10" fmla="*/ 99330 h 136591"/>
                  <a:gd name="connsiteX11" fmla="*/ 72032 w 246084"/>
                  <a:gd name="connsiteY11" fmla="*/ 92954 h 136591"/>
                  <a:gd name="connsiteX12" fmla="*/ 0 w 246084"/>
                  <a:gd name="connsiteY12" fmla="*/ 90363 h 136591"/>
                  <a:gd name="connsiteX13" fmla="*/ 88570 w 246084"/>
                  <a:gd name="connsiteY13" fmla="*/ 78906 h 136591"/>
                  <a:gd name="connsiteX14" fmla="*/ 52106 w 246084"/>
                  <a:gd name="connsiteY14" fmla="*/ 73825 h 136591"/>
                  <a:gd name="connsiteX15" fmla="*/ 84287 w 246084"/>
                  <a:gd name="connsiteY15" fmla="*/ 69541 h 136591"/>
                  <a:gd name="connsiteX16" fmla="*/ 13051 w 246084"/>
                  <a:gd name="connsiteY16" fmla="*/ 62368 h 136591"/>
                  <a:gd name="connsiteX17" fmla="*/ 90662 w 246084"/>
                  <a:gd name="connsiteY17" fmla="*/ 55992 h 136591"/>
                  <a:gd name="connsiteX18" fmla="*/ 57586 w 246084"/>
                  <a:gd name="connsiteY18" fmla="*/ 47124 h 136591"/>
                  <a:gd name="connsiteX19" fmla="*/ 88072 w 246084"/>
                  <a:gd name="connsiteY19" fmla="*/ 38258 h 136591"/>
                  <a:gd name="connsiteX20" fmla="*/ 4085 w 246084"/>
                  <a:gd name="connsiteY20" fmla="*/ 36962 h 136591"/>
                  <a:gd name="connsiteX21" fmla="*/ 87574 w 246084"/>
                  <a:gd name="connsiteY21" fmla="*/ 25106 h 136591"/>
                  <a:gd name="connsiteX22" fmla="*/ 49017 w 246084"/>
                  <a:gd name="connsiteY22" fmla="*/ 19129 h 136591"/>
                  <a:gd name="connsiteX23" fmla="*/ 77810 w 246084"/>
                  <a:gd name="connsiteY23" fmla="*/ 17833 h 136591"/>
                  <a:gd name="connsiteX24" fmla="*/ 7173 w 246084"/>
                  <a:gd name="connsiteY24" fmla="*/ 0 h 136591"/>
                  <a:gd name="connsiteX25" fmla="*/ 78508 w 246084"/>
                  <a:gd name="connsiteY25" fmla="*/ 0 h 136591"/>
                  <a:gd name="connsiteX26" fmla="*/ 94349 w 246084"/>
                  <a:gd name="connsiteY26" fmla="*/ 0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0"/>
                    </a:moveTo>
                    <a:lnTo>
                      <a:pt x="231040" y="0"/>
                    </a:lnTo>
                    <a:cubicBezTo>
                      <a:pt x="239309" y="0"/>
                      <a:pt x="246084" y="6675"/>
                      <a:pt x="246084" y="14745"/>
                    </a:cubicBezTo>
                    <a:lnTo>
                      <a:pt x="246084" y="121846"/>
                    </a:lnTo>
                    <a:cubicBezTo>
                      <a:pt x="246084" y="129916"/>
                      <a:pt x="239309" y="136592"/>
                      <a:pt x="231040" y="136592"/>
                    </a:cubicBezTo>
                    <a:lnTo>
                      <a:pt x="84187" y="136592"/>
                    </a:lnTo>
                    <a:lnTo>
                      <a:pt x="7074" y="131510"/>
                    </a:lnTo>
                    <a:lnTo>
                      <a:pt x="70238" y="122644"/>
                    </a:lnTo>
                    <a:lnTo>
                      <a:pt x="46527" y="113278"/>
                    </a:lnTo>
                    <a:lnTo>
                      <a:pt x="72431" y="106504"/>
                    </a:lnTo>
                    <a:lnTo>
                      <a:pt x="16937" y="99330"/>
                    </a:lnTo>
                    <a:lnTo>
                      <a:pt x="72032" y="92954"/>
                    </a:lnTo>
                    <a:lnTo>
                      <a:pt x="0" y="90363"/>
                    </a:lnTo>
                    <a:lnTo>
                      <a:pt x="88570" y="78906"/>
                    </a:lnTo>
                    <a:lnTo>
                      <a:pt x="52106" y="73825"/>
                    </a:lnTo>
                    <a:lnTo>
                      <a:pt x="84287" y="69541"/>
                    </a:lnTo>
                    <a:lnTo>
                      <a:pt x="13051" y="62368"/>
                    </a:lnTo>
                    <a:lnTo>
                      <a:pt x="90662" y="55992"/>
                    </a:lnTo>
                    <a:lnTo>
                      <a:pt x="57586" y="47124"/>
                    </a:lnTo>
                    <a:lnTo>
                      <a:pt x="88072" y="38258"/>
                    </a:lnTo>
                    <a:lnTo>
                      <a:pt x="4085" y="36962"/>
                    </a:lnTo>
                    <a:lnTo>
                      <a:pt x="87574" y="25106"/>
                    </a:lnTo>
                    <a:lnTo>
                      <a:pt x="49017" y="19129"/>
                    </a:lnTo>
                    <a:lnTo>
                      <a:pt x="77810" y="17833"/>
                    </a:lnTo>
                    <a:lnTo>
                      <a:pt x="7173" y="0"/>
                    </a:lnTo>
                    <a:lnTo>
                      <a:pt x="78508" y="0"/>
                    </a:lnTo>
                    <a:lnTo>
                      <a:pt x="94349"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2" name="Freeform: Shape 41">
                <a:extLst>
                  <a:ext uri="{FF2B5EF4-FFF2-40B4-BE49-F238E27FC236}">
                    <a16:creationId xmlns:a16="http://schemas.microsoft.com/office/drawing/2014/main" id="{4971751A-69C0-4C65-9F3F-BF8855F0ABDF}"/>
                  </a:ext>
                </a:extLst>
              </p:cNvPr>
              <p:cNvSpPr/>
              <p:nvPr/>
            </p:nvSpPr>
            <p:spPr>
              <a:xfrm>
                <a:off x="7584227" y="4143642"/>
                <a:ext cx="136591" cy="246084"/>
              </a:xfrm>
              <a:custGeom>
                <a:avLst/>
                <a:gdLst>
                  <a:gd name="connsiteX0" fmla="*/ 136591 w 136591"/>
                  <a:gd name="connsiteY0" fmla="*/ 94349 h 246084"/>
                  <a:gd name="connsiteX1" fmla="*/ 136591 w 136591"/>
                  <a:gd name="connsiteY1" fmla="*/ 231040 h 246084"/>
                  <a:gd name="connsiteX2" fmla="*/ 121846 w 136591"/>
                  <a:gd name="connsiteY2" fmla="*/ 246084 h 246084"/>
                  <a:gd name="connsiteX3" fmla="*/ 14745 w 136591"/>
                  <a:gd name="connsiteY3" fmla="*/ 246084 h 246084"/>
                  <a:gd name="connsiteX4" fmla="*/ 0 w 136591"/>
                  <a:gd name="connsiteY4" fmla="*/ 231040 h 246084"/>
                  <a:gd name="connsiteX5" fmla="*/ 0 w 136591"/>
                  <a:gd name="connsiteY5" fmla="*/ 84187 h 246084"/>
                  <a:gd name="connsiteX6" fmla="*/ 5081 w 136591"/>
                  <a:gd name="connsiteY6" fmla="*/ 7074 h 246084"/>
                  <a:gd name="connsiteX7" fmla="*/ 13948 w 136591"/>
                  <a:gd name="connsiteY7" fmla="*/ 70239 h 246084"/>
                  <a:gd name="connsiteX8" fmla="*/ 23313 w 136591"/>
                  <a:gd name="connsiteY8" fmla="*/ 46527 h 246084"/>
                  <a:gd name="connsiteX9" fmla="*/ 30088 w 136591"/>
                  <a:gd name="connsiteY9" fmla="*/ 72430 h 246084"/>
                  <a:gd name="connsiteX10" fmla="*/ 37261 w 136591"/>
                  <a:gd name="connsiteY10" fmla="*/ 16937 h 246084"/>
                  <a:gd name="connsiteX11" fmla="*/ 43638 w 136591"/>
                  <a:gd name="connsiteY11" fmla="*/ 72032 h 246084"/>
                  <a:gd name="connsiteX12" fmla="*/ 46228 w 136591"/>
                  <a:gd name="connsiteY12" fmla="*/ 0 h 246084"/>
                  <a:gd name="connsiteX13" fmla="*/ 57685 w 136591"/>
                  <a:gd name="connsiteY13" fmla="*/ 88571 h 246084"/>
                  <a:gd name="connsiteX14" fmla="*/ 62766 w 136591"/>
                  <a:gd name="connsiteY14" fmla="*/ 52106 h 246084"/>
                  <a:gd name="connsiteX15" fmla="*/ 67050 w 136591"/>
                  <a:gd name="connsiteY15" fmla="*/ 84286 h 246084"/>
                  <a:gd name="connsiteX16" fmla="*/ 74224 w 136591"/>
                  <a:gd name="connsiteY16" fmla="*/ 13051 h 246084"/>
                  <a:gd name="connsiteX17" fmla="*/ 80600 w 136591"/>
                  <a:gd name="connsiteY17" fmla="*/ 90663 h 246084"/>
                  <a:gd name="connsiteX18" fmla="*/ 89467 w 136591"/>
                  <a:gd name="connsiteY18" fmla="*/ 57586 h 246084"/>
                  <a:gd name="connsiteX19" fmla="*/ 98334 w 136591"/>
                  <a:gd name="connsiteY19" fmla="*/ 88072 h 246084"/>
                  <a:gd name="connsiteX20" fmla="*/ 99629 w 136591"/>
                  <a:gd name="connsiteY20" fmla="*/ 4085 h 246084"/>
                  <a:gd name="connsiteX21" fmla="*/ 111485 w 136591"/>
                  <a:gd name="connsiteY21" fmla="*/ 87574 h 246084"/>
                  <a:gd name="connsiteX22" fmla="*/ 117463 w 136591"/>
                  <a:gd name="connsiteY22" fmla="*/ 49018 h 246084"/>
                  <a:gd name="connsiteX23" fmla="*/ 118758 w 136591"/>
                  <a:gd name="connsiteY23" fmla="*/ 77810 h 246084"/>
                  <a:gd name="connsiteX24" fmla="*/ 136591 w 136591"/>
                  <a:gd name="connsiteY24" fmla="*/ 7173 h 246084"/>
                  <a:gd name="connsiteX25" fmla="*/ 136591 w 136591"/>
                  <a:gd name="connsiteY25" fmla="*/ 78508 h 246084"/>
                  <a:gd name="connsiteX26" fmla="*/ 136591 w 136591"/>
                  <a:gd name="connsiteY26" fmla="*/ 94349 h 2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91" h="246084">
                    <a:moveTo>
                      <a:pt x="136591" y="94349"/>
                    </a:moveTo>
                    <a:lnTo>
                      <a:pt x="136591" y="231040"/>
                    </a:lnTo>
                    <a:cubicBezTo>
                      <a:pt x="136591" y="239309"/>
                      <a:pt x="129916" y="246084"/>
                      <a:pt x="121846" y="246084"/>
                    </a:cubicBezTo>
                    <a:lnTo>
                      <a:pt x="14745" y="246084"/>
                    </a:lnTo>
                    <a:cubicBezTo>
                      <a:pt x="6675" y="246084"/>
                      <a:pt x="0" y="239309"/>
                      <a:pt x="0" y="231040"/>
                    </a:cubicBezTo>
                    <a:lnTo>
                      <a:pt x="0" y="84187"/>
                    </a:lnTo>
                    <a:lnTo>
                      <a:pt x="5081" y="7074"/>
                    </a:lnTo>
                    <a:lnTo>
                      <a:pt x="13948" y="70239"/>
                    </a:lnTo>
                    <a:lnTo>
                      <a:pt x="23313" y="46527"/>
                    </a:lnTo>
                    <a:lnTo>
                      <a:pt x="30088" y="72430"/>
                    </a:lnTo>
                    <a:lnTo>
                      <a:pt x="37261" y="16937"/>
                    </a:lnTo>
                    <a:lnTo>
                      <a:pt x="43638" y="72032"/>
                    </a:lnTo>
                    <a:lnTo>
                      <a:pt x="46228" y="0"/>
                    </a:lnTo>
                    <a:lnTo>
                      <a:pt x="57685" y="88571"/>
                    </a:lnTo>
                    <a:lnTo>
                      <a:pt x="62766" y="52106"/>
                    </a:lnTo>
                    <a:lnTo>
                      <a:pt x="67050" y="84286"/>
                    </a:lnTo>
                    <a:lnTo>
                      <a:pt x="74224" y="13051"/>
                    </a:lnTo>
                    <a:lnTo>
                      <a:pt x="80600" y="90663"/>
                    </a:lnTo>
                    <a:lnTo>
                      <a:pt x="89467" y="57586"/>
                    </a:lnTo>
                    <a:lnTo>
                      <a:pt x="98334" y="88072"/>
                    </a:lnTo>
                    <a:lnTo>
                      <a:pt x="99629" y="4085"/>
                    </a:lnTo>
                    <a:lnTo>
                      <a:pt x="111485" y="87574"/>
                    </a:lnTo>
                    <a:lnTo>
                      <a:pt x="117463" y="49018"/>
                    </a:lnTo>
                    <a:lnTo>
                      <a:pt x="118758" y="77810"/>
                    </a:lnTo>
                    <a:lnTo>
                      <a:pt x="136591" y="7173"/>
                    </a:lnTo>
                    <a:lnTo>
                      <a:pt x="136591" y="78508"/>
                    </a:lnTo>
                    <a:lnTo>
                      <a:pt x="136591"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3" name="Freeform: Shape 42">
                <a:extLst>
                  <a:ext uri="{FF2B5EF4-FFF2-40B4-BE49-F238E27FC236}">
                    <a16:creationId xmlns:a16="http://schemas.microsoft.com/office/drawing/2014/main" id="{A22D51E2-5758-4B59-816A-DB0BAD792E99}"/>
                  </a:ext>
                </a:extLst>
              </p:cNvPr>
              <p:cNvSpPr/>
              <p:nvPr/>
            </p:nvSpPr>
            <p:spPr>
              <a:xfrm>
                <a:off x="7754294" y="4143642"/>
                <a:ext cx="143465" cy="246084"/>
              </a:xfrm>
              <a:custGeom>
                <a:avLst/>
                <a:gdLst>
                  <a:gd name="connsiteX0" fmla="*/ 143267 w 143465"/>
                  <a:gd name="connsiteY0" fmla="*/ 94349 h 246084"/>
                  <a:gd name="connsiteX1" fmla="*/ 143267 w 143465"/>
                  <a:gd name="connsiteY1" fmla="*/ 231040 h 246084"/>
                  <a:gd name="connsiteX2" fmla="*/ 127824 w 143465"/>
                  <a:gd name="connsiteY2" fmla="*/ 246084 h 246084"/>
                  <a:gd name="connsiteX3" fmla="*/ 15442 w 143465"/>
                  <a:gd name="connsiteY3" fmla="*/ 246084 h 246084"/>
                  <a:gd name="connsiteX4" fmla="*/ 0 w 143465"/>
                  <a:gd name="connsiteY4" fmla="*/ 231040 h 246084"/>
                  <a:gd name="connsiteX5" fmla="*/ 0 w 143465"/>
                  <a:gd name="connsiteY5" fmla="*/ 84187 h 246084"/>
                  <a:gd name="connsiteX6" fmla="*/ 5380 w 143465"/>
                  <a:gd name="connsiteY6" fmla="*/ 7074 h 246084"/>
                  <a:gd name="connsiteX7" fmla="*/ 14745 w 143465"/>
                  <a:gd name="connsiteY7" fmla="*/ 70239 h 246084"/>
                  <a:gd name="connsiteX8" fmla="*/ 24508 w 143465"/>
                  <a:gd name="connsiteY8" fmla="*/ 46527 h 246084"/>
                  <a:gd name="connsiteX9" fmla="*/ 31582 w 143465"/>
                  <a:gd name="connsiteY9" fmla="*/ 72430 h 246084"/>
                  <a:gd name="connsiteX10" fmla="*/ 39154 w 143465"/>
                  <a:gd name="connsiteY10" fmla="*/ 16937 h 246084"/>
                  <a:gd name="connsiteX11" fmla="*/ 45829 w 143465"/>
                  <a:gd name="connsiteY11" fmla="*/ 72032 h 246084"/>
                  <a:gd name="connsiteX12" fmla="*/ 48519 w 143465"/>
                  <a:gd name="connsiteY12" fmla="*/ 0 h 246084"/>
                  <a:gd name="connsiteX13" fmla="*/ 60574 w 143465"/>
                  <a:gd name="connsiteY13" fmla="*/ 88571 h 246084"/>
                  <a:gd name="connsiteX14" fmla="*/ 65954 w 143465"/>
                  <a:gd name="connsiteY14" fmla="*/ 52106 h 246084"/>
                  <a:gd name="connsiteX15" fmla="*/ 70438 w 143465"/>
                  <a:gd name="connsiteY15" fmla="*/ 84286 h 246084"/>
                  <a:gd name="connsiteX16" fmla="*/ 78009 w 143465"/>
                  <a:gd name="connsiteY16" fmla="*/ 13051 h 246084"/>
                  <a:gd name="connsiteX17" fmla="*/ 84685 w 143465"/>
                  <a:gd name="connsiteY17" fmla="*/ 90663 h 246084"/>
                  <a:gd name="connsiteX18" fmla="*/ 94050 w 143465"/>
                  <a:gd name="connsiteY18" fmla="*/ 57586 h 246084"/>
                  <a:gd name="connsiteX19" fmla="*/ 103415 w 143465"/>
                  <a:gd name="connsiteY19" fmla="*/ 88072 h 246084"/>
                  <a:gd name="connsiteX20" fmla="*/ 104710 w 143465"/>
                  <a:gd name="connsiteY20" fmla="*/ 4085 h 246084"/>
                  <a:gd name="connsiteX21" fmla="*/ 117163 w 143465"/>
                  <a:gd name="connsiteY21" fmla="*/ 87574 h 246084"/>
                  <a:gd name="connsiteX22" fmla="*/ 123440 w 143465"/>
                  <a:gd name="connsiteY22" fmla="*/ 49018 h 246084"/>
                  <a:gd name="connsiteX23" fmla="*/ 124735 w 143465"/>
                  <a:gd name="connsiteY23" fmla="*/ 77810 h 246084"/>
                  <a:gd name="connsiteX24" fmla="*/ 143466 w 143465"/>
                  <a:gd name="connsiteY24" fmla="*/ 7173 h 246084"/>
                  <a:gd name="connsiteX25" fmla="*/ 143466 w 143465"/>
                  <a:gd name="connsiteY25" fmla="*/ 78508 h 246084"/>
                  <a:gd name="connsiteX26" fmla="*/ 143466 w 143465"/>
                  <a:gd name="connsiteY26" fmla="*/ 94349 h 2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465" h="246084">
                    <a:moveTo>
                      <a:pt x="143267" y="94349"/>
                    </a:moveTo>
                    <a:lnTo>
                      <a:pt x="143267" y="231040"/>
                    </a:lnTo>
                    <a:cubicBezTo>
                      <a:pt x="143267" y="239309"/>
                      <a:pt x="136293" y="246084"/>
                      <a:pt x="127824" y="246084"/>
                    </a:cubicBezTo>
                    <a:lnTo>
                      <a:pt x="15442" y="246084"/>
                    </a:lnTo>
                    <a:cubicBezTo>
                      <a:pt x="6974" y="246084"/>
                      <a:pt x="0" y="239309"/>
                      <a:pt x="0" y="231040"/>
                    </a:cubicBezTo>
                    <a:lnTo>
                      <a:pt x="0" y="84187"/>
                    </a:lnTo>
                    <a:lnTo>
                      <a:pt x="5380" y="7074"/>
                    </a:lnTo>
                    <a:lnTo>
                      <a:pt x="14745" y="70239"/>
                    </a:lnTo>
                    <a:lnTo>
                      <a:pt x="24508" y="46527"/>
                    </a:lnTo>
                    <a:lnTo>
                      <a:pt x="31582" y="72430"/>
                    </a:lnTo>
                    <a:lnTo>
                      <a:pt x="39154" y="16937"/>
                    </a:lnTo>
                    <a:lnTo>
                      <a:pt x="45829" y="72032"/>
                    </a:lnTo>
                    <a:lnTo>
                      <a:pt x="48519" y="0"/>
                    </a:lnTo>
                    <a:lnTo>
                      <a:pt x="60574" y="88571"/>
                    </a:lnTo>
                    <a:lnTo>
                      <a:pt x="65954" y="52106"/>
                    </a:lnTo>
                    <a:lnTo>
                      <a:pt x="70438" y="84286"/>
                    </a:lnTo>
                    <a:lnTo>
                      <a:pt x="78009" y="13051"/>
                    </a:lnTo>
                    <a:lnTo>
                      <a:pt x="84685" y="90663"/>
                    </a:lnTo>
                    <a:lnTo>
                      <a:pt x="94050" y="57586"/>
                    </a:lnTo>
                    <a:lnTo>
                      <a:pt x="103415" y="88072"/>
                    </a:lnTo>
                    <a:lnTo>
                      <a:pt x="104710" y="4085"/>
                    </a:lnTo>
                    <a:lnTo>
                      <a:pt x="117163" y="87574"/>
                    </a:lnTo>
                    <a:lnTo>
                      <a:pt x="123440" y="49018"/>
                    </a:lnTo>
                    <a:lnTo>
                      <a:pt x="124735" y="77810"/>
                    </a:lnTo>
                    <a:lnTo>
                      <a:pt x="143466" y="7173"/>
                    </a:lnTo>
                    <a:lnTo>
                      <a:pt x="143466" y="78508"/>
                    </a:lnTo>
                    <a:lnTo>
                      <a:pt x="143466"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4" name="Freeform: Shape 43">
                <a:extLst>
                  <a:ext uri="{FF2B5EF4-FFF2-40B4-BE49-F238E27FC236}">
                    <a16:creationId xmlns:a16="http://schemas.microsoft.com/office/drawing/2014/main" id="{E81CAF5E-9745-4E3F-AE1E-2108230B9349}"/>
                  </a:ext>
                </a:extLst>
              </p:cNvPr>
              <p:cNvSpPr/>
              <p:nvPr/>
            </p:nvSpPr>
            <p:spPr>
              <a:xfrm>
                <a:off x="7937013" y="4190268"/>
                <a:ext cx="143466" cy="246084"/>
              </a:xfrm>
              <a:custGeom>
                <a:avLst/>
                <a:gdLst>
                  <a:gd name="connsiteX0" fmla="*/ 143267 w 143466"/>
                  <a:gd name="connsiteY0" fmla="*/ 94349 h 246084"/>
                  <a:gd name="connsiteX1" fmla="*/ 143267 w 143466"/>
                  <a:gd name="connsiteY1" fmla="*/ 231040 h 246084"/>
                  <a:gd name="connsiteX2" fmla="*/ 127824 w 143466"/>
                  <a:gd name="connsiteY2" fmla="*/ 246084 h 246084"/>
                  <a:gd name="connsiteX3" fmla="*/ 15442 w 143466"/>
                  <a:gd name="connsiteY3" fmla="*/ 246084 h 246084"/>
                  <a:gd name="connsiteX4" fmla="*/ 0 w 143466"/>
                  <a:gd name="connsiteY4" fmla="*/ 231040 h 246084"/>
                  <a:gd name="connsiteX5" fmla="*/ 0 w 143466"/>
                  <a:gd name="connsiteY5" fmla="*/ 84187 h 246084"/>
                  <a:gd name="connsiteX6" fmla="*/ 5380 w 143466"/>
                  <a:gd name="connsiteY6" fmla="*/ 7074 h 246084"/>
                  <a:gd name="connsiteX7" fmla="*/ 14746 w 143466"/>
                  <a:gd name="connsiteY7" fmla="*/ 70239 h 246084"/>
                  <a:gd name="connsiteX8" fmla="*/ 24509 w 143466"/>
                  <a:gd name="connsiteY8" fmla="*/ 46527 h 246084"/>
                  <a:gd name="connsiteX9" fmla="*/ 31582 w 143466"/>
                  <a:gd name="connsiteY9" fmla="*/ 72431 h 246084"/>
                  <a:gd name="connsiteX10" fmla="*/ 39154 w 143466"/>
                  <a:gd name="connsiteY10" fmla="*/ 16937 h 246084"/>
                  <a:gd name="connsiteX11" fmla="*/ 45830 w 143466"/>
                  <a:gd name="connsiteY11" fmla="*/ 72032 h 246084"/>
                  <a:gd name="connsiteX12" fmla="*/ 48519 w 143466"/>
                  <a:gd name="connsiteY12" fmla="*/ 0 h 246084"/>
                  <a:gd name="connsiteX13" fmla="*/ 60575 w 143466"/>
                  <a:gd name="connsiteY13" fmla="*/ 88571 h 246084"/>
                  <a:gd name="connsiteX14" fmla="*/ 65954 w 143466"/>
                  <a:gd name="connsiteY14" fmla="*/ 52106 h 246084"/>
                  <a:gd name="connsiteX15" fmla="*/ 70438 w 143466"/>
                  <a:gd name="connsiteY15" fmla="*/ 84287 h 246084"/>
                  <a:gd name="connsiteX16" fmla="*/ 78010 w 143466"/>
                  <a:gd name="connsiteY16" fmla="*/ 13051 h 246084"/>
                  <a:gd name="connsiteX17" fmla="*/ 84685 w 143466"/>
                  <a:gd name="connsiteY17" fmla="*/ 90663 h 246084"/>
                  <a:gd name="connsiteX18" fmla="*/ 94050 w 143466"/>
                  <a:gd name="connsiteY18" fmla="*/ 57586 h 246084"/>
                  <a:gd name="connsiteX19" fmla="*/ 103415 w 143466"/>
                  <a:gd name="connsiteY19" fmla="*/ 88072 h 246084"/>
                  <a:gd name="connsiteX20" fmla="*/ 104710 w 143466"/>
                  <a:gd name="connsiteY20" fmla="*/ 4085 h 246084"/>
                  <a:gd name="connsiteX21" fmla="*/ 117164 w 143466"/>
                  <a:gd name="connsiteY21" fmla="*/ 87574 h 246084"/>
                  <a:gd name="connsiteX22" fmla="*/ 123441 w 143466"/>
                  <a:gd name="connsiteY22" fmla="*/ 49018 h 246084"/>
                  <a:gd name="connsiteX23" fmla="*/ 124736 w 143466"/>
                  <a:gd name="connsiteY23" fmla="*/ 77810 h 246084"/>
                  <a:gd name="connsiteX24" fmla="*/ 143466 w 143466"/>
                  <a:gd name="connsiteY24" fmla="*/ 7173 h 246084"/>
                  <a:gd name="connsiteX25" fmla="*/ 143466 w 143466"/>
                  <a:gd name="connsiteY25" fmla="*/ 78508 h 246084"/>
                  <a:gd name="connsiteX26" fmla="*/ 143466 w 143466"/>
                  <a:gd name="connsiteY26" fmla="*/ 94349 h 2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466" h="246084">
                    <a:moveTo>
                      <a:pt x="143267" y="94349"/>
                    </a:moveTo>
                    <a:lnTo>
                      <a:pt x="143267" y="231040"/>
                    </a:lnTo>
                    <a:cubicBezTo>
                      <a:pt x="143267" y="239310"/>
                      <a:pt x="136293" y="246084"/>
                      <a:pt x="127824" y="246084"/>
                    </a:cubicBezTo>
                    <a:lnTo>
                      <a:pt x="15442" y="246084"/>
                    </a:lnTo>
                    <a:cubicBezTo>
                      <a:pt x="6974" y="246084"/>
                      <a:pt x="0" y="239310"/>
                      <a:pt x="0" y="231040"/>
                    </a:cubicBezTo>
                    <a:lnTo>
                      <a:pt x="0" y="84187"/>
                    </a:lnTo>
                    <a:lnTo>
                      <a:pt x="5380" y="7074"/>
                    </a:lnTo>
                    <a:lnTo>
                      <a:pt x="14746" y="70239"/>
                    </a:lnTo>
                    <a:lnTo>
                      <a:pt x="24509" y="46527"/>
                    </a:lnTo>
                    <a:lnTo>
                      <a:pt x="31582" y="72431"/>
                    </a:lnTo>
                    <a:lnTo>
                      <a:pt x="39154" y="16937"/>
                    </a:lnTo>
                    <a:lnTo>
                      <a:pt x="45830" y="72032"/>
                    </a:lnTo>
                    <a:lnTo>
                      <a:pt x="48519" y="0"/>
                    </a:lnTo>
                    <a:lnTo>
                      <a:pt x="60575" y="88571"/>
                    </a:lnTo>
                    <a:lnTo>
                      <a:pt x="65954" y="52106"/>
                    </a:lnTo>
                    <a:lnTo>
                      <a:pt x="70438" y="84287"/>
                    </a:lnTo>
                    <a:lnTo>
                      <a:pt x="78010" y="13051"/>
                    </a:lnTo>
                    <a:lnTo>
                      <a:pt x="84685" y="90663"/>
                    </a:lnTo>
                    <a:lnTo>
                      <a:pt x="94050" y="57586"/>
                    </a:lnTo>
                    <a:lnTo>
                      <a:pt x="103415" y="88072"/>
                    </a:lnTo>
                    <a:lnTo>
                      <a:pt x="104710" y="4085"/>
                    </a:lnTo>
                    <a:lnTo>
                      <a:pt x="117164" y="87574"/>
                    </a:lnTo>
                    <a:lnTo>
                      <a:pt x="123441" y="49018"/>
                    </a:lnTo>
                    <a:lnTo>
                      <a:pt x="124736" y="77810"/>
                    </a:lnTo>
                    <a:lnTo>
                      <a:pt x="143466" y="7173"/>
                    </a:lnTo>
                    <a:lnTo>
                      <a:pt x="143466" y="78508"/>
                    </a:lnTo>
                    <a:lnTo>
                      <a:pt x="143466"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5" name="Freeform: Shape 44">
                <a:extLst>
                  <a:ext uri="{FF2B5EF4-FFF2-40B4-BE49-F238E27FC236}">
                    <a16:creationId xmlns:a16="http://schemas.microsoft.com/office/drawing/2014/main" id="{547D7807-DE28-4549-A7BC-1289EE2B9BF1}"/>
                  </a:ext>
                </a:extLst>
              </p:cNvPr>
              <p:cNvSpPr/>
              <p:nvPr/>
            </p:nvSpPr>
            <p:spPr>
              <a:xfrm>
                <a:off x="8268579" y="4252238"/>
                <a:ext cx="143465" cy="246084"/>
              </a:xfrm>
              <a:custGeom>
                <a:avLst/>
                <a:gdLst>
                  <a:gd name="connsiteX0" fmla="*/ 143267 w 143465"/>
                  <a:gd name="connsiteY0" fmla="*/ 94349 h 246084"/>
                  <a:gd name="connsiteX1" fmla="*/ 143267 w 143465"/>
                  <a:gd name="connsiteY1" fmla="*/ 231040 h 246084"/>
                  <a:gd name="connsiteX2" fmla="*/ 127824 w 143465"/>
                  <a:gd name="connsiteY2" fmla="*/ 246084 h 246084"/>
                  <a:gd name="connsiteX3" fmla="*/ 15442 w 143465"/>
                  <a:gd name="connsiteY3" fmla="*/ 246084 h 246084"/>
                  <a:gd name="connsiteX4" fmla="*/ 0 w 143465"/>
                  <a:gd name="connsiteY4" fmla="*/ 231040 h 246084"/>
                  <a:gd name="connsiteX5" fmla="*/ 0 w 143465"/>
                  <a:gd name="connsiteY5" fmla="*/ 84187 h 246084"/>
                  <a:gd name="connsiteX6" fmla="*/ 5380 w 143465"/>
                  <a:gd name="connsiteY6" fmla="*/ 7074 h 246084"/>
                  <a:gd name="connsiteX7" fmla="*/ 14745 w 143465"/>
                  <a:gd name="connsiteY7" fmla="*/ 70239 h 246084"/>
                  <a:gd name="connsiteX8" fmla="*/ 24508 w 143465"/>
                  <a:gd name="connsiteY8" fmla="*/ 46527 h 246084"/>
                  <a:gd name="connsiteX9" fmla="*/ 31582 w 143465"/>
                  <a:gd name="connsiteY9" fmla="*/ 72431 h 246084"/>
                  <a:gd name="connsiteX10" fmla="*/ 39154 w 143465"/>
                  <a:gd name="connsiteY10" fmla="*/ 16937 h 246084"/>
                  <a:gd name="connsiteX11" fmla="*/ 45829 w 143465"/>
                  <a:gd name="connsiteY11" fmla="*/ 72032 h 246084"/>
                  <a:gd name="connsiteX12" fmla="*/ 48519 w 143465"/>
                  <a:gd name="connsiteY12" fmla="*/ 0 h 246084"/>
                  <a:gd name="connsiteX13" fmla="*/ 60574 w 143465"/>
                  <a:gd name="connsiteY13" fmla="*/ 88571 h 246084"/>
                  <a:gd name="connsiteX14" fmla="*/ 65954 w 143465"/>
                  <a:gd name="connsiteY14" fmla="*/ 52106 h 246084"/>
                  <a:gd name="connsiteX15" fmla="*/ 70438 w 143465"/>
                  <a:gd name="connsiteY15" fmla="*/ 84287 h 246084"/>
                  <a:gd name="connsiteX16" fmla="*/ 78009 w 143465"/>
                  <a:gd name="connsiteY16" fmla="*/ 13051 h 246084"/>
                  <a:gd name="connsiteX17" fmla="*/ 84685 w 143465"/>
                  <a:gd name="connsiteY17" fmla="*/ 90663 h 246084"/>
                  <a:gd name="connsiteX18" fmla="*/ 94050 w 143465"/>
                  <a:gd name="connsiteY18" fmla="*/ 57586 h 246084"/>
                  <a:gd name="connsiteX19" fmla="*/ 103415 w 143465"/>
                  <a:gd name="connsiteY19" fmla="*/ 88072 h 246084"/>
                  <a:gd name="connsiteX20" fmla="*/ 104710 w 143465"/>
                  <a:gd name="connsiteY20" fmla="*/ 4085 h 246084"/>
                  <a:gd name="connsiteX21" fmla="*/ 117164 w 143465"/>
                  <a:gd name="connsiteY21" fmla="*/ 87574 h 246084"/>
                  <a:gd name="connsiteX22" fmla="*/ 123440 w 143465"/>
                  <a:gd name="connsiteY22" fmla="*/ 49018 h 246084"/>
                  <a:gd name="connsiteX23" fmla="*/ 124735 w 143465"/>
                  <a:gd name="connsiteY23" fmla="*/ 77810 h 246084"/>
                  <a:gd name="connsiteX24" fmla="*/ 143466 w 143465"/>
                  <a:gd name="connsiteY24" fmla="*/ 7173 h 246084"/>
                  <a:gd name="connsiteX25" fmla="*/ 143466 w 143465"/>
                  <a:gd name="connsiteY25" fmla="*/ 78508 h 246084"/>
                  <a:gd name="connsiteX26" fmla="*/ 143466 w 143465"/>
                  <a:gd name="connsiteY26" fmla="*/ 94349 h 2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465" h="246084">
                    <a:moveTo>
                      <a:pt x="143267" y="94349"/>
                    </a:moveTo>
                    <a:lnTo>
                      <a:pt x="143267" y="231040"/>
                    </a:lnTo>
                    <a:cubicBezTo>
                      <a:pt x="143267" y="239310"/>
                      <a:pt x="136293" y="246084"/>
                      <a:pt x="127824" y="246084"/>
                    </a:cubicBezTo>
                    <a:lnTo>
                      <a:pt x="15442" y="246084"/>
                    </a:lnTo>
                    <a:cubicBezTo>
                      <a:pt x="6974" y="246084"/>
                      <a:pt x="0" y="239310"/>
                      <a:pt x="0" y="231040"/>
                    </a:cubicBezTo>
                    <a:lnTo>
                      <a:pt x="0" y="84187"/>
                    </a:lnTo>
                    <a:lnTo>
                      <a:pt x="5380" y="7074"/>
                    </a:lnTo>
                    <a:lnTo>
                      <a:pt x="14745" y="70239"/>
                    </a:lnTo>
                    <a:lnTo>
                      <a:pt x="24508" y="46527"/>
                    </a:lnTo>
                    <a:lnTo>
                      <a:pt x="31582" y="72431"/>
                    </a:lnTo>
                    <a:lnTo>
                      <a:pt x="39154" y="16937"/>
                    </a:lnTo>
                    <a:lnTo>
                      <a:pt x="45829" y="72032"/>
                    </a:lnTo>
                    <a:lnTo>
                      <a:pt x="48519" y="0"/>
                    </a:lnTo>
                    <a:lnTo>
                      <a:pt x="60574" y="88571"/>
                    </a:lnTo>
                    <a:lnTo>
                      <a:pt x="65954" y="52106"/>
                    </a:lnTo>
                    <a:lnTo>
                      <a:pt x="70438" y="84287"/>
                    </a:lnTo>
                    <a:lnTo>
                      <a:pt x="78009" y="13051"/>
                    </a:lnTo>
                    <a:lnTo>
                      <a:pt x="84685" y="90663"/>
                    </a:lnTo>
                    <a:lnTo>
                      <a:pt x="94050" y="57586"/>
                    </a:lnTo>
                    <a:lnTo>
                      <a:pt x="103415" y="88072"/>
                    </a:lnTo>
                    <a:lnTo>
                      <a:pt x="104710" y="4085"/>
                    </a:lnTo>
                    <a:lnTo>
                      <a:pt x="117164" y="87574"/>
                    </a:lnTo>
                    <a:lnTo>
                      <a:pt x="123440" y="49018"/>
                    </a:lnTo>
                    <a:lnTo>
                      <a:pt x="124735" y="77810"/>
                    </a:lnTo>
                    <a:lnTo>
                      <a:pt x="143466" y="7173"/>
                    </a:lnTo>
                    <a:lnTo>
                      <a:pt x="143466" y="78508"/>
                    </a:lnTo>
                    <a:lnTo>
                      <a:pt x="143466"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6" name="Freeform: Shape 45">
                <a:extLst>
                  <a:ext uri="{FF2B5EF4-FFF2-40B4-BE49-F238E27FC236}">
                    <a16:creationId xmlns:a16="http://schemas.microsoft.com/office/drawing/2014/main" id="{15F1AB51-0D9A-4A4B-AFF2-61C1DE42D73D}"/>
                  </a:ext>
                </a:extLst>
              </p:cNvPr>
              <p:cNvSpPr/>
              <p:nvPr/>
            </p:nvSpPr>
            <p:spPr>
              <a:xfrm>
                <a:off x="8439443" y="4273857"/>
                <a:ext cx="143466" cy="246083"/>
              </a:xfrm>
              <a:custGeom>
                <a:avLst/>
                <a:gdLst>
                  <a:gd name="connsiteX0" fmla="*/ 143267 w 143466"/>
                  <a:gd name="connsiteY0" fmla="*/ 94349 h 246083"/>
                  <a:gd name="connsiteX1" fmla="*/ 143267 w 143466"/>
                  <a:gd name="connsiteY1" fmla="*/ 231040 h 246083"/>
                  <a:gd name="connsiteX2" fmla="*/ 127824 w 143466"/>
                  <a:gd name="connsiteY2" fmla="*/ 246084 h 246083"/>
                  <a:gd name="connsiteX3" fmla="*/ 15443 w 143466"/>
                  <a:gd name="connsiteY3" fmla="*/ 246084 h 246083"/>
                  <a:gd name="connsiteX4" fmla="*/ 0 w 143466"/>
                  <a:gd name="connsiteY4" fmla="*/ 231040 h 246083"/>
                  <a:gd name="connsiteX5" fmla="*/ 0 w 143466"/>
                  <a:gd name="connsiteY5" fmla="*/ 84186 h 246083"/>
                  <a:gd name="connsiteX6" fmla="*/ 5380 w 143466"/>
                  <a:gd name="connsiteY6" fmla="*/ 7074 h 246083"/>
                  <a:gd name="connsiteX7" fmla="*/ 14746 w 143466"/>
                  <a:gd name="connsiteY7" fmla="*/ 70238 h 246083"/>
                  <a:gd name="connsiteX8" fmla="*/ 24509 w 143466"/>
                  <a:gd name="connsiteY8" fmla="*/ 46527 h 246083"/>
                  <a:gd name="connsiteX9" fmla="*/ 31583 w 143466"/>
                  <a:gd name="connsiteY9" fmla="*/ 72430 h 246083"/>
                  <a:gd name="connsiteX10" fmla="*/ 39154 w 143466"/>
                  <a:gd name="connsiteY10" fmla="*/ 16937 h 246083"/>
                  <a:gd name="connsiteX11" fmla="*/ 45830 w 143466"/>
                  <a:gd name="connsiteY11" fmla="*/ 72032 h 246083"/>
                  <a:gd name="connsiteX12" fmla="*/ 48519 w 143466"/>
                  <a:gd name="connsiteY12" fmla="*/ 0 h 246083"/>
                  <a:gd name="connsiteX13" fmla="*/ 60575 w 143466"/>
                  <a:gd name="connsiteY13" fmla="*/ 88570 h 246083"/>
                  <a:gd name="connsiteX14" fmla="*/ 65954 w 143466"/>
                  <a:gd name="connsiteY14" fmla="*/ 52106 h 246083"/>
                  <a:gd name="connsiteX15" fmla="*/ 70438 w 143466"/>
                  <a:gd name="connsiteY15" fmla="*/ 84286 h 246083"/>
                  <a:gd name="connsiteX16" fmla="*/ 78010 w 143466"/>
                  <a:gd name="connsiteY16" fmla="*/ 13051 h 246083"/>
                  <a:gd name="connsiteX17" fmla="*/ 84685 w 143466"/>
                  <a:gd name="connsiteY17" fmla="*/ 90663 h 246083"/>
                  <a:gd name="connsiteX18" fmla="*/ 94050 w 143466"/>
                  <a:gd name="connsiteY18" fmla="*/ 57586 h 246083"/>
                  <a:gd name="connsiteX19" fmla="*/ 103415 w 143466"/>
                  <a:gd name="connsiteY19" fmla="*/ 88072 h 246083"/>
                  <a:gd name="connsiteX20" fmla="*/ 104710 w 143466"/>
                  <a:gd name="connsiteY20" fmla="*/ 4085 h 246083"/>
                  <a:gd name="connsiteX21" fmla="*/ 117164 w 143466"/>
                  <a:gd name="connsiteY21" fmla="*/ 87574 h 246083"/>
                  <a:gd name="connsiteX22" fmla="*/ 123441 w 143466"/>
                  <a:gd name="connsiteY22" fmla="*/ 49017 h 246083"/>
                  <a:gd name="connsiteX23" fmla="*/ 124736 w 143466"/>
                  <a:gd name="connsiteY23" fmla="*/ 77810 h 246083"/>
                  <a:gd name="connsiteX24" fmla="*/ 143466 w 143466"/>
                  <a:gd name="connsiteY24" fmla="*/ 7173 h 246083"/>
                  <a:gd name="connsiteX25" fmla="*/ 143466 w 143466"/>
                  <a:gd name="connsiteY25" fmla="*/ 78508 h 246083"/>
                  <a:gd name="connsiteX26" fmla="*/ 143466 w 143466"/>
                  <a:gd name="connsiteY26" fmla="*/ 94349 h 2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466" h="246083">
                    <a:moveTo>
                      <a:pt x="143267" y="94349"/>
                    </a:moveTo>
                    <a:lnTo>
                      <a:pt x="143267" y="231040"/>
                    </a:lnTo>
                    <a:cubicBezTo>
                      <a:pt x="143267" y="239309"/>
                      <a:pt x="136293" y="246084"/>
                      <a:pt x="127824" y="246084"/>
                    </a:cubicBezTo>
                    <a:lnTo>
                      <a:pt x="15443" y="246084"/>
                    </a:lnTo>
                    <a:cubicBezTo>
                      <a:pt x="6974" y="246084"/>
                      <a:pt x="0" y="239309"/>
                      <a:pt x="0" y="231040"/>
                    </a:cubicBezTo>
                    <a:lnTo>
                      <a:pt x="0" y="84186"/>
                    </a:lnTo>
                    <a:lnTo>
                      <a:pt x="5380" y="7074"/>
                    </a:lnTo>
                    <a:lnTo>
                      <a:pt x="14746" y="70238"/>
                    </a:lnTo>
                    <a:lnTo>
                      <a:pt x="24509" y="46527"/>
                    </a:lnTo>
                    <a:lnTo>
                      <a:pt x="31583" y="72430"/>
                    </a:lnTo>
                    <a:lnTo>
                      <a:pt x="39154" y="16937"/>
                    </a:lnTo>
                    <a:lnTo>
                      <a:pt x="45830" y="72032"/>
                    </a:lnTo>
                    <a:lnTo>
                      <a:pt x="48519" y="0"/>
                    </a:lnTo>
                    <a:lnTo>
                      <a:pt x="60575" y="88570"/>
                    </a:lnTo>
                    <a:lnTo>
                      <a:pt x="65954" y="52106"/>
                    </a:lnTo>
                    <a:lnTo>
                      <a:pt x="70438" y="84286"/>
                    </a:lnTo>
                    <a:lnTo>
                      <a:pt x="78010" y="13051"/>
                    </a:lnTo>
                    <a:lnTo>
                      <a:pt x="84685" y="90663"/>
                    </a:lnTo>
                    <a:lnTo>
                      <a:pt x="94050" y="57586"/>
                    </a:lnTo>
                    <a:lnTo>
                      <a:pt x="103415" y="88072"/>
                    </a:lnTo>
                    <a:lnTo>
                      <a:pt x="104710" y="4085"/>
                    </a:lnTo>
                    <a:lnTo>
                      <a:pt x="117164" y="87574"/>
                    </a:lnTo>
                    <a:lnTo>
                      <a:pt x="123441" y="49017"/>
                    </a:lnTo>
                    <a:lnTo>
                      <a:pt x="124736" y="77810"/>
                    </a:lnTo>
                    <a:lnTo>
                      <a:pt x="143466" y="7173"/>
                    </a:lnTo>
                    <a:lnTo>
                      <a:pt x="143466" y="78508"/>
                    </a:lnTo>
                    <a:lnTo>
                      <a:pt x="143466"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7" name="Freeform: Shape 46">
                <a:extLst>
                  <a:ext uri="{FF2B5EF4-FFF2-40B4-BE49-F238E27FC236}">
                    <a16:creationId xmlns:a16="http://schemas.microsoft.com/office/drawing/2014/main" id="{D7C20A20-26B7-45EF-9F1B-8A3AE65A3A47}"/>
                  </a:ext>
                </a:extLst>
              </p:cNvPr>
              <p:cNvSpPr/>
              <p:nvPr/>
            </p:nvSpPr>
            <p:spPr>
              <a:xfrm>
                <a:off x="8603533" y="4265787"/>
                <a:ext cx="143465" cy="246083"/>
              </a:xfrm>
              <a:custGeom>
                <a:avLst/>
                <a:gdLst>
                  <a:gd name="connsiteX0" fmla="*/ 143267 w 143465"/>
                  <a:gd name="connsiteY0" fmla="*/ 94349 h 246083"/>
                  <a:gd name="connsiteX1" fmla="*/ 143267 w 143465"/>
                  <a:gd name="connsiteY1" fmla="*/ 231040 h 246083"/>
                  <a:gd name="connsiteX2" fmla="*/ 127824 w 143465"/>
                  <a:gd name="connsiteY2" fmla="*/ 246084 h 246083"/>
                  <a:gd name="connsiteX3" fmla="*/ 15442 w 143465"/>
                  <a:gd name="connsiteY3" fmla="*/ 246084 h 246083"/>
                  <a:gd name="connsiteX4" fmla="*/ 0 w 143465"/>
                  <a:gd name="connsiteY4" fmla="*/ 231040 h 246083"/>
                  <a:gd name="connsiteX5" fmla="*/ 0 w 143465"/>
                  <a:gd name="connsiteY5" fmla="*/ 84186 h 246083"/>
                  <a:gd name="connsiteX6" fmla="*/ 5380 w 143465"/>
                  <a:gd name="connsiteY6" fmla="*/ 7074 h 246083"/>
                  <a:gd name="connsiteX7" fmla="*/ 14745 w 143465"/>
                  <a:gd name="connsiteY7" fmla="*/ 70238 h 246083"/>
                  <a:gd name="connsiteX8" fmla="*/ 24508 w 143465"/>
                  <a:gd name="connsiteY8" fmla="*/ 46527 h 246083"/>
                  <a:gd name="connsiteX9" fmla="*/ 31582 w 143465"/>
                  <a:gd name="connsiteY9" fmla="*/ 72430 h 246083"/>
                  <a:gd name="connsiteX10" fmla="*/ 39154 w 143465"/>
                  <a:gd name="connsiteY10" fmla="*/ 16937 h 246083"/>
                  <a:gd name="connsiteX11" fmla="*/ 45829 w 143465"/>
                  <a:gd name="connsiteY11" fmla="*/ 72032 h 246083"/>
                  <a:gd name="connsiteX12" fmla="*/ 48519 w 143465"/>
                  <a:gd name="connsiteY12" fmla="*/ 0 h 246083"/>
                  <a:gd name="connsiteX13" fmla="*/ 60575 w 143465"/>
                  <a:gd name="connsiteY13" fmla="*/ 88570 h 246083"/>
                  <a:gd name="connsiteX14" fmla="*/ 65954 w 143465"/>
                  <a:gd name="connsiteY14" fmla="*/ 52106 h 246083"/>
                  <a:gd name="connsiteX15" fmla="*/ 70438 w 143465"/>
                  <a:gd name="connsiteY15" fmla="*/ 84286 h 246083"/>
                  <a:gd name="connsiteX16" fmla="*/ 78010 w 143465"/>
                  <a:gd name="connsiteY16" fmla="*/ 13051 h 246083"/>
                  <a:gd name="connsiteX17" fmla="*/ 84685 w 143465"/>
                  <a:gd name="connsiteY17" fmla="*/ 90663 h 246083"/>
                  <a:gd name="connsiteX18" fmla="*/ 94050 w 143465"/>
                  <a:gd name="connsiteY18" fmla="*/ 57586 h 246083"/>
                  <a:gd name="connsiteX19" fmla="*/ 103415 w 143465"/>
                  <a:gd name="connsiteY19" fmla="*/ 88072 h 246083"/>
                  <a:gd name="connsiteX20" fmla="*/ 104710 w 143465"/>
                  <a:gd name="connsiteY20" fmla="*/ 4085 h 246083"/>
                  <a:gd name="connsiteX21" fmla="*/ 117164 w 143465"/>
                  <a:gd name="connsiteY21" fmla="*/ 87574 h 246083"/>
                  <a:gd name="connsiteX22" fmla="*/ 123441 w 143465"/>
                  <a:gd name="connsiteY22" fmla="*/ 49017 h 246083"/>
                  <a:gd name="connsiteX23" fmla="*/ 124735 w 143465"/>
                  <a:gd name="connsiteY23" fmla="*/ 77810 h 246083"/>
                  <a:gd name="connsiteX24" fmla="*/ 143466 w 143465"/>
                  <a:gd name="connsiteY24" fmla="*/ 7173 h 246083"/>
                  <a:gd name="connsiteX25" fmla="*/ 143466 w 143465"/>
                  <a:gd name="connsiteY25" fmla="*/ 78508 h 246083"/>
                  <a:gd name="connsiteX26" fmla="*/ 143466 w 143465"/>
                  <a:gd name="connsiteY26" fmla="*/ 94349 h 2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465" h="246083">
                    <a:moveTo>
                      <a:pt x="143267" y="94349"/>
                    </a:moveTo>
                    <a:lnTo>
                      <a:pt x="143267" y="231040"/>
                    </a:lnTo>
                    <a:cubicBezTo>
                      <a:pt x="143267" y="239309"/>
                      <a:pt x="136293" y="246084"/>
                      <a:pt x="127824" y="246084"/>
                    </a:cubicBezTo>
                    <a:lnTo>
                      <a:pt x="15442" y="246084"/>
                    </a:lnTo>
                    <a:cubicBezTo>
                      <a:pt x="6974" y="246084"/>
                      <a:pt x="0" y="239309"/>
                      <a:pt x="0" y="231040"/>
                    </a:cubicBezTo>
                    <a:lnTo>
                      <a:pt x="0" y="84186"/>
                    </a:lnTo>
                    <a:lnTo>
                      <a:pt x="5380" y="7074"/>
                    </a:lnTo>
                    <a:lnTo>
                      <a:pt x="14745" y="70238"/>
                    </a:lnTo>
                    <a:lnTo>
                      <a:pt x="24508" y="46527"/>
                    </a:lnTo>
                    <a:lnTo>
                      <a:pt x="31582" y="72430"/>
                    </a:lnTo>
                    <a:lnTo>
                      <a:pt x="39154" y="16937"/>
                    </a:lnTo>
                    <a:lnTo>
                      <a:pt x="45829" y="72032"/>
                    </a:lnTo>
                    <a:lnTo>
                      <a:pt x="48519" y="0"/>
                    </a:lnTo>
                    <a:lnTo>
                      <a:pt x="60575" y="88570"/>
                    </a:lnTo>
                    <a:lnTo>
                      <a:pt x="65954" y="52106"/>
                    </a:lnTo>
                    <a:lnTo>
                      <a:pt x="70438" y="84286"/>
                    </a:lnTo>
                    <a:lnTo>
                      <a:pt x="78010" y="13051"/>
                    </a:lnTo>
                    <a:lnTo>
                      <a:pt x="84685" y="90663"/>
                    </a:lnTo>
                    <a:lnTo>
                      <a:pt x="94050" y="57586"/>
                    </a:lnTo>
                    <a:lnTo>
                      <a:pt x="103415" y="88072"/>
                    </a:lnTo>
                    <a:lnTo>
                      <a:pt x="104710" y="4085"/>
                    </a:lnTo>
                    <a:lnTo>
                      <a:pt x="117164" y="87574"/>
                    </a:lnTo>
                    <a:lnTo>
                      <a:pt x="123441" y="49017"/>
                    </a:lnTo>
                    <a:lnTo>
                      <a:pt x="124735" y="77810"/>
                    </a:lnTo>
                    <a:lnTo>
                      <a:pt x="143466" y="7173"/>
                    </a:lnTo>
                    <a:lnTo>
                      <a:pt x="143466" y="78508"/>
                    </a:lnTo>
                    <a:lnTo>
                      <a:pt x="143466"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8" name="Freeform: Shape 47">
                <a:extLst>
                  <a:ext uri="{FF2B5EF4-FFF2-40B4-BE49-F238E27FC236}">
                    <a16:creationId xmlns:a16="http://schemas.microsoft.com/office/drawing/2014/main" id="{28753266-DAB2-409D-8CDC-56EE61910A3C}"/>
                  </a:ext>
                </a:extLst>
              </p:cNvPr>
              <p:cNvSpPr/>
              <p:nvPr/>
            </p:nvSpPr>
            <p:spPr>
              <a:xfrm>
                <a:off x="5378237" y="3139479"/>
                <a:ext cx="246084" cy="136591"/>
              </a:xfrm>
              <a:custGeom>
                <a:avLst/>
                <a:gdLst>
                  <a:gd name="connsiteX0" fmla="*/ 151735 w 246084"/>
                  <a:gd name="connsiteY0" fmla="*/ 136592 h 136591"/>
                  <a:gd name="connsiteX1" fmla="*/ 15044 w 246084"/>
                  <a:gd name="connsiteY1" fmla="*/ 136592 h 136591"/>
                  <a:gd name="connsiteX2" fmla="*/ 0 w 246084"/>
                  <a:gd name="connsiteY2" fmla="*/ 121846 h 136591"/>
                  <a:gd name="connsiteX3" fmla="*/ 0 w 246084"/>
                  <a:gd name="connsiteY3" fmla="*/ 14745 h 136591"/>
                  <a:gd name="connsiteX4" fmla="*/ 15044 w 246084"/>
                  <a:gd name="connsiteY4" fmla="*/ 0 h 136591"/>
                  <a:gd name="connsiteX5" fmla="*/ 161897 w 246084"/>
                  <a:gd name="connsiteY5" fmla="*/ 0 h 136591"/>
                  <a:gd name="connsiteX6" fmla="*/ 239010 w 246084"/>
                  <a:gd name="connsiteY6" fmla="*/ 5081 h 136591"/>
                  <a:gd name="connsiteX7" fmla="*/ 175845 w 246084"/>
                  <a:gd name="connsiteY7" fmla="*/ 13948 h 136591"/>
                  <a:gd name="connsiteX8" fmla="*/ 199557 w 246084"/>
                  <a:gd name="connsiteY8" fmla="*/ 23313 h 136591"/>
                  <a:gd name="connsiteX9" fmla="*/ 173654 w 246084"/>
                  <a:gd name="connsiteY9" fmla="*/ 30088 h 136591"/>
                  <a:gd name="connsiteX10" fmla="*/ 229147 w 246084"/>
                  <a:gd name="connsiteY10" fmla="*/ 37261 h 136591"/>
                  <a:gd name="connsiteX11" fmla="*/ 174052 w 246084"/>
                  <a:gd name="connsiteY11" fmla="*/ 43637 h 136591"/>
                  <a:gd name="connsiteX12" fmla="*/ 246084 w 246084"/>
                  <a:gd name="connsiteY12" fmla="*/ 46228 h 136591"/>
                  <a:gd name="connsiteX13" fmla="*/ 157514 w 246084"/>
                  <a:gd name="connsiteY13" fmla="*/ 57685 h 136591"/>
                  <a:gd name="connsiteX14" fmla="*/ 193978 w 246084"/>
                  <a:gd name="connsiteY14" fmla="*/ 62766 h 136591"/>
                  <a:gd name="connsiteX15" fmla="*/ 161798 w 246084"/>
                  <a:gd name="connsiteY15" fmla="*/ 67050 h 136591"/>
                  <a:gd name="connsiteX16" fmla="*/ 233033 w 246084"/>
                  <a:gd name="connsiteY16" fmla="*/ 74224 h 136591"/>
                  <a:gd name="connsiteX17" fmla="*/ 155422 w 246084"/>
                  <a:gd name="connsiteY17" fmla="*/ 80600 h 136591"/>
                  <a:gd name="connsiteX18" fmla="*/ 188499 w 246084"/>
                  <a:gd name="connsiteY18" fmla="*/ 89467 h 136591"/>
                  <a:gd name="connsiteX19" fmla="*/ 158012 w 246084"/>
                  <a:gd name="connsiteY19" fmla="*/ 98334 h 136591"/>
                  <a:gd name="connsiteX20" fmla="*/ 241999 w 246084"/>
                  <a:gd name="connsiteY20" fmla="*/ 99629 h 136591"/>
                  <a:gd name="connsiteX21" fmla="*/ 158510 w 246084"/>
                  <a:gd name="connsiteY21" fmla="*/ 111485 h 136591"/>
                  <a:gd name="connsiteX22" fmla="*/ 197067 w 246084"/>
                  <a:gd name="connsiteY22" fmla="*/ 117463 h 136591"/>
                  <a:gd name="connsiteX23" fmla="*/ 168274 w 246084"/>
                  <a:gd name="connsiteY23" fmla="*/ 118758 h 136591"/>
                  <a:gd name="connsiteX24" fmla="*/ 192583 w 246084"/>
                  <a:gd name="connsiteY24" fmla="*/ 125732 h 136591"/>
                  <a:gd name="connsiteX25" fmla="*/ 167576 w 246084"/>
                  <a:gd name="connsiteY25" fmla="*/ 136592 h 136591"/>
                  <a:gd name="connsiteX26" fmla="*/ 151735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136592"/>
                    </a:moveTo>
                    <a:lnTo>
                      <a:pt x="15044" y="136592"/>
                    </a:lnTo>
                    <a:cubicBezTo>
                      <a:pt x="6775" y="136592"/>
                      <a:pt x="0" y="129916"/>
                      <a:pt x="0" y="121846"/>
                    </a:cubicBezTo>
                    <a:lnTo>
                      <a:pt x="0" y="14745"/>
                    </a:lnTo>
                    <a:cubicBezTo>
                      <a:pt x="0" y="6675"/>
                      <a:pt x="6775" y="0"/>
                      <a:pt x="15044" y="0"/>
                    </a:cubicBezTo>
                    <a:lnTo>
                      <a:pt x="161897" y="0"/>
                    </a:lnTo>
                    <a:lnTo>
                      <a:pt x="239010" y="5081"/>
                    </a:lnTo>
                    <a:lnTo>
                      <a:pt x="175845" y="13948"/>
                    </a:lnTo>
                    <a:lnTo>
                      <a:pt x="199557" y="23313"/>
                    </a:lnTo>
                    <a:lnTo>
                      <a:pt x="173654" y="30088"/>
                    </a:lnTo>
                    <a:lnTo>
                      <a:pt x="229147" y="37261"/>
                    </a:lnTo>
                    <a:lnTo>
                      <a:pt x="174052" y="43637"/>
                    </a:lnTo>
                    <a:lnTo>
                      <a:pt x="246084" y="46228"/>
                    </a:lnTo>
                    <a:lnTo>
                      <a:pt x="157514" y="57685"/>
                    </a:lnTo>
                    <a:lnTo>
                      <a:pt x="193978" y="62766"/>
                    </a:lnTo>
                    <a:lnTo>
                      <a:pt x="161798" y="67050"/>
                    </a:lnTo>
                    <a:lnTo>
                      <a:pt x="233033" y="74224"/>
                    </a:lnTo>
                    <a:lnTo>
                      <a:pt x="155422" y="80600"/>
                    </a:lnTo>
                    <a:lnTo>
                      <a:pt x="188499"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9" name="Freeform: Shape 48">
                <a:extLst>
                  <a:ext uri="{FF2B5EF4-FFF2-40B4-BE49-F238E27FC236}">
                    <a16:creationId xmlns:a16="http://schemas.microsoft.com/office/drawing/2014/main" id="{C334C876-2125-4138-9B12-09DF46E7531F}"/>
                  </a:ext>
                </a:extLst>
              </p:cNvPr>
              <p:cNvSpPr/>
              <p:nvPr/>
            </p:nvSpPr>
            <p:spPr>
              <a:xfrm>
                <a:off x="5431738" y="3465765"/>
                <a:ext cx="246084" cy="136591"/>
              </a:xfrm>
              <a:custGeom>
                <a:avLst/>
                <a:gdLst>
                  <a:gd name="connsiteX0" fmla="*/ 151735 w 246084"/>
                  <a:gd name="connsiteY0" fmla="*/ 136592 h 136591"/>
                  <a:gd name="connsiteX1" fmla="*/ 15044 w 246084"/>
                  <a:gd name="connsiteY1" fmla="*/ 136592 h 136591"/>
                  <a:gd name="connsiteX2" fmla="*/ 0 w 246084"/>
                  <a:gd name="connsiteY2" fmla="*/ 121846 h 136591"/>
                  <a:gd name="connsiteX3" fmla="*/ 0 w 246084"/>
                  <a:gd name="connsiteY3" fmla="*/ 14745 h 136591"/>
                  <a:gd name="connsiteX4" fmla="*/ 15044 w 246084"/>
                  <a:gd name="connsiteY4" fmla="*/ 0 h 136591"/>
                  <a:gd name="connsiteX5" fmla="*/ 161897 w 246084"/>
                  <a:gd name="connsiteY5" fmla="*/ 0 h 136591"/>
                  <a:gd name="connsiteX6" fmla="*/ 239010 w 246084"/>
                  <a:gd name="connsiteY6" fmla="*/ 5081 h 136591"/>
                  <a:gd name="connsiteX7" fmla="*/ 175845 w 246084"/>
                  <a:gd name="connsiteY7" fmla="*/ 13948 h 136591"/>
                  <a:gd name="connsiteX8" fmla="*/ 199557 w 246084"/>
                  <a:gd name="connsiteY8" fmla="*/ 23313 h 136591"/>
                  <a:gd name="connsiteX9" fmla="*/ 173654 w 246084"/>
                  <a:gd name="connsiteY9" fmla="*/ 30088 h 136591"/>
                  <a:gd name="connsiteX10" fmla="*/ 229147 w 246084"/>
                  <a:gd name="connsiteY10" fmla="*/ 37261 h 136591"/>
                  <a:gd name="connsiteX11" fmla="*/ 174052 w 246084"/>
                  <a:gd name="connsiteY11" fmla="*/ 43637 h 136591"/>
                  <a:gd name="connsiteX12" fmla="*/ 246084 w 246084"/>
                  <a:gd name="connsiteY12" fmla="*/ 46228 h 136591"/>
                  <a:gd name="connsiteX13" fmla="*/ 157514 w 246084"/>
                  <a:gd name="connsiteY13" fmla="*/ 57685 h 136591"/>
                  <a:gd name="connsiteX14" fmla="*/ 193978 w 246084"/>
                  <a:gd name="connsiteY14" fmla="*/ 62766 h 136591"/>
                  <a:gd name="connsiteX15" fmla="*/ 161798 w 246084"/>
                  <a:gd name="connsiteY15" fmla="*/ 67050 h 136591"/>
                  <a:gd name="connsiteX16" fmla="*/ 233033 w 246084"/>
                  <a:gd name="connsiteY16" fmla="*/ 74224 h 136591"/>
                  <a:gd name="connsiteX17" fmla="*/ 155422 w 246084"/>
                  <a:gd name="connsiteY17" fmla="*/ 80600 h 136591"/>
                  <a:gd name="connsiteX18" fmla="*/ 188499 w 246084"/>
                  <a:gd name="connsiteY18" fmla="*/ 89467 h 136591"/>
                  <a:gd name="connsiteX19" fmla="*/ 158012 w 246084"/>
                  <a:gd name="connsiteY19" fmla="*/ 98334 h 136591"/>
                  <a:gd name="connsiteX20" fmla="*/ 241999 w 246084"/>
                  <a:gd name="connsiteY20" fmla="*/ 99629 h 136591"/>
                  <a:gd name="connsiteX21" fmla="*/ 158510 w 246084"/>
                  <a:gd name="connsiteY21" fmla="*/ 111485 h 136591"/>
                  <a:gd name="connsiteX22" fmla="*/ 197067 w 246084"/>
                  <a:gd name="connsiteY22" fmla="*/ 117463 h 136591"/>
                  <a:gd name="connsiteX23" fmla="*/ 168274 w 246084"/>
                  <a:gd name="connsiteY23" fmla="*/ 118758 h 136591"/>
                  <a:gd name="connsiteX24" fmla="*/ 192583 w 246084"/>
                  <a:gd name="connsiteY24" fmla="*/ 125732 h 136591"/>
                  <a:gd name="connsiteX25" fmla="*/ 167576 w 246084"/>
                  <a:gd name="connsiteY25" fmla="*/ 136592 h 136591"/>
                  <a:gd name="connsiteX26" fmla="*/ 151735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136592"/>
                    </a:moveTo>
                    <a:lnTo>
                      <a:pt x="15044" y="136592"/>
                    </a:lnTo>
                    <a:cubicBezTo>
                      <a:pt x="6775" y="136592"/>
                      <a:pt x="0" y="129916"/>
                      <a:pt x="0" y="121846"/>
                    </a:cubicBezTo>
                    <a:lnTo>
                      <a:pt x="0" y="14745"/>
                    </a:lnTo>
                    <a:cubicBezTo>
                      <a:pt x="0" y="6675"/>
                      <a:pt x="6775" y="0"/>
                      <a:pt x="15044" y="0"/>
                    </a:cubicBezTo>
                    <a:lnTo>
                      <a:pt x="161897" y="0"/>
                    </a:lnTo>
                    <a:lnTo>
                      <a:pt x="239010" y="5081"/>
                    </a:lnTo>
                    <a:lnTo>
                      <a:pt x="175845" y="13948"/>
                    </a:lnTo>
                    <a:lnTo>
                      <a:pt x="199557" y="23313"/>
                    </a:lnTo>
                    <a:lnTo>
                      <a:pt x="173654" y="30088"/>
                    </a:lnTo>
                    <a:lnTo>
                      <a:pt x="229147" y="37261"/>
                    </a:lnTo>
                    <a:lnTo>
                      <a:pt x="174052" y="43637"/>
                    </a:lnTo>
                    <a:lnTo>
                      <a:pt x="246084" y="46228"/>
                    </a:lnTo>
                    <a:lnTo>
                      <a:pt x="157514" y="57685"/>
                    </a:lnTo>
                    <a:lnTo>
                      <a:pt x="193978" y="62766"/>
                    </a:lnTo>
                    <a:lnTo>
                      <a:pt x="161798" y="67050"/>
                    </a:lnTo>
                    <a:lnTo>
                      <a:pt x="233033" y="74224"/>
                    </a:lnTo>
                    <a:lnTo>
                      <a:pt x="155422" y="80600"/>
                    </a:lnTo>
                    <a:lnTo>
                      <a:pt x="188499"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0" name="Freeform: Shape 49">
                <a:extLst>
                  <a:ext uri="{FF2B5EF4-FFF2-40B4-BE49-F238E27FC236}">
                    <a16:creationId xmlns:a16="http://schemas.microsoft.com/office/drawing/2014/main" id="{B8EE7B21-1FA0-4E49-B453-075B7535E025}"/>
                  </a:ext>
                </a:extLst>
              </p:cNvPr>
              <p:cNvSpPr/>
              <p:nvPr/>
            </p:nvSpPr>
            <p:spPr>
              <a:xfrm>
                <a:off x="5419185" y="3791951"/>
                <a:ext cx="246084" cy="136591"/>
              </a:xfrm>
              <a:custGeom>
                <a:avLst/>
                <a:gdLst>
                  <a:gd name="connsiteX0" fmla="*/ 151735 w 246084"/>
                  <a:gd name="connsiteY0" fmla="*/ 136592 h 136591"/>
                  <a:gd name="connsiteX1" fmla="*/ 15044 w 246084"/>
                  <a:gd name="connsiteY1" fmla="*/ 136592 h 136591"/>
                  <a:gd name="connsiteX2" fmla="*/ 0 w 246084"/>
                  <a:gd name="connsiteY2" fmla="*/ 121846 h 136591"/>
                  <a:gd name="connsiteX3" fmla="*/ 0 w 246084"/>
                  <a:gd name="connsiteY3" fmla="*/ 14745 h 136591"/>
                  <a:gd name="connsiteX4" fmla="*/ 15044 w 246084"/>
                  <a:gd name="connsiteY4" fmla="*/ 0 h 136591"/>
                  <a:gd name="connsiteX5" fmla="*/ 161897 w 246084"/>
                  <a:gd name="connsiteY5" fmla="*/ 0 h 136591"/>
                  <a:gd name="connsiteX6" fmla="*/ 239011 w 246084"/>
                  <a:gd name="connsiteY6" fmla="*/ 5081 h 136591"/>
                  <a:gd name="connsiteX7" fmla="*/ 175846 w 246084"/>
                  <a:gd name="connsiteY7" fmla="*/ 13948 h 136591"/>
                  <a:gd name="connsiteX8" fmla="*/ 199557 w 246084"/>
                  <a:gd name="connsiteY8" fmla="*/ 23313 h 136591"/>
                  <a:gd name="connsiteX9" fmla="*/ 173654 w 246084"/>
                  <a:gd name="connsiteY9" fmla="*/ 30088 h 136591"/>
                  <a:gd name="connsiteX10" fmla="*/ 229147 w 246084"/>
                  <a:gd name="connsiteY10" fmla="*/ 37261 h 136591"/>
                  <a:gd name="connsiteX11" fmla="*/ 174052 w 246084"/>
                  <a:gd name="connsiteY11" fmla="*/ 43638 h 136591"/>
                  <a:gd name="connsiteX12" fmla="*/ 246084 w 246084"/>
                  <a:gd name="connsiteY12" fmla="*/ 46228 h 136591"/>
                  <a:gd name="connsiteX13" fmla="*/ 157514 w 246084"/>
                  <a:gd name="connsiteY13" fmla="*/ 57685 h 136591"/>
                  <a:gd name="connsiteX14" fmla="*/ 193978 w 246084"/>
                  <a:gd name="connsiteY14" fmla="*/ 62766 h 136591"/>
                  <a:gd name="connsiteX15" fmla="*/ 161798 w 246084"/>
                  <a:gd name="connsiteY15" fmla="*/ 67051 h 136591"/>
                  <a:gd name="connsiteX16" fmla="*/ 233033 w 246084"/>
                  <a:gd name="connsiteY16" fmla="*/ 74224 h 136591"/>
                  <a:gd name="connsiteX17" fmla="*/ 155422 w 246084"/>
                  <a:gd name="connsiteY17" fmla="*/ 80600 h 136591"/>
                  <a:gd name="connsiteX18" fmla="*/ 188499 w 246084"/>
                  <a:gd name="connsiteY18" fmla="*/ 89467 h 136591"/>
                  <a:gd name="connsiteX19" fmla="*/ 158012 w 246084"/>
                  <a:gd name="connsiteY19" fmla="*/ 98334 h 136591"/>
                  <a:gd name="connsiteX20" fmla="*/ 241999 w 246084"/>
                  <a:gd name="connsiteY20" fmla="*/ 99629 h 136591"/>
                  <a:gd name="connsiteX21" fmla="*/ 158510 w 246084"/>
                  <a:gd name="connsiteY21" fmla="*/ 111485 h 136591"/>
                  <a:gd name="connsiteX22" fmla="*/ 197067 w 246084"/>
                  <a:gd name="connsiteY22" fmla="*/ 117463 h 136591"/>
                  <a:gd name="connsiteX23" fmla="*/ 168274 w 246084"/>
                  <a:gd name="connsiteY23" fmla="*/ 118758 h 136591"/>
                  <a:gd name="connsiteX24" fmla="*/ 192583 w 246084"/>
                  <a:gd name="connsiteY24" fmla="*/ 125732 h 136591"/>
                  <a:gd name="connsiteX25" fmla="*/ 167576 w 246084"/>
                  <a:gd name="connsiteY25" fmla="*/ 136592 h 136591"/>
                  <a:gd name="connsiteX26" fmla="*/ 151735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151735" y="136592"/>
                    </a:moveTo>
                    <a:lnTo>
                      <a:pt x="15044" y="136592"/>
                    </a:lnTo>
                    <a:cubicBezTo>
                      <a:pt x="6775" y="136592"/>
                      <a:pt x="0" y="129916"/>
                      <a:pt x="0" y="121846"/>
                    </a:cubicBezTo>
                    <a:lnTo>
                      <a:pt x="0" y="14745"/>
                    </a:lnTo>
                    <a:cubicBezTo>
                      <a:pt x="0" y="6675"/>
                      <a:pt x="6775" y="0"/>
                      <a:pt x="15044" y="0"/>
                    </a:cubicBezTo>
                    <a:lnTo>
                      <a:pt x="161897" y="0"/>
                    </a:lnTo>
                    <a:lnTo>
                      <a:pt x="239011" y="5081"/>
                    </a:lnTo>
                    <a:lnTo>
                      <a:pt x="175846" y="13948"/>
                    </a:lnTo>
                    <a:lnTo>
                      <a:pt x="199557" y="23313"/>
                    </a:lnTo>
                    <a:lnTo>
                      <a:pt x="173654" y="30088"/>
                    </a:lnTo>
                    <a:lnTo>
                      <a:pt x="229147" y="37261"/>
                    </a:lnTo>
                    <a:lnTo>
                      <a:pt x="174052" y="43638"/>
                    </a:lnTo>
                    <a:lnTo>
                      <a:pt x="246084" y="46228"/>
                    </a:lnTo>
                    <a:lnTo>
                      <a:pt x="157514" y="57685"/>
                    </a:lnTo>
                    <a:lnTo>
                      <a:pt x="193978" y="62766"/>
                    </a:lnTo>
                    <a:lnTo>
                      <a:pt x="161798" y="67051"/>
                    </a:lnTo>
                    <a:lnTo>
                      <a:pt x="233033" y="74224"/>
                    </a:lnTo>
                    <a:lnTo>
                      <a:pt x="155422" y="80600"/>
                    </a:lnTo>
                    <a:lnTo>
                      <a:pt x="188499"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1" name="Freeform: Shape 50">
                <a:extLst>
                  <a:ext uri="{FF2B5EF4-FFF2-40B4-BE49-F238E27FC236}">
                    <a16:creationId xmlns:a16="http://schemas.microsoft.com/office/drawing/2014/main" id="{C1FA7113-237A-409F-8437-0EB84CB266C6}"/>
                  </a:ext>
                </a:extLst>
              </p:cNvPr>
              <p:cNvSpPr/>
              <p:nvPr/>
            </p:nvSpPr>
            <p:spPr>
              <a:xfrm>
                <a:off x="4597941" y="2386781"/>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7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9 w 246084"/>
                  <a:gd name="connsiteY7" fmla="*/ 13948 h 136591"/>
                  <a:gd name="connsiteX8" fmla="*/ 46527 w 246084"/>
                  <a:gd name="connsiteY8" fmla="*/ 23313 h 136591"/>
                  <a:gd name="connsiteX9" fmla="*/ 72431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6 w 246084"/>
                  <a:gd name="connsiteY15" fmla="*/ 67050 h 136591"/>
                  <a:gd name="connsiteX16" fmla="*/ 13051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0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6"/>
                      <a:pt x="246084" y="121847"/>
                    </a:cubicBezTo>
                    <a:lnTo>
                      <a:pt x="246084" y="14745"/>
                    </a:lnTo>
                    <a:cubicBezTo>
                      <a:pt x="246084" y="6675"/>
                      <a:pt x="239309" y="0"/>
                      <a:pt x="231040" y="0"/>
                    </a:cubicBezTo>
                    <a:lnTo>
                      <a:pt x="84187" y="0"/>
                    </a:lnTo>
                    <a:lnTo>
                      <a:pt x="7074" y="5081"/>
                    </a:lnTo>
                    <a:lnTo>
                      <a:pt x="70239" y="13948"/>
                    </a:lnTo>
                    <a:lnTo>
                      <a:pt x="46527" y="23313"/>
                    </a:lnTo>
                    <a:lnTo>
                      <a:pt x="72431" y="30088"/>
                    </a:lnTo>
                    <a:lnTo>
                      <a:pt x="16937" y="37261"/>
                    </a:lnTo>
                    <a:lnTo>
                      <a:pt x="72032" y="43638"/>
                    </a:lnTo>
                    <a:lnTo>
                      <a:pt x="0" y="46228"/>
                    </a:lnTo>
                    <a:lnTo>
                      <a:pt x="88570" y="57685"/>
                    </a:lnTo>
                    <a:lnTo>
                      <a:pt x="52106" y="62766"/>
                    </a:lnTo>
                    <a:lnTo>
                      <a:pt x="84286" y="67050"/>
                    </a:lnTo>
                    <a:lnTo>
                      <a:pt x="13051" y="74224"/>
                    </a:lnTo>
                    <a:lnTo>
                      <a:pt x="90663" y="80600"/>
                    </a:lnTo>
                    <a:lnTo>
                      <a:pt x="57586" y="89467"/>
                    </a:lnTo>
                    <a:lnTo>
                      <a:pt x="88072" y="98334"/>
                    </a:lnTo>
                    <a:lnTo>
                      <a:pt x="4085" y="99629"/>
                    </a:lnTo>
                    <a:lnTo>
                      <a:pt x="87574" y="111485"/>
                    </a:lnTo>
                    <a:lnTo>
                      <a:pt x="49018" y="117463"/>
                    </a:lnTo>
                    <a:lnTo>
                      <a:pt x="77810" y="118758"/>
                    </a:lnTo>
                    <a:lnTo>
                      <a:pt x="53501" y="125732"/>
                    </a:lnTo>
                    <a:lnTo>
                      <a:pt x="78508" y="136592"/>
                    </a:lnTo>
                    <a:lnTo>
                      <a:pt x="94349" y="13659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2" name="Freeform: Shape 51">
                <a:extLst>
                  <a:ext uri="{FF2B5EF4-FFF2-40B4-BE49-F238E27FC236}">
                    <a16:creationId xmlns:a16="http://schemas.microsoft.com/office/drawing/2014/main" id="{09658307-5236-4968-B0FF-797C0C13DDAB}"/>
                  </a:ext>
                </a:extLst>
              </p:cNvPr>
              <p:cNvSpPr/>
              <p:nvPr/>
            </p:nvSpPr>
            <p:spPr>
              <a:xfrm>
                <a:off x="4590270" y="2193500"/>
                <a:ext cx="246083" cy="166480"/>
              </a:xfrm>
              <a:custGeom>
                <a:avLst/>
                <a:gdLst>
                  <a:gd name="connsiteX0" fmla="*/ 94349 w 246083"/>
                  <a:gd name="connsiteY0" fmla="*/ 166182 h 166480"/>
                  <a:gd name="connsiteX1" fmla="*/ 231040 w 246083"/>
                  <a:gd name="connsiteY1" fmla="*/ 166182 h 166480"/>
                  <a:gd name="connsiteX2" fmla="*/ 246084 w 246083"/>
                  <a:gd name="connsiteY2" fmla="*/ 148248 h 166480"/>
                  <a:gd name="connsiteX3" fmla="*/ 246084 w 246083"/>
                  <a:gd name="connsiteY3" fmla="*/ 17933 h 166480"/>
                  <a:gd name="connsiteX4" fmla="*/ 231040 w 246083"/>
                  <a:gd name="connsiteY4" fmla="*/ 0 h 166480"/>
                  <a:gd name="connsiteX5" fmla="*/ 84186 w 246083"/>
                  <a:gd name="connsiteY5" fmla="*/ 0 h 166480"/>
                  <a:gd name="connsiteX6" fmla="*/ 7074 w 246083"/>
                  <a:gd name="connsiteY6" fmla="*/ 6177 h 166480"/>
                  <a:gd name="connsiteX7" fmla="*/ 70238 w 246083"/>
                  <a:gd name="connsiteY7" fmla="*/ 17037 h 166480"/>
                  <a:gd name="connsiteX8" fmla="*/ 46527 w 246083"/>
                  <a:gd name="connsiteY8" fmla="*/ 28394 h 166480"/>
                  <a:gd name="connsiteX9" fmla="*/ 72430 w 246083"/>
                  <a:gd name="connsiteY9" fmla="*/ 36664 h 166480"/>
                  <a:gd name="connsiteX10" fmla="*/ 16937 w 246083"/>
                  <a:gd name="connsiteY10" fmla="*/ 45431 h 166480"/>
                  <a:gd name="connsiteX11" fmla="*/ 72032 w 246083"/>
                  <a:gd name="connsiteY11" fmla="*/ 53202 h 166480"/>
                  <a:gd name="connsiteX12" fmla="*/ 0 w 246083"/>
                  <a:gd name="connsiteY12" fmla="*/ 56291 h 166480"/>
                  <a:gd name="connsiteX13" fmla="*/ 88570 w 246083"/>
                  <a:gd name="connsiteY13" fmla="*/ 70239 h 166480"/>
                  <a:gd name="connsiteX14" fmla="*/ 52106 w 246083"/>
                  <a:gd name="connsiteY14" fmla="*/ 76416 h 166480"/>
                  <a:gd name="connsiteX15" fmla="*/ 84286 w 246083"/>
                  <a:gd name="connsiteY15" fmla="*/ 81596 h 166480"/>
                  <a:gd name="connsiteX16" fmla="*/ 13051 w 246083"/>
                  <a:gd name="connsiteY16" fmla="*/ 90364 h 166480"/>
                  <a:gd name="connsiteX17" fmla="*/ 90663 w 246083"/>
                  <a:gd name="connsiteY17" fmla="*/ 98135 h 166480"/>
                  <a:gd name="connsiteX18" fmla="*/ 57586 w 246083"/>
                  <a:gd name="connsiteY18" fmla="*/ 108994 h 166480"/>
                  <a:gd name="connsiteX19" fmla="*/ 88072 w 246083"/>
                  <a:gd name="connsiteY19" fmla="*/ 119854 h 166480"/>
                  <a:gd name="connsiteX20" fmla="*/ 4085 w 246083"/>
                  <a:gd name="connsiteY20" fmla="*/ 121448 h 166480"/>
                  <a:gd name="connsiteX21" fmla="*/ 87574 w 246083"/>
                  <a:gd name="connsiteY21" fmla="*/ 135894 h 166480"/>
                  <a:gd name="connsiteX22" fmla="*/ 49017 w 246083"/>
                  <a:gd name="connsiteY22" fmla="*/ 143167 h 166480"/>
                  <a:gd name="connsiteX23" fmla="*/ 77810 w 246083"/>
                  <a:gd name="connsiteY23" fmla="*/ 144761 h 166480"/>
                  <a:gd name="connsiteX24" fmla="*/ 5479 w 246083"/>
                  <a:gd name="connsiteY24" fmla="*/ 162196 h 166480"/>
                  <a:gd name="connsiteX25" fmla="*/ 78508 w 246083"/>
                  <a:gd name="connsiteY25" fmla="*/ 166480 h 166480"/>
                  <a:gd name="connsiteX26" fmla="*/ 94349 w 246083"/>
                  <a:gd name="connsiteY26" fmla="*/ 166480 h 16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3" h="166480">
                    <a:moveTo>
                      <a:pt x="94349" y="166182"/>
                    </a:moveTo>
                    <a:lnTo>
                      <a:pt x="231040" y="166182"/>
                    </a:lnTo>
                    <a:cubicBezTo>
                      <a:pt x="239309" y="166182"/>
                      <a:pt x="246084" y="158112"/>
                      <a:pt x="246084" y="148248"/>
                    </a:cubicBezTo>
                    <a:lnTo>
                      <a:pt x="246084" y="17933"/>
                    </a:lnTo>
                    <a:cubicBezTo>
                      <a:pt x="246084" y="8070"/>
                      <a:pt x="239309" y="0"/>
                      <a:pt x="231040" y="0"/>
                    </a:cubicBezTo>
                    <a:lnTo>
                      <a:pt x="84186" y="0"/>
                    </a:lnTo>
                    <a:lnTo>
                      <a:pt x="7074" y="6177"/>
                    </a:lnTo>
                    <a:lnTo>
                      <a:pt x="70238" y="17037"/>
                    </a:lnTo>
                    <a:lnTo>
                      <a:pt x="46527" y="28394"/>
                    </a:lnTo>
                    <a:lnTo>
                      <a:pt x="72430" y="36664"/>
                    </a:lnTo>
                    <a:lnTo>
                      <a:pt x="16937" y="45431"/>
                    </a:lnTo>
                    <a:lnTo>
                      <a:pt x="72032" y="53202"/>
                    </a:lnTo>
                    <a:lnTo>
                      <a:pt x="0" y="56291"/>
                    </a:lnTo>
                    <a:lnTo>
                      <a:pt x="88570" y="70239"/>
                    </a:lnTo>
                    <a:lnTo>
                      <a:pt x="52106" y="76416"/>
                    </a:lnTo>
                    <a:lnTo>
                      <a:pt x="84286" y="81596"/>
                    </a:lnTo>
                    <a:lnTo>
                      <a:pt x="13051" y="90364"/>
                    </a:lnTo>
                    <a:lnTo>
                      <a:pt x="90663" y="98135"/>
                    </a:lnTo>
                    <a:lnTo>
                      <a:pt x="57586" y="108994"/>
                    </a:lnTo>
                    <a:lnTo>
                      <a:pt x="88072" y="119854"/>
                    </a:lnTo>
                    <a:lnTo>
                      <a:pt x="4085" y="121448"/>
                    </a:lnTo>
                    <a:lnTo>
                      <a:pt x="87574" y="135894"/>
                    </a:lnTo>
                    <a:lnTo>
                      <a:pt x="49017" y="143167"/>
                    </a:lnTo>
                    <a:lnTo>
                      <a:pt x="77810" y="144761"/>
                    </a:lnTo>
                    <a:lnTo>
                      <a:pt x="5479" y="162196"/>
                    </a:lnTo>
                    <a:lnTo>
                      <a:pt x="78508" y="166480"/>
                    </a:lnTo>
                    <a:lnTo>
                      <a:pt x="94349" y="16648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3" name="Freeform: Shape 52">
                <a:extLst>
                  <a:ext uri="{FF2B5EF4-FFF2-40B4-BE49-F238E27FC236}">
                    <a16:creationId xmlns:a16="http://schemas.microsoft.com/office/drawing/2014/main" id="{FA06664B-3B15-418C-BFFC-CB2978582C18}"/>
                  </a:ext>
                </a:extLst>
              </p:cNvPr>
              <p:cNvSpPr/>
              <p:nvPr/>
            </p:nvSpPr>
            <p:spPr>
              <a:xfrm>
                <a:off x="4990580" y="1506457"/>
                <a:ext cx="139181" cy="246084"/>
              </a:xfrm>
              <a:custGeom>
                <a:avLst/>
                <a:gdLst>
                  <a:gd name="connsiteX0" fmla="*/ 0 w 139181"/>
                  <a:gd name="connsiteY0" fmla="*/ 94349 h 246084"/>
                  <a:gd name="connsiteX1" fmla="*/ 0 w 139181"/>
                  <a:gd name="connsiteY1" fmla="*/ 231040 h 246084"/>
                  <a:gd name="connsiteX2" fmla="*/ 15044 w 139181"/>
                  <a:gd name="connsiteY2" fmla="*/ 246084 h 246084"/>
                  <a:gd name="connsiteX3" fmla="*/ 124138 w 139181"/>
                  <a:gd name="connsiteY3" fmla="*/ 246084 h 246084"/>
                  <a:gd name="connsiteX4" fmla="*/ 139182 w 139181"/>
                  <a:gd name="connsiteY4" fmla="*/ 231040 h 246084"/>
                  <a:gd name="connsiteX5" fmla="*/ 139182 w 139181"/>
                  <a:gd name="connsiteY5" fmla="*/ 84187 h 246084"/>
                  <a:gd name="connsiteX6" fmla="*/ 134001 w 139181"/>
                  <a:gd name="connsiteY6" fmla="*/ 7074 h 246084"/>
                  <a:gd name="connsiteX7" fmla="*/ 124935 w 139181"/>
                  <a:gd name="connsiteY7" fmla="*/ 70239 h 246084"/>
                  <a:gd name="connsiteX8" fmla="*/ 115470 w 139181"/>
                  <a:gd name="connsiteY8" fmla="*/ 46527 h 246084"/>
                  <a:gd name="connsiteX9" fmla="*/ 108596 w 139181"/>
                  <a:gd name="connsiteY9" fmla="*/ 72430 h 246084"/>
                  <a:gd name="connsiteX10" fmla="*/ 101223 w 139181"/>
                  <a:gd name="connsiteY10" fmla="*/ 16937 h 246084"/>
                  <a:gd name="connsiteX11" fmla="*/ 94747 w 139181"/>
                  <a:gd name="connsiteY11" fmla="*/ 72032 h 246084"/>
                  <a:gd name="connsiteX12" fmla="*/ 92157 w 139181"/>
                  <a:gd name="connsiteY12" fmla="*/ 0 h 246084"/>
                  <a:gd name="connsiteX13" fmla="*/ 80501 w 139181"/>
                  <a:gd name="connsiteY13" fmla="*/ 88570 h 246084"/>
                  <a:gd name="connsiteX14" fmla="*/ 75320 w 139181"/>
                  <a:gd name="connsiteY14" fmla="*/ 52106 h 246084"/>
                  <a:gd name="connsiteX15" fmla="*/ 71036 w 139181"/>
                  <a:gd name="connsiteY15" fmla="*/ 84286 h 246084"/>
                  <a:gd name="connsiteX16" fmla="*/ 63663 w 139181"/>
                  <a:gd name="connsiteY16" fmla="*/ 13051 h 246084"/>
                  <a:gd name="connsiteX17" fmla="*/ 57187 w 139181"/>
                  <a:gd name="connsiteY17" fmla="*/ 90663 h 246084"/>
                  <a:gd name="connsiteX18" fmla="*/ 48121 w 139181"/>
                  <a:gd name="connsiteY18" fmla="*/ 57586 h 246084"/>
                  <a:gd name="connsiteX19" fmla="*/ 39055 w 139181"/>
                  <a:gd name="connsiteY19" fmla="*/ 88072 h 246084"/>
                  <a:gd name="connsiteX20" fmla="*/ 37760 w 139181"/>
                  <a:gd name="connsiteY20" fmla="*/ 4085 h 246084"/>
                  <a:gd name="connsiteX21" fmla="*/ 25704 w 139181"/>
                  <a:gd name="connsiteY21" fmla="*/ 87574 h 246084"/>
                  <a:gd name="connsiteX22" fmla="*/ 19627 w 139181"/>
                  <a:gd name="connsiteY22" fmla="*/ 49018 h 246084"/>
                  <a:gd name="connsiteX23" fmla="*/ 18332 w 139181"/>
                  <a:gd name="connsiteY23" fmla="*/ 77810 h 246084"/>
                  <a:gd name="connsiteX24" fmla="*/ 3786 w 139181"/>
                  <a:gd name="connsiteY24" fmla="*/ 5480 h 246084"/>
                  <a:gd name="connsiteX25" fmla="*/ 199 w 139181"/>
                  <a:gd name="connsiteY25" fmla="*/ 78508 h 246084"/>
                  <a:gd name="connsiteX26" fmla="*/ 199 w 139181"/>
                  <a:gd name="connsiteY26" fmla="*/ 94349 h 24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181" h="246084">
                    <a:moveTo>
                      <a:pt x="0" y="94349"/>
                    </a:moveTo>
                    <a:lnTo>
                      <a:pt x="0" y="231040"/>
                    </a:lnTo>
                    <a:cubicBezTo>
                      <a:pt x="0" y="239309"/>
                      <a:pt x="6775" y="246084"/>
                      <a:pt x="15044" y="246084"/>
                    </a:cubicBezTo>
                    <a:lnTo>
                      <a:pt x="124138" y="246084"/>
                    </a:lnTo>
                    <a:cubicBezTo>
                      <a:pt x="132407" y="246084"/>
                      <a:pt x="139182" y="239309"/>
                      <a:pt x="139182" y="231040"/>
                    </a:cubicBezTo>
                    <a:lnTo>
                      <a:pt x="139182" y="84187"/>
                    </a:lnTo>
                    <a:lnTo>
                      <a:pt x="134001" y="7074"/>
                    </a:lnTo>
                    <a:lnTo>
                      <a:pt x="124935" y="70239"/>
                    </a:lnTo>
                    <a:lnTo>
                      <a:pt x="115470" y="46527"/>
                    </a:lnTo>
                    <a:lnTo>
                      <a:pt x="108596" y="72430"/>
                    </a:lnTo>
                    <a:lnTo>
                      <a:pt x="101223" y="16937"/>
                    </a:lnTo>
                    <a:lnTo>
                      <a:pt x="94747" y="72032"/>
                    </a:lnTo>
                    <a:lnTo>
                      <a:pt x="92157" y="0"/>
                    </a:lnTo>
                    <a:lnTo>
                      <a:pt x="80501" y="88570"/>
                    </a:lnTo>
                    <a:lnTo>
                      <a:pt x="75320" y="52106"/>
                    </a:lnTo>
                    <a:lnTo>
                      <a:pt x="71036" y="84286"/>
                    </a:lnTo>
                    <a:lnTo>
                      <a:pt x="63663" y="13051"/>
                    </a:lnTo>
                    <a:lnTo>
                      <a:pt x="57187" y="90663"/>
                    </a:lnTo>
                    <a:lnTo>
                      <a:pt x="48121" y="57586"/>
                    </a:lnTo>
                    <a:lnTo>
                      <a:pt x="39055" y="88072"/>
                    </a:lnTo>
                    <a:lnTo>
                      <a:pt x="37760" y="4085"/>
                    </a:lnTo>
                    <a:lnTo>
                      <a:pt x="25704" y="87574"/>
                    </a:lnTo>
                    <a:lnTo>
                      <a:pt x="19627" y="49018"/>
                    </a:lnTo>
                    <a:lnTo>
                      <a:pt x="18332" y="77810"/>
                    </a:lnTo>
                    <a:lnTo>
                      <a:pt x="3786" y="5480"/>
                    </a:lnTo>
                    <a:lnTo>
                      <a:pt x="199" y="78508"/>
                    </a:lnTo>
                    <a:lnTo>
                      <a:pt x="199" y="94349"/>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4" name="Freeform: Shape 53">
                <a:extLst>
                  <a:ext uri="{FF2B5EF4-FFF2-40B4-BE49-F238E27FC236}">
                    <a16:creationId xmlns:a16="http://schemas.microsoft.com/office/drawing/2014/main" id="{5FEB6FF5-E3D4-4527-9E27-FEE591602E25}"/>
                  </a:ext>
                </a:extLst>
              </p:cNvPr>
              <p:cNvSpPr/>
              <p:nvPr/>
            </p:nvSpPr>
            <p:spPr>
              <a:xfrm>
                <a:off x="5180673" y="1538637"/>
                <a:ext cx="139181" cy="246183"/>
              </a:xfrm>
              <a:custGeom>
                <a:avLst/>
                <a:gdLst>
                  <a:gd name="connsiteX0" fmla="*/ 0 w 139181"/>
                  <a:gd name="connsiteY0" fmla="*/ 94448 h 246183"/>
                  <a:gd name="connsiteX1" fmla="*/ 0 w 139181"/>
                  <a:gd name="connsiteY1" fmla="*/ 231140 h 246183"/>
                  <a:gd name="connsiteX2" fmla="*/ 15044 w 139181"/>
                  <a:gd name="connsiteY2" fmla="*/ 246184 h 246183"/>
                  <a:gd name="connsiteX3" fmla="*/ 124138 w 139181"/>
                  <a:gd name="connsiteY3" fmla="*/ 246184 h 246183"/>
                  <a:gd name="connsiteX4" fmla="*/ 139182 w 139181"/>
                  <a:gd name="connsiteY4" fmla="*/ 231140 h 246183"/>
                  <a:gd name="connsiteX5" fmla="*/ 139182 w 139181"/>
                  <a:gd name="connsiteY5" fmla="*/ 84187 h 246183"/>
                  <a:gd name="connsiteX6" fmla="*/ 134001 w 139181"/>
                  <a:gd name="connsiteY6" fmla="*/ 7074 h 246183"/>
                  <a:gd name="connsiteX7" fmla="*/ 124935 w 139181"/>
                  <a:gd name="connsiteY7" fmla="*/ 70239 h 246183"/>
                  <a:gd name="connsiteX8" fmla="*/ 115470 w 139181"/>
                  <a:gd name="connsiteY8" fmla="*/ 46527 h 246183"/>
                  <a:gd name="connsiteX9" fmla="*/ 108596 w 139181"/>
                  <a:gd name="connsiteY9" fmla="*/ 72430 h 246183"/>
                  <a:gd name="connsiteX10" fmla="*/ 101223 w 139181"/>
                  <a:gd name="connsiteY10" fmla="*/ 16937 h 246183"/>
                  <a:gd name="connsiteX11" fmla="*/ 94747 w 139181"/>
                  <a:gd name="connsiteY11" fmla="*/ 72032 h 246183"/>
                  <a:gd name="connsiteX12" fmla="*/ 92157 w 139181"/>
                  <a:gd name="connsiteY12" fmla="*/ 0 h 246183"/>
                  <a:gd name="connsiteX13" fmla="*/ 80301 w 139181"/>
                  <a:gd name="connsiteY13" fmla="*/ 88471 h 246183"/>
                  <a:gd name="connsiteX14" fmla="*/ 75120 w 139181"/>
                  <a:gd name="connsiteY14" fmla="*/ 52006 h 246183"/>
                  <a:gd name="connsiteX15" fmla="*/ 70836 w 139181"/>
                  <a:gd name="connsiteY15" fmla="*/ 84187 h 246183"/>
                  <a:gd name="connsiteX16" fmla="*/ 63464 w 139181"/>
                  <a:gd name="connsiteY16" fmla="*/ 12952 h 246183"/>
                  <a:gd name="connsiteX17" fmla="*/ 56988 w 139181"/>
                  <a:gd name="connsiteY17" fmla="*/ 90563 h 246183"/>
                  <a:gd name="connsiteX18" fmla="*/ 47922 w 139181"/>
                  <a:gd name="connsiteY18" fmla="*/ 57486 h 246183"/>
                  <a:gd name="connsiteX19" fmla="*/ 38855 w 139181"/>
                  <a:gd name="connsiteY19" fmla="*/ 87973 h 246183"/>
                  <a:gd name="connsiteX20" fmla="*/ 37560 w 139181"/>
                  <a:gd name="connsiteY20" fmla="*/ 3985 h 246183"/>
                  <a:gd name="connsiteX21" fmla="*/ 25505 w 139181"/>
                  <a:gd name="connsiteY21" fmla="*/ 87474 h 246183"/>
                  <a:gd name="connsiteX22" fmla="*/ 19428 w 139181"/>
                  <a:gd name="connsiteY22" fmla="*/ 48918 h 246183"/>
                  <a:gd name="connsiteX23" fmla="*/ 18132 w 139181"/>
                  <a:gd name="connsiteY23" fmla="*/ 77711 h 246183"/>
                  <a:gd name="connsiteX24" fmla="*/ 3587 w 139181"/>
                  <a:gd name="connsiteY24" fmla="*/ 5380 h 246183"/>
                  <a:gd name="connsiteX25" fmla="*/ 0 w 139181"/>
                  <a:gd name="connsiteY25" fmla="*/ 78408 h 246183"/>
                  <a:gd name="connsiteX26" fmla="*/ 0 w 139181"/>
                  <a:gd name="connsiteY26" fmla="*/ 94448 h 24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181" h="246183">
                    <a:moveTo>
                      <a:pt x="0" y="94448"/>
                    </a:moveTo>
                    <a:lnTo>
                      <a:pt x="0" y="231140"/>
                    </a:lnTo>
                    <a:cubicBezTo>
                      <a:pt x="0" y="239409"/>
                      <a:pt x="6775" y="246184"/>
                      <a:pt x="15044" y="246184"/>
                    </a:cubicBezTo>
                    <a:lnTo>
                      <a:pt x="124138" y="246184"/>
                    </a:lnTo>
                    <a:cubicBezTo>
                      <a:pt x="132407" y="246184"/>
                      <a:pt x="139182" y="239409"/>
                      <a:pt x="139182" y="231140"/>
                    </a:cubicBezTo>
                    <a:lnTo>
                      <a:pt x="139182" y="84187"/>
                    </a:lnTo>
                    <a:lnTo>
                      <a:pt x="134001" y="7074"/>
                    </a:lnTo>
                    <a:lnTo>
                      <a:pt x="124935" y="70239"/>
                    </a:lnTo>
                    <a:lnTo>
                      <a:pt x="115470" y="46527"/>
                    </a:lnTo>
                    <a:lnTo>
                      <a:pt x="108596" y="72430"/>
                    </a:lnTo>
                    <a:lnTo>
                      <a:pt x="101223" y="16937"/>
                    </a:lnTo>
                    <a:lnTo>
                      <a:pt x="94747" y="72032"/>
                    </a:lnTo>
                    <a:lnTo>
                      <a:pt x="92157" y="0"/>
                    </a:lnTo>
                    <a:lnTo>
                      <a:pt x="80301" y="88471"/>
                    </a:lnTo>
                    <a:lnTo>
                      <a:pt x="75120" y="52006"/>
                    </a:lnTo>
                    <a:lnTo>
                      <a:pt x="70836" y="84187"/>
                    </a:lnTo>
                    <a:lnTo>
                      <a:pt x="63464" y="12952"/>
                    </a:lnTo>
                    <a:lnTo>
                      <a:pt x="56988" y="90563"/>
                    </a:lnTo>
                    <a:lnTo>
                      <a:pt x="47922" y="57486"/>
                    </a:lnTo>
                    <a:lnTo>
                      <a:pt x="38855" y="87973"/>
                    </a:lnTo>
                    <a:lnTo>
                      <a:pt x="37560" y="3985"/>
                    </a:lnTo>
                    <a:lnTo>
                      <a:pt x="25505" y="87474"/>
                    </a:lnTo>
                    <a:lnTo>
                      <a:pt x="19428" y="48918"/>
                    </a:lnTo>
                    <a:lnTo>
                      <a:pt x="18132" y="77711"/>
                    </a:lnTo>
                    <a:lnTo>
                      <a:pt x="3587" y="5380"/>
                    </a:lnTo>
                    <a:lnTo>
                      <a:pt x="0" y="78408"/>
                    </a:lnTo>
                    <a:lnTo>
                      <a:pt x="0" y="94448"/>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5" name="Freeform: Shape 54">
                <a:extLst>
                  <a:ext uri="{FF2B5EF4-FFF2-40B4-BE49-F238E27FC236}">
                    <a16:creationId xmlns:a16="http://schemas.microsoft.com/office/drawing/2014/main" id="{7F7ECDF3-DAAF-4032-AE46-FCE1A68414BA}"/>
                  </a:ext>
                </a:extLst>
              </p:cNvPr>
              <p:cNvSpPr/>
              <p:nvPr/>
            </p:nvSpPr>
            <p:spPr>
              <a:xfrm>
                <a:off x="4572337" y="2032001"/>
                <a:ext cx="246084" cy="141971"/>
              </a:xfrm>
              <a:custGeom>
                <a:avLst/>
                <a:gdLst>
                  <a:gd name="connsiteX0" fmla="*/ 94349 w 246084"/>
                  <a:gd name="connsiteY0" fmla="*/ 141972 h 141971"/>
                  <a:gd name="connsiteX1" fmla="*/ 231040 w 246084"/>
                  <a:gd name="connsiteY1" fmla="*/ 141972 h 141971"/>
                  <a:gd name="connsiteX2" fmla="*/ 246084 w 246084"/>
                  <a:gd name="connsiteY2" fmla="*/ 126629 h 141971"/>
                  <a:gd name="connsiteX3" fmla="*/ 246084 w 246084"/>
                  <a:gd name="connsiteY3" fmla="*/ 15343 h 141971"/>
                  <a:gd name="connsiteX4" fmla="*/ 231040 w 246084"/>
                  <a:gd name="connsiteY4" fmla="*/ 0 h 141971"/>
                  <a:gd name="connsiteX5" fmla="*/ 84187 w 246084"/>
                  <a:gd name="connsiteY5" fmla="*/ 0 h 141971"/>
                  <a:gd name="connsiteX6" fmla="*/ 7074 w 246084"/>
                  <a:gd name="connsiteY6" fmla="*/ 5280 h 141971"/>
                  <a:gd name="connsiteX7" fmla="*/ 70239 w 246084"/>
                  <a:gd name="connsiteY7" fmla="*/ 14546 h 141971"/>
                  <a:gd name="connsiteX8" fmla="*/ 46527 w 246084"/>
                  <a:gd name="connsiteY8" fmla="*/ 24210 h 141971"/>
                  <a:gd name="connsiteX9" fmla="*/ 72431 w 246084"/>
                  <a:gd name="connsiteY9" fmla="*/ 31284 h 141971"/>
                  <a:gd name="connsiteX10" fmla="*/ 16937 w 246084"/>
                  <a:gd name="connsiteY10" fmla="*/ 38756 h 141971"/>
                  <a:gd name="connsiteX11" fmla="*/ 72032 w 246084"/>
                  <a:gd name="connsiteY11" fmla="*/ 45331 h 141971"/>
                  <a:gd name="connsiteX12" fmla="*/ 0 w 246084"/>
                  <a:gd name="connsiteY12" fmla="*/ 48021 h 141971"/>
                  <a:gd name="connsiteX13" fmla="*/ 88570 w 246084"/>
                  <a:gd name="connsiteY13" fmla="*/ 59977 h 141971"/>
                  <a:gd name="connsiteX14" fmla="*/ 52106 w 246084"/>
                  <a:gd name="connsiteY14" fmla="*/ 65257 h 141971"/>
                  <a:gd name="connsiteX15" fmla="*/ 84287 w 246084"/>
                  <a:gd name="connsiteY15" fmla="*/ 69641 h 141971"/>
                  <a:gd name="connsiteX16" fmla="*/ 13052 w 246084"/>
                  <a:gd name="connsiteY16" fmla="*/ 77113 h 141971"/>
                  <a:gd name="connsiteX17" fmla="*/ 90663 w 246084"/>
                  <a:gd name="connsiteY17" fmla="*/ 83689 h 141971"/>
                  <a:gd name="connsiteX18" fmla="*/ 57586 w 246084"/>
                  <a:gd name="connsiteY18" fmla="*/ 92954 h 141971"/>
                  <a:gd name="connsiteX19" fmla="*/ 88072 w 246084"/>
                  <a:gd name="connsiteY19" fmla="*/ 102220 h 141971"/>
                  <a:gd name="connsiteX20" fmla="*/ 4085 w 246084"/>
                  <a:gd name="connsiteY20" fmla="*/ 103515 h 141971"/>
                  <a:gd name="connsiteX21" fmla="*/ 87574 w 246084"/>
                  <a:gd name="connsiteY21" fmla="*/ 115869 h 141971"/>
                  <a:gd name="connsiteX22" fmla="*/ 49018 w 246084"/>
                  <a:gd name="connsiteY22" fmla="*/ 122046 h 141971"/>
                  <a:gd name="connsiteX23" fmla="*/ 77811 w 246084"/>
                  <a:gd name="connsiteY23" fmla="*/ 123341 h 141971"/>
                  <a:gd name="connsiteX24" fmla="*/ 5480 w 246084"/>
                  <a:gd name="connsiteY24" fmla="*/ 138285 h 141971"/>
                  <a:gd name="connsiteX25" fmla="*/ 78508 w 246084"/>
                  <a:gd name="connsiteY25" fmla="*/ 141872 h 141971"/>
                  <a:gd name="connsiteX26" fmla="*/ 94349 w 246084"/>
                  <a:gd name="connsiteY26" fmla="*/ 141872 h 14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41971">
                    <a:moveTo>
                      <a:pt x="94349" y="141972"/>
                    </a:moveTo>
                    <a:lnTo>
                      <a:pt x="231040" y="141972"/>
                    </a:lnTo>
                    <a:cubicBezTo>
                      <a:pt x="239309" y="141972"/>
                      <a:pt x="246084" y="135097"/>
                      <a:pt x="246084" y="126629"/>
                    </a:cubicBezTo>
                    <a:lnTo>
                      <a:pt x="246084" y="15343"/>
                    </a:lnTo>
                    <a:cubicBezTo>
                      <a:pt x="246084" y="6874"/>
                      <a:pt x="239309" y="0"/>
                      <a:pt x="231040" y="0"/>
                    </a:cubicBezTo>
                    <a:lnTo>
                      <a:pt x="84187" y="0"/>
                    </a:lnTo>
                    <a:lnTo>
                      <a:pt x="7074" y="5280"/>
                    </a:lnTo>
                    <a:lnTo>
                      <a:pt x="70239" y="14546"/>
                    </a:lnTo>
                    <a:lnTo>
                      <a:pt x="46527" y="24210"/>
                    </a:lnTo>
                    <a:lnTo>
                      <a:pt x="72431" y="31284"/>
                    </a:lnTo>
                    <a:lnTo>
                      <a:pt x="16937" y="38756"/>
                    </a:lnTo>
                    <a:lnTo>
                      <a:pt x="72032" y="45331"/>
                    </a:lnTo>
                    <a:lnTo>
                      <a:pt x="0" y="48021"/>
                    </a:lnTo>
                    <a:lnTo>
                      <a:pt x="88570" y="59977"/>
                    </a:lnTo>
                    <a:lnTo>
                      <a:pt x="52106" y="65257"/>
                    </a:lnTo>
                    <a:lnTo>
                      <a:pt x="84287" y="69641"/>
                    </a:lnTo>
                    <a:lnTo>
                      <a:pt x="13052" y="77113"/>
                    </a:lnTo>
                    <a:lnTo>
                      <a:pt x="90663" y="83689"/>
                    </a:lnTo>
                    <a:lnTo>
                      <a:pt x="57586" y="92954"/>
                    </a:lnTo>
                    <a:lnTo>
                      <a:pt x="88072" y="102220"/>
                    </a:lnTo>
                    <a:lnTo>
                      <a:pt x="4085" y="103515"/>
                    </a:lnTo>
                    <a:lnTo>
                      <a:pt x="87574" y="115869"/>
                    </a:lnTo>
                    <a:lnTo>
                      <a:pt x="49018" y="122046"/>
                    </a:lnTo>
                    <a:lnTo>
                      <a:pt x="77811" y="123341"/>
                    </a:lnTo>
                    <a:lnTo>
                      <a:pt x="5480" y="138285"/>
                    </a:lnTo>
                    <a:lnTo>
                      <a:pt x="78508" y="141872"/>
                    </a:lnTo>
                    <a:lnTo>
                      <a:pt x="94349" y="14187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6" name="Freeform: Shape 55">
                <a:extLst>
                  <a:ext uri="{FF2B5EF4-FFF2-40B4-BE49-F238E27FC236}">
                    <a16:creationId xmlns:a16="http://schemas.microsoft.com/office/drawing/2014/main" id="{D774BFD9-8938-4DA6-AA0C-3EA33CA6CDC1}"/>
                  </a:ext>
                </a:extLst>
              </p:cNvPr>
              <p:cNvSpPr/>
              <p:nvPr/>
            </p:nvSpPr>
            <p:spPr>
              <a:xfrm>
                <a:off x="2141185" y="3992903"/>
                <a:ext cx="139978" cy="250866"/>
              </a:xfrm>
              <a:custGeom>
                <a:avLst/>
                <a:gdLst>
                  <a:gd name="connsiteX0" fmla="*/ 0 w 139978"/>
                  <a:gd name="connsiteY0" fmla="*/ 99131 h 250866"/>
                  <a:gd name="connsiteX1" fmla="*/ 0 w 139978"/>
                  <a:gd name="connsiteY1" fmla="*/ 235822 h 250866"/>
                  <a:gd name="connsiteX2" fmla="*/ 15144 w 139978"/>
                  <a:gd name="connsiteY2" fmla="*/ 250867 h 250866"/>
                  <a:gd name="connsiteX3" fmla="*/ 124835 w 139978"/>
                  <a:gd name="connsiteY3" fmla="*/ 250867 h 250866"/>
                  <a:gd name="connsiteX4" fmla="*/ 139979 w 139978"/>
                  <a:gd name="connsiteY4" fmla="*/ 235822 h 250866"/>
                  <a:gd name="connsiteX5" fmla="*/ 139979 w 139978"/>
                  <a:gd name="connsiteY5" fmla="*/ 88969 h 250866"/>
                  <a:gd name="connsiteX6" fmla="*/ 129817 w 139978"/>
                  <a:gd name="connsiteY6" fmla="*/ 3686 h 250866"/>
                  <a:gd name="connsiteX7" fmla="*/ 128023 w 139978"/>
                  <a:gd name="connsiteY7" fmla="*/ 65158 h 250866"/>
                  <a:gd name="connsiteX8" fmla="*/ 123341 w 139978"/>
                  <a:gd name="connsiteY8" fmla="*/ 36365 h 250866"/>
                  <a:gd name="connsiteX9" fmla="*/ 111884 w 139978"/>
                  <a:gd name="connsiteY9" fmla="*/ 75818 h 250866"/>
                  <a:gd name="connsiteX10" fmla="*/ 103814 w 139978"/>
                  <a:gd name="connsiteY10" fmla="*/ 20723 h 250866"/>
                  <a:gd name="connsiteX11" fmla="*/ 97437 w 139978"/>
                  <a:gd name="connsiteY11" fmla="*/ 76715 h 250866"/>
                  <a:gd name="connsiteX12" fmla="*/ 93651 w 139978"/>
                  <a:gd name="connsiteY12" fmla="*/ 0 h 250866"/>
                  <a:gd name="connsiteX13" fmla="*/ 82194 w 139978"/>
                  <a:gd name="connsiteY13" fmla="*/ 92456 h 250866"/>
                  <a:gd name="connsiteX14" fmla="*/ 77511 w 139978"/>
                  <a:gd name="connsiteY14" fmla="*/ 23812 h 250866"/>
                  <a:gd name="connsiteX15" fmla="*/ 69940 w 139978"/>
                  <a:gd name="connsiteY15" fmla="*/ 85083 h 250866"/>
                  <a:gd name="connsiteX16" fmla="*/ 60575 w 139978"/>
                  <a:gd name="connsiteY16" fmla="*/ 47324 h 250866"/>
                  <a:gd name="connsiteX17" fmla="*/ 56789 w 139978"/>
                  <a:gd name="connsiteY17" fmla="*/ 82493 h 250866"/>
                  <a:gd name="connsiteX18" fmla="*/ 37261 w 139978"/>
                  <a:gd name="connsiteY18" fmla="*/ 14247 h 250866"/>
                  <a:gd name="connsiteX19" fmla="*/ 35169 w 139978"/>
                  <a:gd name="connsiteY19" fmla="*/ 83390 h 250866"/>
                  <a:gd name="connsiteX20" fmla="*/ 27996 w 139978"/>
                  <a:gd name="connsiteY20" fmla="*/ 57088 h 250866"/>
                  <a:gd name="connsiteX21" fmla="*/ 21221 w 139978"/>
                  <a:gd name="connsiteY21" fmla="*/ 83788 h 250866"/>
                  <a:gd name="connsiteX22" fmla="*/ 19926 w 139978"/>
                  <a:gd name="connsiteY22" fmla="*/ 23612 h 250866"/>
                  <a:gd name="connsiteX23" fmla="*/ 0 w 139978"/>
                  <a:gd name="connsiteY23" fmla="*/ 99131 h 25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978" h="250866">
                    <a:moveTo>
                      <a:pt x="0" y="99131"/>
                    </a:moveTo>
                    <a:lnTo>
                      <a:pt x="0" y="235822"/>
                    </a:lnTo>
                    <a:cubicBezTo>
                      <a:pt x="0" y="244092"/>
                      <a:pt x="6775" y="250867"/>
                      <a:pt x="15144" y="250867"/>
                    </a:cubicBezTo>
                    <a:lnTo>
                      <a:pt x="124835" y="250867"/>
                    </a:lnTo>
                    <a:cubicBezTo>
                      <a:pt x="133105" y="250867"/>
                      <a:pt x="139979" y="244092"/>
                      <a:pt x="139979" y="235822"/>
                    </a:cubicBezTo>
                    <a:lnTo>
                      <a:pt x="139979" y="88969"/>
                    </a:lnTo>
                    <a:lnTo>
                      <a:pt x="129817" y="3686"/>
                    </a:lnTo>
                    <a:lnTo>
                      <a:pt x="128023" y="65158"/>
                    </a:lnTo>
                    <a:lnTo>
                      <a:pt x="123341" y="36365"/>
                    </a:lnTo>
                    <a:lnTo>
                      <a:pt x="111884" y="75818"/>
                    </a:lnTo>
                    <a:lnTo>
                      <a:pt x="103814" y="20723"/>
                    </a:lnTo>
                    <a:lnTo>
                      <a:pt x="97437" y="76715"/>
                    </a:lnTo>
                    <a:lnTo>
                      <a:pt x="93651" y="0"/>
                    </a:lnTo>
                    <a:lnTo>
                      <a:pt x="82194" y="92456"/>
                    </a:lnTo>
                    <a:lnTo>
                      <a:pt x="77511" y="23812"/>
                    </a:lnTo>
                    <a:lnTo>
                      <a:pt x="69940" y="85083"/>
                    </a:lnTo>
                    <a:lnTo>
                      <a:pt x="60575" y="47324"/>
                    </a:lnTo>
                    <a:lnTo>
                      <a:pt x="56789" y="82493"/>
                    </a:lnTo>
                    <a:lnTo>
                      <a:pt x="37261" y="14247"/>
                    </a:lnTo>
                    <a:lnTo>
                      <a:pt x="35169" y="83390"/>
                    </a:lnTo>
                    <a:lnTo>
                      <a:pt x="27996" y="57088"/>
                    </a:lnTo>
                    <a:lnTo>
                      <a:pt x="21221" y="83788"/>
                    </a:lnTo>
                    <a:lnTo>
                      <a:pt x="19926" y="23612"/>
                    </a:lnTo>
                    <a:lnTo>
                      <a:pt x="0" y="99131"/>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7" name="Freeform: Shape 56">
                <a:extLst>
                  <a:ext uri="{FF2B5EF4-FFF2-40B4-BE49-F238E27FC236}">
                    <a16:creationId xmlns:a16="http://schemas.microsoft.com/office/drawing/2014/main" id="{954300AC-A2C1-4EF6-B1D0-17CC62B96376}"/>
                  </a:ext>
                </a:extLst>
              </p:cNvPr>
              <p:cNvSpPr/>
              <p:nvPr/>
            </p:nvSpPr>
            <p:spPr>
              <a:xfrm>
                <a:off x="2281065" y="4001670"/>
                <a:ext cx="131012" cy="242099"/>
              </a:xfrm>
              <a:custGeom>
                <a:avLst/>
                <a:gdLst>
                  <a:gd name="connsiteX0" fmla="*/ 131012 w 131012"/>
                  <a:gd name="connsiteY0" fmla="*/ 80202 h 242099"/>
                  <a:gd name="connsiteX1" fmla="*/ 131012 w 131012"/>
                  <a:gd name="connsiteY1" fmla="*/ 227055 h 242099"/>
                  <a:gd name="connsiteX2" fmla="*/ 116865 w 131012"/>
                  <a:gd name="connsiteY2" fmla="*/ 242099 h 242099"/>
                  <a:gd name="connsiteX3" fmla="*/ 14147 w 131012"/>
                  <a:gd name="connsiteY3" fmla="*/ 242099 h 242099"/>
                  <a:gd name="connsiteX4" fmla="*/ 0 w 131012"/>
                  <a:gd name="connsiteY4" fmla="*/ 227055 h 242099"/>
                  <a:gd name="connsiteX5" fmla="*/ 0 w 131012"/>
                  <a:gd name="connsiteY5" fmla="*/ 90364 h 242099"/>
                  <a:gd name="connsiteX6" fmla="*/ 1694 w 131012"/>
                  <a:gd name="connsiteY6" fmla="*/ 26701 h 242099"/>
                  <a:gd name="connsiteX7" fmla="*/ 8867 w 131012"/>
                  <a:gd name="connsiteY7" fmla="*/ 74622 h 242099"/>
                  <a:gd name="connsiteX8" fmla="*/ 10959 w 131012"/>
                  <a:gd name="connsiteY8" fmla="*/ 3786 h 242099"/>
                  <a:gd name="connsiteX9" fmla="*/ 23214 w 131012"/>
                  <a:gd name="connsiteY9" fmla="*/ 81795 h 242099"/>
                  <a:gd name="connsiteX10" fmla="*/ 23214 w 131012"/>
                  <a:gd name="connsiteY10" fmla="*/ 46228 h 242099"/>
                  <a:gd name="connsiteX11" fmla="*/ 32977 w 131012"/>
                  <a:gd name="connsiteY11" fmla="*/ 74622 h 242099"/>
                  <a:gd name="connsiteX12" fmla="*/ 46128 w 131012"/>
                  <a:gd name="connsiteY12" fmla="*/ 5978 h 242099"/>
                  <a:gd name="connsiteX13" fmla="*/ 43538 w 131012"/>
                  <a:gd name="connsiteY13" fmla="*/ 80202 h 242099"/>
                  <a:gd name="connsiteX14" fmla="*/ 52006 w 131012"/>
                  <a:gd name="connsiteY14" fmla="*/ 50911 h 242099"/>
                  <a:gd name="connsiteX15" fmla="*/ 61770 w 131012"/>
                  <a:gd name="connsiteY15" fmla="*/ 78010 h 242099"/>
                  <a:gd name="connsiteX16" fmla="*/ 74024 w 131012"/>
                  <a:gd name="connsiteY16" fmla="*/ 14845 h 242099"/>
                  <a:gd name="connsiteX17" fmla="*/ 80799 w 131012"/>
                  <a:gd name="connsiteY17" fmla="*/ 84386 h 242099"/>
                  <a:gd name="connsiteX18" fmla="*/ 95246 w 131012"/>
                  <a:gd name="connsiteY18" fmla="*/ 1694 h 242099"/>
                  <a:gd name="connsiteX19" fmla="*/ 95246 w 131012"/>
                  <a:gd name="connsiteY19" fmla="*/ 77611 h 242099"/>
                  <a:gd name="connsiteX20" fmla="*/ 103714 w 131012"/>
                  <a:gd name="connsiteY20" fmla="*/ 4284 h 242099"/>
                  <a:gd name="connsiteX21" fmla="*/ 114773 w 131012"/>
                  <a:gd name="connsiteY21" fmla="*/ 71235 h 242099"/>
                  <a:gd name="connsiteX22" fmla="*/ 120252 w 131012"/>
                  <a:gd name="connsiteY22" fmla="*/ 40250 h 242099"/>
                  <a:gd name="connsiteX23" fmla="*/ 120252 w 131012"/>
                  <a:gd name="connsiteY23" fmla="*/ 71235 h 242099"/>
                  <a:gd name="connsiteX24" fmla="*/ 130813 w 131012"/>
                  <a:gd name="connsiteY24" fmla="*/ 0 h 2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012" h="242099">
                    <a:moveTo>
                      <a:pt x="131012" y="80202"/>
                    </a:moveTo>
                    <a:lnTo>
                      <a:pt x="131012" y="227055"/>
                    </a:lnTo>
                    <a:cubicBezTo>
                      <a:pt x="131012" y="235324"/>
                      <a:pt x="124636" y="242099"/>
                      <a:pt x="116865" y="242099"/>
                    </a:cubicBezTo>
                    <a:lnTo>
                      <a:pt x="14147" y="242099"/>
                    </a:lnTo>
                    <a:cubicBezTo>
                      <a:pt x="6376" y="242099"/>
                      <a:pt x="0" y="235324"/>
                      <a:pt x="0" y="227055"/>
                    </a:cubicBezTo>
                    <a:lnTo>
                      <a:pt x="0" y="90364"/>
                    </a:lnTo>
                    <a:lnTo>
                      <a:pt x="1694" y="26701"/>
                    </a:lnTo>
                    <a:lnTo>
                      <a:pt x="8867" y="74622"/>
                    </a:lnTo>
                    <a:lnTo>
                      <a:pt x="10959" y="3786"/>
                    </a:lnTo>
                    <a:lnTo>
                      <a:pt x="23214" y="81795"/>
                    </a:lnTo>
                    <a:lnTo>
                      <a:pt x="23214" y="46228"/>
                    </a:lnTo>
                    <a:lnTo>
                      <a:pt x="32977" y="74622"/>
                    </a:lnTo>
                    <a:lnTo>
                      <a:pt x="46128" y="5978"/>
                    </a:lnTo>
                    <a:lnTo>
                      <a:pt x="43538" y="80202"/>
                    </a:lnTo>
                    <a:lnTo>
                      <a:pt x="52006" y="50911"/>
                    </a:lnTo>
                    <a:lnTo>
                      <a:pt x="61770" y="78010"/>
                    </a:lnTo>
                    <a:lnTo>
                      <a:pt x="74024" y="14845"/>
                    </a:lnTo>
                    <a:lnTo>
                      <a:pt x="80799" y="84386"/>
                    </a:lnTo>
                    <a:lnTo>
                      <a:pt x="95246" y="1694"/>
                    </a:lnTo>
                    <a:lnTo>
                      <a:pt x="95246" y="77611"/>
                    </a:lnTo>
                    <a:lnTo>
                      <a:pt x="103714" y="4284"/>
                    </a:lnTo>
                    <a:lnTo>
                      <a:pt x="114773" y="71235"/>
                    </a:lnTo>
                    <a:lnTo>
                      <a:pt x="120252" y="40250"/>
                    </a:lnTo>
                    <a:lnTo>
                      <a:pt x="120252" y="71235"/>
                    </a:lnTo>
                    <a:lnTo>
                      <a:pt x="130813" y="0"/>
                    </a:lnTo>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8" name="Freeform: Shape 57">
                <a:extLst>
                  <a:ext uri="{FF2B5EF4-FFF2-40B4-BE49-F238E27FC236}">
                    <a16:creationId xmlns:a16="http://schemas.microsoft.com/office/drawing/2014/main" id="{444E1958-BC7B-46DA-9487-36715D64BA24}"/>
                  </a:ext>
                </a:extLst>
              </p:cNvPr>
              <p:cNvSpPr/>
              <p:nvPr/>
            </p:nvSpPr>
            <p:spPr>
              <a:xfrm>
                <a:off x="2562517" y="4047998"/>
                <a:ext cx="143764" cy="241501"/>
              </a:xfrm>
              <a:custGeom>
                <a:avLst/>
                <a:gdLst>
                  <a:gd name="connsiteX0" fmla="*/ 0 w 143764"/>
                  <a:gd name="connsiteY0" fmla="*/ 89766 h 241501"/>
                  <a:gd name="connsiteX1" fmla="*/ 0 w 143764"/>
                  <a:gd name="connsiteY1" fmla="*/ 226457 h 241501"/>
                  <a:gd name="connsiteX2" fmla="*/ 15542 w 143764"/>
                  <a:gd name="connsiteY2" fmla="*/ 241501 h 241501"/>
                  <a:gd name="connsiteX3" fmla="*/ 128223 w 143764"/>
                  <a:gd name="connsiteY3" fmla="*/ 241501 h 241501"/>
                  <a:gd name="connsiteX4" fmla="*/ 143765 w 143764"/>
                  <a:gd name="connsiteY4" fmla="*/ 226457 h 241501"/>
                  <a:gd name="connsiteX5" fmla="*/ 143765 w 143764"/>
                  <a:gd name="connsiteY5" fmla="*/ 79604 h 241501"/>
                  <a:gd name="connsiteX6" fmla="*/ 141175 w 143764"/>
                  <a:gd name="connsiteY6" fmla="*/ 2491 h 241501"/>
                  <a:gd name="connsiteX7" fmla="*/ 123839 w 143764"/>
                  <a:gd name="connsiteY7" fmla="*/ 57586 h 241501"/>
                  <a:gd name="connsiteX8" fmla="*/ 120850 w 143764"/>
                  <a:gd name="connsiteY8" fmla="*/ 45331 h 241501"/>
                  <a:gd name="connsiteX9" fmla="*/ 115769 w 143764"/>
                  <a:gd name="connsiteY9" fmla="*/ 73327 h 241501"/>
                  <a:gd name="connsiteX10" fmla="*/ 104710 w 143764"/>
                  <a:gd name="connsiteY10" fmla="*/ 21221 h 241501"/>
                  <a:gd name="connsiteX11" fmla="*/ 94947 w 143764"/>
                  <a:gd name="connsiteY11" fmla="*/ 83091 h 241501"/>
                  <a:gd name="connsiteX12" fmla="*/ 88172 w 143764"/>
                  <a:gd name="connsiteY12" fmla="*/ 0 h 241501"/>
                  <a:gd name="connsiteX13" fmla="*/ 83091 w 143764"/>
                  <a:gd name="connsiteY13" fmla="*/ 75419 h 241501"/>
                  <a:gd name="connsiteX14" fmla="*/ 64460 w 143764"/>
                  <a:gd name="connsiteY14" fmla="*/ 14347 h 241501"/>
                  <a:gd name="connsiteX15" fmla="*/ 65755 w 143764"/>
                  <a:gd name="connsiteY15" fmla="*/ 77113 h 241501"/>
                  <a:gd name="connsiteX16" fmla="*/ 59379 w 143764"/>
                  <a:gd name="connsiteY16" fmla="*/ 63464 h 241501"/>
                  <a:gd name="connsiteX17" fmla="*/ 52206 w 143764"/>
                  <a:gd name="connsiteY17" fmla="*/ 84785 h 241501"/>
                  <a:gd name="connsiteX18" fmla="*/ 50512 w 143764"/>
                  <a:gd name="connsiteY18" fmla="*/ 50911 h 241501"/>
                  <a:gd name="connsiteX19" fmla="*/ 41645 w 143764"/>
                  <a:gd name="connsiteY19" fmla="*/ 73427 h 241501"/>
                  <a:gd name="connsiteX20" fmla="*/ 36165 w 143764"/>
                  <a:gd name="connsiteY20" fmla="*/ 5579 h 241501"/>
                  <a:gd name="connsiteX21" fmla="*/ 30686 w 143764"/>
                  <a:gd name="connsiteY21" fmla="*/ 67449 h 241501"/>
                  <a:gd name="connsiteX22" fmla="*/ 24310 w 143764"/>
                  <a:gd name="connsiteY22" fmla="*/ 17834 h 241501"/>
                  <a:gd name="connsiteX23" fmla="*/ 17136 w 143764"/>
                  <a:gd name="connsiteY23" fmla="*/ 83988 h 241501"/>
                  <a:gd name="connsiteX24" fmla="*/ 199 w 143764"/>
                  <a:gd name="connsiteY24" fmla="*/ 3387 h 241501"/>
                  <a:gd name="connsiteX25" fmla="*/ 199 w 143764"/>
                  <a:gd name="connsiteY25" fmla="*/ 89766 h 24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764" h="241501">
                    <a:moveTo>
                      <a:pt x="0" y="89766"/>
                    </a:moveTo>
                    <a:lnTo>
                      <a:pt x="0" y="226457"/>
                    </a:lnTo>
                    <a:cubicBezTo>
                      <a:pt x="0" y="234726"/>
                      <a:pt x="6974" y="241501"/>
                      <a:pt x="15542" y="241501"/>
                    </a:cubicBezTo>
                    <a:lnTo>
                      <a:pt x="128223" y="241501"/>
                    </a:lnTo>
                    <a:cubicBezTo>
                      <a:pt x="136791" y="241501"/>
                      <a:pt x="143765" y="234726"/>
                      <a:pt x="143765" y="226457"/>
                    </a:cubicBezTo>
                    <a:lnTo>
                      <a:pt x="143765" y="79604"/>
                    </a:lnTo>
                    <a:lnTo>
                      <a:pt x="141175" y="2491"/>
                    </a:lnTo>
                    <a:lnTo>
                      <a:pt x="123839" y="57586"/>
                    </a:lnTo>
                    <a:lnTo>
                      <a:pt x="120850" y="45331"/>
                    </a:lnTo>
                    <a:lnTo>
                      <a:pt x="115769" y="73327"/>
                    </a:lnTo>
                    <a:lnTo>
                      <a:pt x="104710" y="21221"/>
                    </a:lnTo>
                    <a:lnTo>
                      <a:pt x="94947" y="83091"/>
                    </a:lnTo>
                    <a:lnTo>
                      <a:pt x="88172" y="0"/>
                    </a:lnTo>
                    <a:lnTo>
                      <a:pt x="83091" y="75419"/>
                    </a:lnTo>
                    <a:lnTo>
                      <a:pt x="64460" y="14347"/>
                    </a:lnTo>
                    <a:lnTo>
                      <a:pt x="65755" y="77113"/>
                    </a:lnTo>
                    <a:lnTo>
                      <a:pt x="59379" y="63464"/>
                    </a:lnTo>
                    <a:lnTo>
                      <a:pt x="52206" y="84785"/>
                    </a:lnTo>
                    <a:lnTo>
                      <a:pt x="50512" y="50911"/>
                    </a:lnTo>
                    <a:lnTo>
                      <a:pt x="41645" y="73427"/>
                    </a:lnTo>
                    <a:lnTo>
                      <a:pt x="36165" y="5579"/>
                    </a:lnTo>
                    <a:lnTo>
                      <a:pt x="30686" y="67449"/>
                    </a:lnTo>
                    <a:lnTo>
                      <a:pt x="24310" y="17834"/>
                    </a:lnTo>
                    <a:lnTo>
                      <a:pt x="17136" y="83988"/>
                    </a:lnTo>
                    <a:lnTo>
                      <a:pt x="199" y="3387"/>
                    </a:lnTo>
                    <a:lnTo>
                      <a:pt x="199" y="89766"/>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59" name="Freeform: Shape 58">
                <a:extLst>
                  <a:ext uri="{FF2B5EF4-FFF2-40B4-BE49-F238E27FC236}">
                    <a16:creationId xmlns:a16="http://schemas.microsoft.com/office/drawing/2014/main" id="{30BD8691-CB02-4BCF-B627-B04F2C4972E9}"/>
                  </a:ext>
                </a:extLst>
              </p:cNvPr>
              <p:cNvSpPr/>
              <p:nvPr/>
            </p:nvSpPr>
            <p:spPr>
              <a:xfrm>
                <a:off x="2706282" y="4043614"/>
                <a:ext cx="145458" cy="245885"/>
              </a:xfrm>
              <a:custGeom>
                <a:avLst/>
                <a:gdLst>
                  <a:gd name="connsiteX0" fmla="*/ 0 w 145458"/>
                  <a:gd name="connsiteY0" fmla="*/ 94150 h 245885"/>
                  <a:gd name="connsiteX1" fmla="*/ 0 w 145458"/>
                  <a:gd name="connsiteY1" fmla="*/ 230841 h 245885"/>
                  <a:gd name="connsiteX2" fmla="*/ 15542 w 145458"/>
                  <a:gd name="connsiteY2" fmla="*/ 245885 h 245885"/>
                  <a:gd name="connsiteX3" fmla="*/ 128223 w 145458"/>
                  <a:gd name="connsiteY3" fmla="*/ 245885 h 245885"/>
                  <a:gd name="connsiteX4" fmla="*/ 143765 w 145458"/>
                  <a:gd name="connsiteY4" fmla="*/ 230841 h 245885"/>
                  <a:gd name="connsiteX5" fmla="*/ 143765 w 145458"/>
                  <a:gd name="connsiteY5" fmla="*/ 83988 h 245885"/>
                  <a:gd name="connsiteX6" fmla="*/ 145459 w 145458"/>
                  <a:gd name="connsiteY6" fmla="*/ 0 h 245885"/>
                  <a:gd name="connsiteX7" fmla="*/ 135695 w 145458"/>
                  <a:gd name="connsiteY7" fmla="*/ 72929 h 245885"/>
                  <a:gd name="connsiteX8" fmla="*/ 126828 w 145458"/>
                  <a:gd name="connsiteY8" fmla="*/ 41944 h 245885"/>
                  <a:gd name="connsiteX9" fmla="*/ 120053 w 145458"/>
                  <a:gd name="connsiteY9" fmla="*/ 83888 h 245885"/>
                  <a:gd name="connsiteX10" fmla="*/ 120452 w 145458"/>
                  <a:gd name="connsiteY10" fmla="*/ 19826 h 245885"/>
                  <a:gd name="connsiteX11" fmla="*/ 102220 w 145458"/>
                  <a:gd name="connsiteY11" fmla="*/ 86777 h 245885"/>
                  <a:gd name="connsiteX12" fmla="*/ 98832 w 145458"/>
                  <a:gd name="connsiteY12" fmla="*/ 3288 h 245885"/>
                  <a:gd name="connsiteX13" fmla="*/ 83190 w 145458"/>
                  <a:gd name="connsiteY13" fmla="*/ 86777 h 245885"/>
                  <a:gd name="connsiteX14" fmla="*/ 77711 w 145458"/>
                  <a:gd name="connsiteY14" fmla="*/ 13450 h 245885"/>
                  <a:gd name="connsiteX15" fmla="*/ 64560 w 145458"/>
                  <a:gd name="connsiteY15" fmla="*/ 85980 h 245885"/>
                  <a:gd name="connsiteX16" fmla="*/ 58582 w 145458"/>
                  <a:gd name="connsiteY16" fmla="*/ 62268 h 245885"/>
                  <a:gd name="connsiteX17" fmla="*/ 51807 w 145458"/>
                  <a:gd name="connsiteY17" fmla="*/ 83888 h 245885"/>
                  <a:gd name="connsiteX18" fmla="*/ 52206 w 145458"/>
                  <a:gd name="connsiteY18" fmla="*/ 11358 h 245885"/>
                  <a:gd name="connsiteX19" fmla="*/ 35667 w 145458"/>
                  <a:gd name="connsiteY19" fmla="*/ 83888 h 245885"/>
                  <a:gd name="connsiteX20" fmla="*/ 27597 w 145458"/>
                  <a:gd name="connsiteY20" fmla="*/ 53800 h 245885"/>
                  <a:gd name="connsiteX21" fmla="*/ 26302 w 145458"/>
                  <a:gd name="connsiteY21" fmla="*/ 93253 h 245885"/>
                  <a:gd name="connsiteX22" fmla="*/ 18232 w 145458"/>
                  <a:gd name="connsiteY22" fmla="*/ 17834 h 245885"/>
                  <a:gd name="connsiteX23" fmla="*/ 11856 w 145458"/>
                  <a:gd name="connsiteY23" fmla="*/ 87773 h 245885"/>
                  <a:gd name="connsiteX24" fmla="*/ 6376 w 145458"/>
                  <a:gd name="connsiteY24" fmla="*/ 22018 h 245885"/>
                  <a:gd name="connsiteX25" fmla="*/ 0 w 145458"/>
                  <a:gd name="connsiteY25" fmla="*/ 94150 h 2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458" h="245885">
                    <a:moveTo>
                      <a:pt x="0" y="94150"/>
                    </a:moveTo>
                    <a:lnTo>
                      <a:pt x="0" y="230841"/>
                    </a:lnTo>
                    <a:cubicBezTo>
                      <a:pt x="0" y="239110"/>
                      <a:pt x="6974" y="245885"/>
                      <a:pt x="15542" y="245885"/>
                    </a:cubicBezTo>
                    <a:lnTo>
                      <a:pt x="128223" y="245885"/>
                    </a:lnTo>
                    <a:cubicBezTo>
                      <a:pt x="136791" y="245885"/>
                      <a:pt x="143765" y="239110"/>
                      <a:pt x="143765" y="230841"/>
                    </a:cubicBezTo>
                    <a:lnTo>
                      <a:pt x="143765" y="83988"/>
                    </a:lnTo>
                    <a:lnTo>
                      <a:pt x="145459" y="0"/>
                    </a:lnTo>
                    <a:lnTo>
                      <a:pt x="135695" y="72929"/>
                    </a:lnTo>
                    <a:lnTo>
                      <a:pt x="126828" y="41944"/>
                    </a:lnTo>
                    <a:lnTo>
                      <a:pt x="120053" y="83888"/>
                    </a:lnTo>
                    <a:lnTo>
                      <a:pt x="120452" y="19826"/>
                    </a:lnTo>
                    <a:lnTo>
                      <a:pt x="102220" y="86777"/>
                    </a:lnTo>
                    <a:lnTo>
                      <a:pt x="98832" y="3288"/>
                    </a:lnTo>
                    <a:lnTo>
                      <a:pt x="83190" y="86777"/>
                    </a:lnTo>
                    <a:lnTo>
                      <a:pt x="77711" y="13450"/>
                    </a:lnTo>
                    <a:lnTo>
                      <a:pt x="64560" y="85980"/>
                    </a:lnTo>
                    <a:lnTo>
                      <a:pt x="58582" y="62268"/>
                    </a:lnTo>
                    <a:lnTo>
                      <a:pt x="51807" y="83888"/>
                    </a:lnTo>
                    <a:lnTo>
                      <a:pt x="52206" y="11358"/>
                    </a:lnTo>
                    <a:lnTo>
                      <a:pt x="35667" y="83888"/>
                    </a:lnTo>
                    <a:lnTo>
                      <a:pt x="27597" y="53800"/>
                    </a:lnTo>
                    <a:lnTo>
                      <a:pt x="26302" y="93253"/>
                    </a:lnTo>
                    <a:lnTo>
                      <a:pt x="18232" y="17834"/>
                    </a:lnTo>
                    <a:lnTo>
                      <a:pt x="11856" y="87773"/>
                    </a:lnTo>
                    <a:lnTo>
                      <a:pt x="6376" y="22018"/>
                    </a:lnTo>
                    <a:lnTo>
                      <a:pt x="0" y="9415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0" name="Freeform: Shape 59">
                <a:extLst>
                  <a:ext uri="{FF2B5EF4-FFF2-40B4-BE49-F238E27FC236}">
                    <a16:creationId xmlns:a16="http://schemas.microsoft.com/office/drawing/2014/main" id="{C8592E36-2DC8-442B-B60A-690040FC198E}"/>
                  </a:ext>
                </a:extLst>
              </p:cNvPr>
              <p:cNvSpPr/>
              <p:nvPr/>
            </p:nvSpPr>
            <p:spPr>
              <a:xfrm>
                <a:off x="2849947" y="4065533"/>
                <a:ext cx="143764" cy="254453"/>
              </a:xfrm>
              <a:custGeom>
                <a:avLst/>
                <a:gdLst>
                  <a:gd name="connsiteX0" fmla="*/ 0 w 143764"/>
                  <a:gd name="connsiteY0" fmla="*/ 102718 h 254453"/>
                  <a:gd name="connsiteX1" fmla="*/ 0 w 143764"/>
                  <a:gd name="connsiteY1" fmla="*/ 239409 h 254453"/>
                  <a:gd name="connsiteX2" fmla="*/ 15542 w 143764"/>
                  <a:gd name="connsiteY2" fmla="*/ 254453 h 254453"/>
                  <a:gd name="connsiteX3" fmla="*/ 128223 w 143764"/>
                  <a:gd name="connsiteY3" fmla="*/ 254453 h 254453"/>
                  <a:gd name="connsiteX4" fmla="*/ 143765 w 143764"/>
                  <a:gd name="connsiteY4" fmla="*/ 239409 h 254453"/>
                  <a:gd name="connsiteX5" fmla="*/ 143765 w 143764"/>
                  <a:gd name="connsiteY5" fmla="*/ 92556 h 254453"/>
                  <a:gd name="connsiteX6" fmla="*/ 143765 w 143764"/>
                  <a:gd name="connsiteY6" fmla="*/ 13749 h 254453"/>
                  <a:gd name="connsiteX7" fmla="*/ 134400 w 143764"/>
                  <a:gd name="connsiteY7" fmla="*/ 81198 h 254453"/>
                  <a:gd name="connsiteX8" fmla="*/ 129717 w 143764"/>
                  <a:gd name="connsiteY8" fmla="*/ 45929 h 254453"/>
                  <a:gd name="connsiteX9" fmla="*/ 119555 w 143764"/>
                  <a:gd name="connsiteY9" fmla="*/ 79504 h 254453"/>
                  <a:gd name="connsiteX10" fmla="*/ 115769 w 143764"/>
                  <a:gd name="connsiteY10" fmla="*/ 23114 h 254453"/>
                  <a:gd name="connsiteX11" fmla="*/ 106005 w 143764"/>
                  <a:gd name="connsiteY11" fmla="*/ 90065 h 254453"/>
                  <a:gd name="connsiteX12" fmla="*/ 100526 w 143764"/>
                  <a:gd name="connsiteY12" fmla="*/ 5280 h 254453"/>
                  <a:gd name="connsiteX13" fmla="*/ 90762 w 143764"/>
                  <a:gd name="connsiteY13" fmla="*/ 86877 h 254453"/>
                  <a:gd name="connsiteX14" fmla="*/ 86976 w 143764"/>
                  <a:gd name="connsiteY14" fmla="*/ 68445 h 254453"/>
                  <a:gd name="connsiteX15" fmla="*/ 82294 w 143764"/>
                  <a:gd name="connsiteY15" fmla="*/ 86877 h 254453"/>
                  <a:gd name="connsiteX16" fmla="*/ 81895 w 143764"/>
                  <a:gd name="connsiteY16" fmla="*/ 15841 h 254453"/>
                  <a:gd name="connsiteX17" fmla="*/ 68346 w 143764"/>
                  <a:gd name="connsiteY17" fmla="*/ 84486 h 254453"/>
                  <a:gd name="connsiteX18" fmla="*/ 63265 w 143764"/>
                  <a:gd name="connsiteY18" fmla="*/ 61969 h 254453"/>
                  <a:gd name="connsiteX19" fmla="*/ 54398 w 143764"/>
                  <a:gd name="connsiteY19" fmla="*/ 89069 h 254453"/>
                  <a:gd name="connsiteX20" fmla="*/ 51409 w 143764"/>
                  <a:gd name="connsiteY20" fmla="*/ 19527 h 254453"/>
                  <a:gd name="connsiteX21" fmla="*/ 36165 w 143764"/>
                  <a:gd name="connsiteY21" fmla="*/ 86678 h 254453"/>
                  <a:gd name="connsiteX22" fmla="*/ 19627 w 143764"/>
                  <a:gd name="connsiteY22" fmla="*/ 25804 h 254453"/>
                  <a:gd name="connsiteX23" fmla="*/ 23413 w 143764"/>
                  <a:gd name="connsiteY23" fmla="*/ 91958 h 254453"/>
                  <a:gd name="connsiteX24" fmla="*/ 7771 w 143764"/>
                  <a:gd name="connsiteY24" fmla="*/ 0 h 254453"/>
                  <a:gd name="connsiteX25" fmla="*/ 0 w 143764"/>
                  <a:gd name="connsiteY25" fmla="*/ 102718 h 25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3764" h="254453">
                    <a:moveTo>
                      <a:pt x="0" y="102718"/>
                    </a:moveTo>
                    <a:lnTo>
                      <a:pt x="0" y="239409"/>
                    </a:lnTo>
                    <a:cubicBezTo>
                      <a:pt x="0" y="247678"/>
                      <a:pt x="6974" y="254453"/>
                      <a:pt x="15542" y="254453"/>
                    </a:cubicBezTo>
                    <a:lnTo>
                      <a:pt x="128223" y="254453"/>
                    </a:lnTo>
                    <a:cubicBezTo>
                      <a:pt x="136791" y="254453"/>
                      <a:pt x="143765" y="247678"/>
                      <a:pt x="143765" y="239409"/>
                    </a:cubicBezTo>
                    <a:lnTo>
                      <a:pt x="143765" y="92556"/>
                    </a:lnTo>
                    <a:lnTo>
                      <a:pt x="143765" y="13749"/>
                    </a:lnTo>
                    <a:lnTo>
                      <a:pt x="134400" y="81198"/>
                    </a:lnTo>
                    <a:lnTo>
                      <a:pt x="129717" y="45929"/>
                    </a:lnTo>
                    <a:lnTo>
                      <a:pt x="119555" y="79504"/>
                    </a:lnTo>
                    <a:lnTo>
                      <a:pt x="115769" y="23114"/>
                    </a:lnTo>
                    <a:lnTo>
                      <a:pt x="106005" y="90065"/>
                    </a:lnTo>
                    <a:lnTo>
                      <a:pt x="100526" y="5280"/>
                    </a:lnTo>
                    <a:lnTo>
                      <a:pt x="90762" y="86877"/>
                    </a:lnTo>
                    <a:lnTo>
                      <a:pt x="86976" y="68445"/>
                    </a:lnTo>
                    <a:lnTo>
                      <a:pt x="82294" y="86877"/>
                    </a:lnTo>
                    <a:lnTo>
                      <a:pt x="81895" y="15841"/>
                    </a:lnTo>
                    <a:lnTo>
                      <a:pt x="68346" y="84486"/>
                    </a:lnTo>
                    <a:lnTo>
                      <a:pt x="63265" y="61969"/>
                    </a:lnTo>
                    <a:lnTo>
                      <a:pt x="54398" y="89069"/>
                    </a:lnTo>
                    <a:lnTo>
                      <a:pt x="51409" y="19527"/>
                    </a:lnTo>
                    <a:lnTo>
                      <a:pt x="36165" y="86678"/>
                    </a:lnTo>
                    <a:lnTo>
                      <a:pt x="19627" y="25804"/>
                    </a:lnTo>
                    <a:lnTo>
                      <a:pt x="23413" y="91958"/>
                    </a:lnTo>
                    <a:lnTo>
                      <a:pt x="7771" y="0"/>
                    </a:lnTo>
                    <a:lnTo>
                      <a:pt x="0" y="102718"/>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1" name="Freeform: Shape 60">
                <a:extLst>
                  <a:ext uri="{FF2B5EF4-FFF2-40B4-BE49-F238E27FC236}">
                    <a16:creationId xmlns:a16="http://schemas.microsoft.com/office/drawing/2014/main" id="{5FC265CB-6D0A-499C-A399-80954EF60508}"/>
                  </a:ext>
                </a:extLst>
              </p:cNvPr>
              <p:cNvSpPr/>
              <p:nvPr/>
            </p:nvSpPr>
            <p:spPr>
              <a:xfrm>
                <a:off x="2992741" y="4111262"/>
                <a:ext cx="169244" cy="244172"/>
              </a:xfrm>
              <a:custGeom>
                <a:avLst/>
                <a:gdLst>
                  <a:gd name="connsiteX0" fmla="*/ 169245 w 169244"/>
                  <a:gd name="connsiteY0" fmla="*/ 13151 h 244172"/>
                  <a:gd name="connsiteX1" fmla="*/ 105382 w 169244"/>
                  <a:gd name="connsiteY1" fmla="*/ 227752 h 244172"/>
                  <a:gd name="connsiteX2" fmla="*/ 52878 w 169244"/>
                  <a:gd name="connsiteY2" fmla="*/ 239509 h 244172"/>
                  <a:gd name="connsiteX3" fmla="*/ 971 w 169244"/>
                  <a:gd name="connsiteY3" fmla="*/ 185808 h 244172"/>
                  <a:gd name="connsiteX4" fmla="*/ 40524 w 169244"/>
                  <a:gd name="connsiteY4" fmla="*/ 6177 h 244172"/>
                  <a:gd name="connsiteX5" fmla="*/ 38332 w 169244"/>
                  <a:gd name="connsiteY5" fmla="*/ 61471 h 244172"/>
                  <a:gd name="connsiteX6" fmla="*/ 66029 w 169244"/>
                  <a:gd name="connsiteY6" fmla="*/ 8967 h 244172"/>
                  <a:gd name="connsiteX7" fmla="*/ 59952 w 169244"/>
                  <a:gd name="connsiteY7" fmla="*/ 71932 h 244172"/>
                  <a:gd name="connsiteX8" fmla="*/ 101895 w 169244"/>
                  <a:gd name="connsiteY8" fmla="*/ 16240 h 244172"/>
                  <a:gd name="connsiteX9" fmla="*/ 82169 w 169244"/>
                  <a:gd name="connsiteY9" fmla="*/ 75021 h 244172"/>
                  <a:gd name="connsiteX10" fmla="*/ 121622 w 169244"/>
                  <a:gd name="connsiteY10" fmla="*/ 0 h 244172"/>
                  <a:gd name="connsiteX11" fmla="*/ 100600 w 169244"/>
                  <a:gd name="connsiteY11" fmla="*/ 86179 h 244172"/>
                  <a:gd name="connsiteX12" fmla="*/ 157190 w 169244"/>
                  <a:gd name="connsiteY12" fmla="*/ 14347 h 244172"/>
                  <a:gd name="connsiteX13" fmla="*/ 127899 w 169244"/>
                  <a:gd name="connsiteY13" fmla="*/ 92257 h 244172"/>
                  <a:gd name="connsiteX14" fmla="*/ 169245 w 169244"/>
                  <a:gd name="connsiteY14" fmla="*/ 13151 h 2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44" h="244172">
                    <a:moveTo>
                      <a:pt x="169245" y="13151"/>
                    </a:moveTo>
                    <a:lnTo>
                      <a:pt x="105382" y="227752"/>
                    </a:lnTo>
                    <a:cubicBezTo>
                      <a:pt x="105382" y="227752"/>
                      <a:pt x="96814" y="254752"/>
                      <a:pt x="52878" y="239509"/>
                    </a:cubicBezTo>
                    <a:cubicBezTo>
                      <a:pt x="9041" y="224265"/>
                      <a:pt x="-3911" y="222970"/>
                      <a:pt x="971" y="185808"/>
                    </a:cubicBezTo>
                    <a:cubicBezTo>
                      <a:pt x="5853" y="148647"/>
                      <a:pt x="40524" y="6177"/>
                      <a:pt x="40524" y="6177"/>
                    </a:cubicBezTo>
                    <a:lnTo>
                      <a:pt x="38332" y="61471"/>
                    </a:lnTo>
                    <a:lnTo>
                      <a:pt x="66029" y="8967"/>
                    </a:lnTo>
                    <a:lnTo>
                      <a:pt x="59952" y="71932"/>
                    </a:lnTo>
                    <a:lnTo>
                      <a:pt x="101895" y="16240"/>
                    </a:lnTo>
                    <a:lnTo>
                      <a:pt x="82169" y="75021"/>
                    </a:lnTo>
                    <a:lnTo>
                      <a:pt x="121622" y="0"/>
                    </a:lnTo>
                    <a:lnTo>
                      <a:pt x="100600" y="86179"/>
                    </a:lnTo>
                    <a:lnTo>
                      <a:pt x="157190" y="14347"/>
                    </a:lnTo>
                    <a:lnTo>
                      <a:pt x="127899" y="92257"/>
                    </a:lnTo>
                    <a:lnTo>
                      <a:pt x="169245" y="13151"/>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2" name="Freeform: Shape 61">
                <a:extLst>
                  <a:ext uri="{FF2B5EF4-FFF2-40B4-BE49-F238E27FC236}">
                    <a16:creationId xmlns:a16="http://schemas.microsoft.com/office/drawing/2014/main" id="{2B77CF30-E6CF-4A5D-B701-22829CEF7F81}"/>
                  </a:ext>
                </a:extLst>
              </p:cNvPr>
              <p:cNvSpPr/>
              <p:nvPr/>
            </p:nvSpPr>
            <p:spPr>
              <a:xfrm>
                <a:off x="3098124" y="4152409"/>
                <a:ext cx="230541" cy="217336"/>
              </a:xfrm>
              <a:custGeom>
                <a:avLst/>
                <a:gdLst>
                  <a:gd name="connsiteX0" fmla="*/ 110688 w 230541"/>
                  <a:gd name="connsiteY0" fmla="*/ 0 h 217336"/>
                  <a:gd name="connsiteX1" fmla="*/ 21520 w 230541"/>
                  <a:gd name="connsiteY1" fmla="*/ 114374 h 217336"/>
                  <a:gd name="connsiteX2" fmla="*/ 0 w 230541"/>
                  <a:gd name="connsiteY2" fmla="*/ 186705 h 217336"/>
                  <a:gd name="connsiteX3" fmla="*/ 45132 w 230541"/>
                  <a:gd name="connsiteY3" fmla="*/ 217192 h 217336"/>
                  <a:gd name="connsiteX4" fmla="*/ 230542 w 230541"/>
                  <a:gd name="connsiteY4" fmla="*/ 22317 h 217336"/>
                  <a:gd name="connsiteX5" fmla="*/ 160303 w 230541"/>
                  <a:gd name="connsiteY5" fmla="*/ 90663 h 217336"/>
                  <a:gd name="connsiteX6" fmla="*/ 170167 w 230541"/>
                  <a:gd name="connsiteY6" fmla="*/ 54397 h 217336"/>
                  <a:gd name="connsiteX7" fmla="*/ 147551 w 230541"/>
                  <a:gd name="connsiteY7" fmla="*/ 82692 h 217336"/>
                  <a:gd name="connsiteX8" fmla="*/ 177738 w 230541"/>
                  <a:gd name="connsiteY8" fmla="*/ 21620 h 217336"/>
                  <a:gd name="connsiteX9" fmla="*/ 115271 w 230541"/>
                  <a:gd name="connsiteY9" fmla="*/ 69940 h 217336"/>
                  <a:gd name="connsiteX10" fmla="*/ 152333 w 230541"/>
                  <a:gd name="connsiteY10" fmla="*/ 5679 h 217336"/>
                  <a:gd name="connsiteX11" fmla="*/ 100825 w 230541"/>
                  <a:gd name="connsiteY11" fmla="*/ 57486 h 217336"/>
                  <a:gd name="connsiteX12" fmla="*/ 110688 w 230541"/>
                  <a:gd name="connsiteY12" fmla="*/ 0 h 21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541" h="217336">
                    <a:moveTo>
                      <a:pt x="110688" y="0"/>
                    </a:moveTo>
                    <a:lnTo>
                      <a:pt x="21520" y="114374"/>
                    </a:lnTo>
                    <a:lnTo>
                      <a:pt x="0" y="186705"/>
                    </a:lnTo>
                    <a:cubicBezTo>
                      <a:pt x="0" y="186705"/>
                      <a:pt x="20025" y="219782"/>
                      <a:pt x="45132" y="217192"/>
                    </a:cubicBezTo>
                    <a:cubicBezTo>
                      <a:pt x="70239" y="214601"/>
                      <a:pt x="230542" y="22317"/>
                      <a:pt x="230542" y="22317"/>
                    </a:cubicBezTo>
                    <a:lnTo>
                      <a:pt x="160303" y="90663"/>
                    </a:lnTo>
                    <a:lnTo>
                      <a:pt x="170167" y="54397"/>
                    </a:lnTo>
                    <a:lnTo>
                      <a:pt x="147551" y="82692"/>
                    </a:lnTo>
                    <a:lnTo>
                      <a:pt x="177738" y="21620"/>
                    </a:lnTo>
                    <a:lnTo>
                      <a:pt x="115271" y="69940"/>
                    </a:lnTo>
                    <a:lnTo>
                      <a:pt x="152333" y="5679"/>
                    </a:lnTo>
                    <a:lnTo>
                      <a:pt x="100825" y="57486"/>
                    </a:lnTo>
                    <a:lnTo>
                      <a:pt x="110688"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3" name="Freeform: Shape 62">
                <a:extLst>
                  <a:ext uri="{FF2B5EF4-FFF2-40B4-BE49-F238E27FC236}">
                    <a16:creationId xmlns:a16="http://schemas.microsoft.com/office/drawing/2014/main" id="{570C2B3D-B7B4-4B26-AD25-03424D4D4C04}"/>
                  </a:ext>
                </a:extLst>
              </p:cNvPr>
              <p:cNvSpPr/>
              <p:nvPr/>
            </p:nvSpPr>
            <p:spPr>
              <a:xfrm>
                <a:off x="3151974" y="4216670"/>
                <a:ext cx="244738" cy="195854"/>
              </a:xfrm>
              <a:custGeom>
                <a:avLst/>
                <a:gdLst>
                  <a:gd name="connsiteX0" fmla="*/ 244738 w 244738"/>
                  <a:gd name="connsiteY0" fmla="*/ 86478 h 195854"/>
                  <a:gd name="connsiteX1" fmla="*/ 40000 w 244738"/>
                  <a:gd name="connsiteY1" fmla="*/ 195572 h 195854"/>
                  <a:gd name="connsiteX2" fmla="*/ 1244 w 244738"/>
                  <a:gd name="connsiteY2" fmla="*/ 147949 h 195854"/>
                  <a:gd name="connsiteX3" fmla="*/ 109940 w 244738"/>
                  <a:gd name="connsiteY3" fmla="*/ 35966 h 195854"/>
                  <a:gd name="connsiteX4" fmla="*/ 174500 w 244738"/>
                  <a:gd name="connsiteY4" fmla="*/ 0 h 195854"/>
                  <a:gd name="connsiteX5" fmla="*/ 127475 w 244738"/>
                  <a:gd name="connsiteY5" fmla="*/ 41047 h 195854"/>
                  <a:gd name="connsiteX6" fmla="*/ 181175 w 244738"/>
                  <a:gd name="connsiteY6" fmla="*/ 16837 h 195854"/>
                  <a:gd name="connsiteX7" fmla="*/ 149393 w 244738"/>
                  <a:gd name="connsiteY7" fmla="*/ 44435 h 195854"/>
                  <a:gd name="connsiteX8" fmla="*/ 207875 w 244738"/>
                  <a:gd name="connsiteY8" fmla="*/ 36863 h 195854"/>
                  <a:gd name="connsiteX9" fmla="*/ 128670 w 244738"/>
                  <a:gd name="connsiteY9" fmla="*/ 87773 h 195854"/>
                  <a:gd name="connsiteX10" fmla="*/ 206281 w 244738"/>
                  <a:gd name="connsiteY10" fmla="*/ 55693 h 195854"/>
                  <a:gd name="connsiteX11" fmla="*/ 161448 w 244738"/>
                  <a:gd name="connsiteY11" fmla="*/ 101124 h 195854"/>
                  <a:gd name="connsiteX12" fmla="*/ 201200 w 244738"/>
                  <a:gd name="connsiteY12" fmla="*/ 84585 h 195854"/>
                  <a:gd name="connsiteX13" fmla="*/ 179880 w 244738"/>
                  <a:gd name="connsiteY13" fmla="*/ 106204 h 195854"/>
                  <a:gd name="connsiteX14" fmla="*/ 244738 w 244738"/>
                  <a:gd name="connsiteY14" fmla="*/ 86478 h 19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738" h="195854">
                    <a:moveTo>
                      <a:pt x="244738" y="86478"/>
                    </a:moveTo>
                    <a:cubicBezTo>
                      <a:pt x="244738" y="86478"/>
                      <a:pt x="64110" y="192085"/>
                      <a:pt x="40000" y="195572"/>
                    </a:cubicBezTo>
                    <a:cubicBezTo>
                      <a:pt x="15790" y="199059"/>
                      <a:pt x="-5431" y="169569"/>
                      <a:pt x="1244" y="147949"/>
                    </a:cubicBezTo>
                    <a:lnTo>
                      <a:pt x="109940" y="35966"/>
                    </a:lnTo>
                    <a:lnTo>
                      <a:pt x="174500" y="0"/>
                    </a:lnTo>
                    <a:lnTo>
                      <a:pt x="127475" y="41047"/>
                    </a:lnTo>
                    <a:lnTo>
                      <a:pt x="181175" y="16837"/>
                    </a:lnTo>
                    <a:lnTo>
                      <a:pt x="149393" y="44435"/>
                    </a:lnTo>
                    <a:lnTo>
                      <a:pt x="207875" y="36863"/>
                    </a:lnTo>
                    <a:lnTo>
                      <a:pt x="128670" y="87773"/>
                    </a:lnTo>
                    <a:lnTo>
                      <a:pt x="206281" y="55693"/>
                    </a:lnTo>
                    <a:lnTo>
                      <a:pt x="161448" y="101124"/>
                    </a:lnTo>
                    <a:lnTo>
                      <a:pt x="201200" y="84585"/>
                    </a:lnTo>
                    <a:lnTo>
                      <a:pt x="179880" y="106204"/>
                    </a:lnTo>
                    <a:lnTo>
                      <a:pt x="244738" y="86478"/>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4" name="Freeform: Shape 63">
                <a:extLst>
                  <a:ext uri="{FF2B5EF4-FFF2-40B4-BE49-F238E27FC236}">
                    <a16:creationId xmlns:a16="http://schemas.microsoft.com/office/drawing/2014/main" id="{374B2B7A-2210-41C1-B148-AA0D31E96828}"/>
                  </a:ext>
                </a:extLst>
              </p:cNvPr>
              <p:cNvSpPr/>
              <p:nvPr/>
            </p:nvSpPr>
            <p:spPr>
              <a:xfrm>
                <a:off x="3183500" y="4320284"/>
                <a:ext cx="262455" cy="145536"/>
              </a:xfrm>
              <a:custGeom>
                <a:avLst/>
                <a:gdLst>
                  <a:gd name="connsiteX0" fmla="*/ 3293 w 262455"/>
                  <a:gd name="connsiteY0" fmla="*/ 92157 h 145536"/>
                  <a:gd name="connsiteX1" fmla="*/ 21127 w 262455"/>
                  <a:gd name="connsiteY1" fmla="*/ 144960 h 145536"/>
                  <a:gd name="connsiteX2" fmla="*/ 258045 w 262455"/>
                  <a:gd name="connsiteY2" fmla="*/ 144960 h 145536"/>
                  <a:gd name="connsiteX3" fmla="*/ 171268 w 262455"/>
                  <a:gd name="connsiteY3" fmla="*/ 132905 h 145536"/>
                  <a:gd name="connsiteX4" fmla="*/ 243400 w 262455"/>
                  <a:gd name="connsiteY4" fmla="*/ 115072 h 145536"/>
                  <a:gd name="connsiteX5" fmla="*/ 153733 w 262455"/>
                  <a:gd name="connsiteY5" fmla="*/ 111286 h 145536"/>
                  <a:gd name="connsiteX6" fmla="*/ 262429 w 262455"/>
                  <a:gd name="connsiteY6" fmla="*/ 101422 h 145536"/>
                  <a:gd name="connsiteX7" fmla="*/ 153036 w 262455"/>
                  <a:gd name="connsiteY7" fmla="*/ 92157 h 145536"/>
                  <a:gd name="connsiteX8" fmla="*/ 233437 w 262455"/>
                  <a:gd name="connsiteY8" fmla="*/ 78508 h 145536"/>
                  <a:gd name="connsiteX9" fmla="*/ 155228 w 262455"/>
                  <a:gd name="connsiteY9" fmla="*/ 72430 h 145536"/>
                  <a:gd name="connsiteX10" fmla="*/ 228953 w 262455"/>
                  <a:gd name="connsiteY10" fmla="*/ 45132 h 145536"/>
                  <a:gd name="connsiteX11" fmla="*/ 152040 w 262455"/>
                  <a:gd name="connsiteY11" fmla="*/ 45132 h 145536"/>
                  <a:gd name="connsiteX12" fmla="*/ 262429 w 262455"/>
                  <a:gd name="connsiteY12" fmla="*/ 0 h 145536"/>
                  <a:gd name="connsiteX13" fmla="*/ 147158 w 262455"/>
                  <a:gd name="connsiteY13" fmla="*/ 20723 h 145536"/>
                  <a:gd name="connsiteX14" fmla="*/ 3293 w 262455"/>
                  <a:gd name="connsiteY14" fmla="*/ 92157 h 14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455" h="145536">
                    <a:moveTo>
                      <a:pt x="3293" y="92157"/>
                    </a:moveTo>
                    <a:cubicBezTo>
                      <a:pt x="3293" y="92157"/>
                      <a:pt x="-11352" y="143765"/>
                      <a:pt x="21127" y="144960"/>
                    </a:cubicBezTo>
                    <a:cubicBezTo>
                      <a:pt x="53606" y="146256"/>
                      <a:pt x="258045" y="144960"/>
                      <a:pt x="258045" y="144960"/>
                    </a:cubicBezTo>
                    <a:lnTo>
                      <a:pt x="171268" y="132905"/>
                    </a:lnTo>
                    <a:cubicBezTo>
                      <a:pt x="171268" y="132905"/>
                      <a:pt x="244396" y="115072"/>
                      <a:pt x="243400" y="115072"/>
                    </a:cubicBezTo>
                    <a:cubicBezTo>
                      <a:pt x="242403" y="115072"/>
                      <a:pt x="153733" y="111286"/>
                      <a:pt x="153733" y="111286"/>
                    </a:cubicBezTo>
                    <a:cubicBezTo>
                      <a:pt x="153733" y="111286"/>
                      <a:pt x="264421" y="101422"/>
                      <a:pt x="262429" y="101422"/>
                    </a:cubicBezTo>
                    <a:cubicBezTo>
                      <a:pt x="260536" y="101422"/>
                      <a:pt x="153036" y="92157"/>
                      <a:pt x="153036" y="92157"/>
                    </a:cubicBezTo>
                    <a:cubicBezTo>
                      <a:pt x="153036" y="92157"/>
                      <a:pt x="234433" y="78807"/>
                      <a:pt x="233437" y="78508"/>
                    </a:cubicBezTo>
                    <a:cubicBezTo>
                      <a:pt x="232440" y="78209"/>
                      <a:pt x="155228" y="72430"/>
                      <a:pt x="155228" y="72430"/>
                    </a:cubicBezTo>
                    <a:lnTo>
                      <a:pt x="228953" y="45132"/>
                    </a:lnTo>
                    <a:lnTo>
                      <a:pt x="152040" y="45132"/>
                    </a:lnTo>
                    <a:lnTo>
                      <a:pt x="262429" y="0"/>
                    </a:lnTo>
                    <a:lnTo>
                      <a:pt x="147158" y="20723"/>
                    </a:lnTo>
                    <a:cubicBezTo>
                      <a:pt x="147158" y="20723"/>
                      <a:pt x="16644" y="95943"/>
                      <a:pt x="3293" y="92157"/>
                    </a:cubicBez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5" name="Freeform: Shape 64">
                <a:extLst>
                  <a:ext uri="{FF2B5EF4-FFF2-40B4-BE49-F238E27FC236}">
                    <a16:creationId xmlns:a16="http://schemas.microsoft.com/office/drawing/2014/main" id="{AEBF0703-37A7-4C89-9632-6679F04071FB}"/>
                  </a:ext>
                </a:extLst>
              </p:cNvPr>
              <p:cNvSpPr/>
              <p:nvPr/>
            </p:nvSpPr>
            <p:spPr>
              <a:xfrm>
                <a:off x="3191875" y="4465843"/>
                <a:ext cx="263419" cy="140278"/>
              </a:xfrm>
              <a:custGeom>
                <a:avLst/>
                <a:gdLst>
                  <a:gd name="connsiteX0" fmla="*/ 173853 w 263419"/>
                  <a:gd name="connsiteY0" fmla="*/ 0 h 140278"/>
                  <a:gd name="connsiteX1" fmla="*/ 17236 w 263419"/>
                  <a:gd name="connsiteY1" fmla="*/ 0 h 140278"/>
                  <a:gd name="connsiteX2" fmla="*/ 0 w 263419"/>
                  <a:gd name="connsiteY2" fmla="*/ 15144 h 140278"/>
                  <a:gd name="connsiteX3" fmla="*/ 0 w 263419"/>
                  <a:gd name="connsiteY3" fmla="*/ 125134 h 140278"/>
                  <a:gd name="connsiteX4" fmla="*/ 17236 w 263419"/>
                  <a:gd name="connsiteY4" fmla="*/ 140278 h 140278"/>
                  <a:gd name="connsiteX5" fmla="*/ 193281 w 263419"/>
                  <a:gd name="connsiteY5" fmla="*/ 140278 h 140278"/>
                  <a:gd name="connsiteX6" fmla="*/ 206631 w 263419"/>
                  <a:gd name="connsiteY6" fmla="*/ 119256 h 140278"/>
                  <a:gd name="connsiteX7" fmla="*/ 172956 w 263419"/>
                  <a:gd name="connsiteY7" fmla="*/ 115769 h 140278"/>
                  <a:gd name="connsiteX8" fmla="*/ 247379 w 263419"/>
                  <a:gd name="connsiteY8" fmla="*/ 110987 h 140278"/>
                  <a:gd name="connsiteX9" fmla="*/ 167875 w 263419"/>
                  <a:gd name="connsiteY9" fmla="*/ 99231 h 140278"/>
                  <a:gd name="connsiteX10" fmla="*/ 254054 w 263419"/>
                  <a:gd name="connsiteY10" fmla="*/ 96043 h 140278"/>
                  <a:gd name="connsiteX11" fmla="*/ 160901 w 263419"/>
                  <a:gd name="connsiteY11" fmla="*/ 85880 h 140278"/>
                  <a:gd name="connsiteX12" fmla="*/ 188200 w 263419"/>
                  <a:gd name="connsiteY12" fmla="*/ 81397 h 140278"/>
                  <a:gd name="connsiteX13" fmla="*/ 161200 w 263419"/>
                  <a:gd name="connsiteY13" fmla="*/ 77910 h 140278"/>
                  <a:gd name="connsiteX14" fmla="*/ 254054 w 263419"/>
                  <a:gd name="connsiteY14" fmla="*/ 76316 h 140278"/>
                  <a:gd name="connsiteX15" fmla="*/ 169170 w 263419"/>
                  <a:gd name="connsiteY15" fmla="*/ 60774 h 140278"/>
                  <a:gd name="connsiteX16" fmla="*/ 246483 w 263419"/>
                  <a:gd name="connsiteY16" fmla="*/ 34970 h 140278"/>
                  <a:gd name="connsiteX17" fmla="*/ 167676 w 263419"/>
                  <a:gd name="connsiteY17" fmla="*/ 34970 h 140278"/>
                  <a:gd name="connsiteX18" fmla="*/ 224265 w 263419"/>
                  <a:gd name="connsiteY18" fmla="*/ 16240 h 140278"/>
                  <a:gd name="connsiteX19" fmla="*/ 165484 w 263419"/>
                  <a:gd name="connsiteY19" fmla="*/ 14347 h 140278"/>
                  <a:gd name="connsiteX20" fmla="*/ 263420 w 263419"/>
                  <a:gd name="connsiteY20" fmla="*/ 0 h 140278"/>
                  <a:gd name="connsiteX21" fmla="*/ 173853 w 263419"/>
                  <a:gd name="connsiteY21" fmla="*/ 0 h 1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19" h="140278">
                    <a:moveTo>
                      <a:pt x="173853" y="0"/>
                    </a:moveTo>
                    <a:lnTo>
                      <a:pt x="17236" y="0"/>
                    </a:lnTo>
                    <a:cubicBezTo>
                      <a:pt x="7771" y="0"/>
                      <a:pt x="0" y="6775"/>
                      <a:pt x="0" y="15144"/>
                    </a:cubicBezTo>
                    <a:lnTo>
                      <a:pt x="0" y="125134"/>
                    </a:lnTo>
                    <a:cubicBezTo>
                      <a:pt x="0" y="133503"/>
                      <a:pt x="7771" y="140278"/>
                      <a:pt x="17236" y="140278"/>
                    </a:cubicBezTo>
                    <a:lnTo>
                      <a:pt x="193281" y="140278"/>
                    </a:lnTo>
                    <a:lnTo>
                      <a:pt x="206631" y="119256"/>
                    </a:lnTo>
                    <a:lnTo>
                      <a:pt x="172956" y="115769"/>
                    </a:lnTo>
                    <a:lnTo>
                      <a:pt x="247379" y="110987"/>
                    </a:lnTo>
                    <a:lnTo>
                      <a:pt x="167875" y="99231"/>
                    </a:lnTo>
                    <a:lnTo>
                      <a:pt x="254054" y="96043"/>
                    </a:lnTo>
                    <a:lnTo>
                      <a:pt x="160901" y="85880"/>
                    </a:lnTo>
                    <a:lnTo>
                      <a:pt x="188200" y="81397"/>
                    </a:lnTo>
                    <a:lnTo>
                      <a:pt x="161200" y="77910"/>
                    </a:lnTo>
                    <a:lnTo>
                      <a:pt x="254054" y="76316"/>
                    </a:lnTo>
                    <a:lnTo>
                      <a:pt x="169170" y="60774"/>
                    </a:lnTo>
                    <a:lnTo>
                      <a:pt x="246483" y="34970"/>
                    </a:lnTo>
                    <a:lnTo>
                      <a:pt x="167676" y="34970"/>
                    </a:lnTo>
                    <a:lnTo>
                      <a:pt x="224265" y="16240"/>
                    </a:lnTo>
                    <a:lnTo>
                      <a:pt x="165484" y="14347"/>
                    </a:lnTo>
                    <a:lnTo>
                      <a:pt x="263420" y="0"/>
                    </a:lnTo>
                    <a:lnTo>
                      <a:pt x="173853"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6" name="Freeform: Shape 65">
                <a:extLst>
                  <a:ext uri="{FF2B5EF4-FFF2-40B4-BE49-F238E27FC236}">
                    <a16:creationId xmlns:a16="http://schemas.microsoft.com/office/drawing/2014/main" id="{46671E70-763D-4FE9-93F0-B49D61C4874D}"/>
                  </a:ext>
                </a:extLst>
              </p:cNvPr>
              <p:cNvSpPr/>
              <p:nvPr/>
            </p:nvSpPr>
            <p:spPr>
              <a:xfrm>
                <a:off x="3762949" y="4523030"/>
                <a:ext cx="268600" cy="140277"/>
              </a:xfrm>
              <a:custGeom>
                <a:avLst/>
                <a:gdLst>
                  <a:gd name="connsiteX0" fmla="*/ 94747 w 268600"/>
                  <a:gd name="connsiteY0" fmla="*/ 0 h 140277"/>
                  <a:gd name="connsiteX1" fmla="*/ 251365 w 268600"/>
                  <a:gd name="connsiteY1" fmla="*/ 0 h 140277"/>
                  <a:gd name="connsiteX2" fmla="*/ 268600 w 268600"/>
                  <a:gd name="connsiteY2" fmla="*/ 15144 h 140277"/>
                  <a:gd name="connsiteX3" fmla="*/ 268600 w 268600"/>
                  <a:gd name="connsiteY3" fmla="*/ 125134 h 140277"/>
                  <a:gd name="connsiteX4" fmla="*/ 251365 w 268600"/>
                  <a:gd name="connsiteY4" fmla="*/ 140278 h 140277"/>
                  <a:gd name="connsiteX5" fmla="*/ 74423 w 268600"/>
                  <a:gd name="connsiteY5" fmla="*/ 128522 h 140277"/>
                  <a:gd name="connsiteX6" fmla="*/ 105906 w 268600"/>
                  <a:gd name="connsiteY6" fmla="*/ 118359 h 140277"/>
                  <a:gd name="connsiteX7" fmla="*/ 35966 w 268600"/>
                  <a:gd name="connsiteY7" fmla="*/ 108197 h 140277"/>
                  <a:gd name="connsiteX8" fmla="*/ 87773 w 268600"/>
                  <a:gd name="connsiteY8" fmla="*/ 107599 h 140277"/>
                  <a:gd name="connsiteX9" fmla="*/ 22616 w 268600"/>
                  <a:gd name="connsiteY9" fmla="*/ 95245 h 140277"/>
                  <a:gd name="connsiteX10" fmla="*/ 109692 w 268600"/>
                  <a:gd name="connsiteY10" fmla="*/ 80600 h 140277"/>
                  <a:gd name="connsiteX11" fmla="*/ 30885 w 268600"/>
                  <a:gd name="connsiteY11" fmla="*/ 70238 h 140277"/>
                  <a:gd name="connsiteX12" fmla="*/ 107500 w 268600"/>
                  <a:gd name="connsiteY12" fmla="*/ 57984 h 140277"/>
                  <a:gd name="connsiteX13" fmla="*/ 29291 w 268600"/>
                  <a:gd name="connsiteY13" fmla="*/ 34770 h 140277"/>
                  <a:gd name="connsiteX14" fmla="*/ 117363 w 268600"/>
                  <a:gd name="connsiteY14" fmla="*/ 32180 h 140277"/>
                  <a:gd name="connsiteX15" fmla="*/ 33774 w 268600"/>
                  <a:gd name="connsiteY15" fmla="*/ 20125 h 140277"/>
                  <a:gd name="connsiteX16" fmla="*/ 117363 w 268600"/>
                  <a:gd name="connsiteY16" fmla="*/ 15642 h 140277"/>
                  <a:gd name="connsiteX17" fmla="*/ 0 w 268600"/>
                  <a:gd name="connsiteY17" fmla="*/ 0 h 140277"/>
                  <a:gd name="connsiteX18" fmla="*/ 94747 w 268600"/>
                  <a:gd name="connsiteY18" fmla="*/ 0 h 1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600" h="140277">
                    <a:moveTo>
                      <a:pt x="94747" y="0"/>
                    </a:moveTo>
                    <a:lnTo>
                      <a:pt x="251365" y="0"/>
                    </a:lnTo>
                    <a:cubicBezTo>
                      <a:pt x="260829" y="0"/>
                      <a:pt x="268600" y="6775"/>
                      <a:pt x="268600" y="15144"/>
                    </a:cubicBezTo>
                    <a:lnTo>
                      <a:pt x="268600" y="125134"/>
                    </a:lnTo>
                    <a:cubicBezTo>
                      <a:pt x="268600" y="133503"/>
                      <a:pt x="260829" y="140278"/>
                      <a:pt x="251365" y="140278"/>
                    </a:cubicBezTo>
                    <a:lnTo>
                      <a:pt x="74423" y="128522"/>
                    </a:lnTo>
                    <a:lnTo>
                      <a:pt x="105906" y="118359"/>
                    </a:lnTo>
                    <a:lnTo>
                      <a:pt x="35966" y="108197"/>
                    </a:lnTo>
                    <a:lnTo>
                      <a:pt x="87773" y="107599"/>
                    </a:lnTo>
                    <a:lnTo>
                      <a:pt x="22616" y="95245"/>
                    </a:lnTo>
                    <a:lnTo>
                      <a:pt x="109692" y="80600"/>
                    </a:lnTo>
                    <a:lnTo>
                      <a:pt x="30885" y="70238"/>
                    </a:lnTo>
                    <a:lnTo>
                      <a:pt x="107500" y="57984"/>
                    </a:lnTo>
                    <a:lnTo>
                      <a:pt x="29291" y="34770"/>
                    </a:lnTo>
                    <a:lnTo>
                      <a:pt x="117363" y="32180"/>
                    </a:lnTo>
                    <a:lnTo>
                      <a:pt x="33774" y="20125"/>
                    </a:lnTo>
                    <a:lnTo>
                      <a:pt x="117363" y="15642"/>
                    </a:lnTo>
                    <a:lnTo>
                      <a:pt x="0" y="0"/>
                    </a:lnTo>
                    <a:lnTo>
                      <a:pt x="94747"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7" name="Freeform: Shape 66">
                <a:extLst>
                  <a:ext uri="{FF2B5EF4-FFF2-40B4-BE49-F238E27FC236}">
                    <a16:creationId xmlns:a16="http://schemas.microsoft.com/office/drawing/2014/main" id="{C9FA2D17-9818-4C9A-9178-68AFBC85A15E}"/>
                  </a:ext>
                </a:extLst>
              </p:cNvPr>
              <p:cNvSpPr/>
              <p:nvPr/>
            </p:nvSpPr>
            <p:spPr>
              <a:xfrm>
                <a:off x="3219590" y="4606121"/>
                <a:ext cx="260811" cy="188797"/>
              </a:xfrm>
              <a:custGeom>
                <a:avLst/>
                <a:gdLst>
                  <a:gd name="connsiteX0" fmla="*/ 37841 w 260811"/>
                  <a:gd name="connsiteY0" fmla="*/ 0 h 188797"/>
                  <a:gd name="connsiteX1" fmla="*/ 82 w 260811"/>
                  <a:gd name="connsiteY1" fmla="*/ 59877 h 188797"/>
                  <a:gd name="connsiteX2" fmla="*/ 63247 w 260811"/>
                  <a:gd name="connsiteY2" fmla="*/ 188797 h 188797"/>
                  <a:gd name="connsiteX3" fmla="*/ 260811 w 260811"/>
                  <a:gd name="connsiteY3" fmla="*/ 49715 h 188797"/>
                  <a:gd name="connsiteX4" fmla="*/ 197646 w 260811"/>
                  <a:gd name="connsiteY4" fmla="*/ 76017 h 188797"/>
                  <a:gd name="connsiteX5" fmla="*/ 244671 w 260811"/>
                  <a:gd name="connsiteY5" fmla="*/ 50113 h 188797"/>
                  <a:gd name="connsiteX6" fmla="*/ 181108 w 260811"/>
                  <a:gd name="connsiteY6" fmla="*/ 50512 h 188797"/>
                  <a:gd name="connsiteX7" fmla="*/ 239989 w 260811"/>
                  <a:gd name="connsiteY7" fmla="*/ 17435 h 188797"/>
                  <a:gd name="connsiteX8" fmla="*/ 178916 w 260811"/>
                  <a:gd name="connsiteY8" fmla="*/ 35269 h 188797"/>
                  <a:gd name="connsiteX9" fmla="*/ 225144 w 260811"/>
                  <a:gd name="connsiteY9" fmla="*/ 9863 h 188797"/>
                  <a:gd name="connsiteX10" fmla="*/ 161581 w 260811"/>
                  <a:gd name="connsiteY10" fmla="*/ 23413 h 188797"/>
                  <a:gd name="connsiteX11" fmla="*/ 209502 w 260811"/>
                  <a:gd name="connsiteY11" fmla="*/ 0 h 188797"/>
                  <a:gd name="connsiteX12" fmla="*/ 37841 w 260811"/>
                  <a:gd name="connsiteY12" fmla="*/ 0 h 1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811" h="188797">
                    <a:moveTo>
                      <a:pt x="37841" y="0"/>
                    </a:moveTo>
                    <a:cubicBezTo>
                      <a:pt x="37841" y="0"/>
                      <a:pt x="2274" y="22118"/>
                      <a:pt x="82" y="59877"/>
                    </a:cubicBezTo>
                    <a:cubicBezTo>
                      <a:pt x="-2010" y="97636"/>
                      <a:pt x="36546" y="176045"/>
                      <a:pt x="63247" y="188797"/>
                    </a:cubicBezTo>
                    <a:lnTo>
                      <a:pt x="260811" y="49715"/>
                    </a:lnTo>
                    <a:lnTo>
                      <a:pt x="197646" y="76017"/>
                    </a:lnTo>
                    <a:lnTo>
                      <a:pt x="244671" y="50113"/>
                    </a:lnTo>
                    <a:lnTo>
                      <a:pt x="181108" y="50512"/>
                    </a:lnTo>
                    <a:lnTo>
                      <a:pt x="239989" y="17435"/>
                    </a:lnTo>
                    <a:lnTo>
                      <a:pt x="178916" y="35269"/>
                    </a:lnTo>
                    <a:lnTo>
                      <a:pt x="225144" y="9863"/>
                    </a:lnTo>
                    <a:lnTo>
                      <a:pt x="161581" y="23413"/>
                    </a:lnTo>
                    <a:lnTo>
                      <a:pt x="209502" y="0"/>
                    </a:lnTo>
                    <a:lnTo>
                      <a:pt x="37841"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8" name="Freeform: Shape 67">
                <a:extLst>
                  <a:ext uri="{FF2B5EF4-FFF2-40B4-BE49-F238E27FC236}">
                    <a16:creationId xmlns:a16="http://schemas.microsoft.com/office/drawing/2014/main" id="{D5F5E4F3-D0F3-49D4-8D94-B007DD8BAA61}"/>
                  </a:ext>
                </a:extLst>
              </p:cNvPr>
              <p:cNvSpPr/>
              <p:nvPr/>
            </p:nvSpPr>
            <p:spPr>
              <a:xfrm>
                <a:off x="3276288" y="4655835"/>
                <a:ext cx="234200" cy="279635"/>
              </a:xfrm>
              <a:custGeom>
                <a:avLst/>
                <a:gdLst>
                  <a:gd name="connsiteX0" fmla="*/ 6548 w 234200"/>
                  <a:gd name="connsiteY0" fmla="*/ 139082 h 279635"/>
                  <a:gd name="connsiteX1" fmla="*/ 10035 w 234200"/>
                  <a:gd name="connsiteY1" fmla="*/ 214502 h 279635"/>
                  <a:gd name="connsiteX2" fmla="*/ 124808 w 234200"/>
                  <a:gd name="connsiteY2" fmla="*/ 279360 h 279635"/>
                  <a:gd name="connsiteX3" fmla="*/ 234201 w 234200"/>
                  <a:gd name="connsiteY3" fmla="*/ 79404 h 279635"/>
                  <a:gd name="connsiteX4" fmla="*/ 190962 w 234200"/>
                  <a:gd name="connsiteY4" fmla="*/ 117562 h 279635"/>
                  <a:gd name="connsiteX5" fmla="*/ 216068 w 234200"/>
                  <a:gd name="connsiteY5" fmla="*/ 52405 h 279635"/>
                  <a:gd name="connsiteX6" fmla="*/ 172530 w 234200"/>
                  <a:gd name="connsiteY6" fmla="*/ 102917 h 279635"/>
                  <a:gd name="connsiteX7" fmla="*/ 185582 w 234200"/>
                  <a:gd name="connsiteY7" fmla="*/ 69242 h 279635"/>
                  <a:gd name="connsiteX8" fmla="*/ 155095 w 234200"/>
                  <a:gd name="connsiteY8" fmla="*/ 93054 h 279635"/>
                  <a:gd name="connsiteX9" fmla="*/ 207201 w 234200"/>
                  <a:gd name="connsiteY9" fmla="*/ 21221 h 279635"/>
                  <a:gd name="connsiteX10" fmla="*/ 127099 w 234200"/>
                  <a:gd name="connsiteY10" fmla="*/ 76216 h 279635"/>
                  <a:gd name="connsiteX11" fmla="*/ 204113 w 234200"/>
                  <a:gd name="connsiteY11" fmla="*/ 0 h 279635"/>
                  <a:gd name="connsiteX12" fmla="*/ 6548 w 234200"/>
                  <a:gd name="connsiteY12" fmla="*/ 139082 h 27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200" h="279635">
                    <a:moveTo>
                      <a:pt x="6548" y="139082"/>
                    </a:moveTo>
                    <a:cubicBezTo>
                      <a:pt x="6548" y="139082"/>
                      <a:pt x="-10289" y="181823"/>
                      <a:pt x="10035" y="214502"/>
                    </a:cubicBezTo>
                    <a:cubicBezTo>
                      <a:pt x="30359" y="247180"/>
                      <a:pt x="97111" y="283146"/>
                      <a:pt x="124808" y="279360"/>
                    </a:cubicBezTo>
                    <a:cubicBezTo>
                      <a:pt x="152505" y="275574"/>
                      <a:pt x="212880" y="142669"/>
                      <a:pt x="234201" y="79404"/>
                    </a:cubicBezTo>
                    <a:lnTo>
                      <a:pt x="190962" y="117562"/>
                    </a:lnTo>
                    <a:lnTo>
                      <a:pt x="216068" y="52405"/>
                    </a:lnTo>
                    <a:lnTo>
                      <a:pt x="172530" y="102917"/>
                    </a:lnTo>
                    <a:lnTo>
                      <a:pt x="185582" y="69242"/>
                    </a:lnTo>
                    <a:lnTo>
                      <a:pt x="155095" y="93054"/>
                    </a:lnTo>
                    <a:cubicBezTo>
                      <a:pt x="155095" y="93054"/>
                      <a:pt x="208795" y="20524"/>
                      <a:pt x="207201" y="21221"/>
                    </a:cubicBezTo>
                    <a:cubicBezTo>
                      <a:pt x="205607" y="21819"/>
                      <a:pt x="127099" y="76216"/>
                      <a:pt x="127099" y="76216"/>
                    </a:cubicBezTo>
                    <a:lnTo>
                      <a:pt x="204113" y="0"/>
                    </a:lnTo>
                    <a:lnTo>
                      <a:pt x="6548" y="13908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69" name="Freeform: Shape 68">
                <a:extLst>
                  <a:ext uri="{FF2B5EF4-FFF2-40B4-BE49-F238E27FC236}">
                    <a16:creationId xmlns:a16="http://schemas.microsoft.com/office/drawing/2014/main" id="{0BFB9B59-844B-4A23-ABF4-57DE22CE6259}"/>
                  </a:ext>
                </a:extLst>
              </p:cNvPr>
              <p:cNvSpPr/>
              <p:nvPr/>
            </p:nvSpPr>
            <p:spPr>
              <a:xfrm>
                <a:off x="3776598" y="4651552"/>
                <a:ext cx="252420" cy="210358"/>
              </a:xfrm>
              <a:custGeom>
                <a:avLst/>
                <a:gdLst>
                  <a:gd name="connsiteX0" fmla="*/ 24309 w 252420"/>
                  <a:gd name="connsiteY0" fmla="*/ 0 h 210358"/>
                  <a:gd name="connsiteX1" fmla="*/ 217192 w 252420"/>
                  <a:gd name="connsiteY1" fmla="*/ 30088 h 210358"/>
                  <a:gd name="connsiteX2" fmla="*/ 250268 w 252420"/>
                  <a:gd name="connsiteY2" fmla="*/ 104710 h 210358"/>
                  <a:gd name="connsiteX3" fmla="*/ 184513 w 252420"/>
                  <a:gd name="connsiteY3" fmla="*/ 210317 h 210358"/>
                  <a:gd name="connsiteX4" fmla="*/ 48320 w 252420"/>
                  <a:gd name="connsiteY4" fmla="*/ 103614 h 210358"/>
                  <a:gd name="connsiteX5" fmla="*/ 10262 w 252420"/>
                  <a:gd name="connsiteY5" fmla="*/ 59479 h 210358"/>
                  <a:gd name="connsiteX6" fmla="*/ 57287 w 252420"/>
                  <a:gd name="connsiteY6" fmla="*/ 73427 h 210358"/>
                  <a:gd name="connsiteX7" fmla="*/ 34770 w 252420"/>
                  <a:gd name="connsiteY7" fmla="*/ 52604 h 210358"/>
                  <a:gd name="connsiteX8" fmla="*/ 76316 w 252420"/>
                  <a:gd name="connsiteY8" fmla="*/ 58980 h 210358"/>
                  <a:gd name="connsiteX9" fmla="*/ 0 w 252420"/>
                  <a:gd name="connsiteY9" fmla="*/ 30586 h 210358"/>
                  <a:gd name="connsiteX10" fmla="*/ 74224 w 252420"/>
                  <a:gd name="connsiteY10" fmla="*/ 38656 h 210358"/>
                  <a:gd name="connsiteX11" fmla="*/ 57287 w 252420"/>
                  <a:gd name="connsiteY11" fmla="*/ 25106 h 210358"/>
                  <a:gd name="connsiteX12" fmla="*/ 74622 w 252420"/>
                  <a:gd name="connsiteY12" fmla="*/ 26003 h 210358"/>
                  <a:gd name="connsiteX13" fmla="*/ 24309 w 252420"/>
                  <a:gd name="connsiteY13" fmla="*/ 0 h 21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420" h="210358">
                    <a:moveTo>
                      <a:pt x="24309" y="0"/>
                    </a:moveTo>
                    <a:cubicBezTo>
                      <a:pt x="24309" y="0"/>
                      <a:pt x="184613" y="15642"/>
                      <a:pt x="217192" y="30088"/>
                    </a:cubicBezTo>
                    <a:cubicBezTo>
                      <a:pt x="249770" y="44534"/>
                      <a:pt x="256645" y="77113"/>
                      <a:pt x="250268" y="104710"/>
                    </a:cubicBezTo>
                    <a:cubicBezTo>
                      <a:pt x="243892" y="132308"/>
                      <a:pt x="213804" y="208125"/>
                      <a:pt x="184513" y="210317"/>
                    </a:cubicBezTo>
                    <a:cubicBezTo>
                      <a:pt x="155222" y="212509"/>
                      <a:pt x="58781" y="126927"/>
                      <a:pt x="48320" y="103614"/>
                    </a:cubicBezTo>
                    <a:cubicBezTo>
                      <a:pt x="37859" y="80201"/>
                      <a:pt x="10262" y="59479"/>
                      <a:pt x="10262" y="59479"/>
                    </a:cubicBezTo>
                    <a:lnTo>
                      <a:pt x="57287" y="73427"/>
                    </a:lnTo>
                    <a:cubicBezTo>
                      <a:pt x="57287" y="73427"/>
                      <a:pt x="30985" y="51807"/>
                      <a:pt x="34770" y="52604"/>
                    </a:cubicBezTo>
                    <a:cubicBezTo>
                      <a:pt x="38556" y="53501"/>
                      <a:pt x="76316" y="58980"/>
                      <a:pt x="76316" y="58980"/>
                    </a:cubicBezTo>
                    <a:lnTo>
                      <a:pt x="0" y="30586"/>
                    </a:lnTo>
                    <a:lnTo>
                      <a:pt x="74224" y="38656"/>
                    </a:lnTo>
                    <a:lnTo>
                      <a:pt x="57287" y="25106"/>
                    </a:lnTo>
                    <a:lnTo>
                      <a:pt x="74622" y="26003"/>
                    </a:lnTo>
                    <a:lnTo>
                      <a:pt x="24309"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0" name="Freeform: Shape 69">
                <a:extLst>
                  <a:ext uri="{FF2B5EF4-FFF2-40B4-BE49-F238E27FC236}">
                    <a16:creationId xmlns:a16="http://schemas.microsoft.com/office/drawing/2014/main" id="{AAEB6E1A-38A9-455E-AB62-D08B8A9821D0}"/>
                  </a:ext>
                </a:extLst>
              </p:cNvPr>
              <p:cNvSpPr/>
              <p:nvPr/>
            </p:nvSpPr>
            <p:spPr>
              <a:xfrm>
                <a:off x="3793735" y="4360734"/>
                <a:ext cx="244879" cy="162296"/>
              </a:xfrm>
              <a:custGeom>
                <a:avLst/>
                <a:gdLst>
                  <a:gd name="connsiteX0" fmla="*/ 25405 w 244879"/>
                  <a:gd name="connsiteY0" fmla="*/ 0 h 162296"/>
                  <a:gd name="connsiteX1" fmla="*/ 237815 w 244879"/>
                  <a:gd name="connsiteY1" fmla="*/ 99231 h 162296"/>
                  <a:gd name="connsiteX2" fmla="*/ 220579 w 244879"/>
                  <a:gd name="connsiteY2" fmla="*/ 162296 h 162296"/>
                  <a:gd name="connsiteX3" fmla="*/ 91958 w 244879"/>
                  <a:gd name="connsiteY3" fmla="*/ 162296 h 162296"/>
                  <a:gd name="connsiteX4" fmla="*/ 0 w 244879"/>
                  <a:gd name="connsiteY4" fmla="*/ 141972 h 162296"/>
                  <a:gd name="connsiteX5" fmla="*/ 78010 w 244879"/>
                  <a:gd name="connsiteY5" fmla="*/ 138584 h 162296"/>
                  <a:gd name="connsiteX6" fmla="*/ 10561 w 244879"/>
                  <a:gd name="connsiteY6" fmla="*/ 119555 h 162296"/>
                  <a:gd name="connsiteX7" fmla="*/ 58482 w 244879"/>
                  <a:gd name="connsiteY7" fmla="*/ 119954 h 162296"/>
                  <a:gd name="connsiteX8" fmla="*/ 24608 w 244879"/>
                  <a:gd name="connsiteY8" fmla="*/ 95345 h 162296"/>
                  <a:gd name="connsiteX9" fmla="*/ 92456 w 244879"/>
                  <a:gd name="connsiteY9" fmla="*/ 95744 h 162296"/>
                  <a:gd name="connsiteX10" fmla="*/ 6376 w 244879"/>
                  <a:gd name="connsiteY10" fmla="*/ 68146 h 162296"/>
                  <a:gd name="connsiteX11" fmla="*/ 89069 w 244879"/>
                  <a:gd name="connsiteY11" fmla="*/ 75818 h 162296"/>
                  <a:gd name="connsiteX12" fmla="*/ 44534 w 244879"/>
                  <a:gd name="connsiteY12" fmla="*/ 52504 h 162296"/>
                  <a:gd name="connsiteX13" fmla="*/ 92854 w 244879"/>
                  <a:gd name="connsiteY13" fmla="*/ 56788 h 162296"/>
                  <a:gd name="connsiteX14" fmla="*/ 62368 w 244879"/>
                  <a:gd name="connsiteY14" fmla="*/ 41147 h 162296"/>
                  <a:gd name="connsiteX15" fmla="*/ 109194 w 244879"/>
                  <a:gd name="connsiteY15" fmla="*/ 47922 h 162296"/>
                  <a:gd name="connsiteX16" fmla="*/ 25405 w 244879"/>
                  <a:gd name="connsiteY16" fmla="*/ 0 h 16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879" h="162296">
                    <a:moveTo>
                      <a:pt x="25405" y="0"/>
                    </a:moveTo>
                    <a:cubicBezTo>
                      <a:pt x="25405" y="0"/>
                      <a:pt x="226756" y="90762"/>
                      <a:pt x="237815" y="99231"/>
                    </a:cubicBezTo>
                    <a:cubicBezTo>
                      <a:pt x="248874" y="107699"/>
                      <a:pt x="249571" y="162296"/>
                      <a:pt x="220579" y="162296"/>
                    </a:cubicBezTo>
                    <a:cubicBezTo>
                      <a:pt x="191587" y="162296"/>
                      <a:pt x="91958" y="162296"/>
                      <a:pt x="91958" y="162296"/>
                    </a:cubicBezTo>
                    <a:lnTo>
                      <a:pt x="0" y="141972"/>
                    </a:lnTo>
                    <a:lnTo>
                      <a:pt x="78010" y="138584"/>
                    </a:lnTo>
                    <a:lnTo>
                      <a:pt x="10561" y="119555"/>
                    </a:lnTo>
                    <a:lnTo>
                      <a:pt x="58482" y="119954"/>
                    </a:lnTo>
                    <a:lnTo>
                      <a:pt x="24608" y="95345"/>
                    </a:lnTo>
                    <a:lnTo>
                      <a:pt x="92456" y="95744"/>
                    </a:lnTo>
                    <a:lnTo>
                      <a:pt x="6376" y="68146"/>
                    </a:lnTo>
                    <a:lnTo>
                      <a:pt x="89069" y="75818"/>
                    </a:lnTo>
                    <a:lnTo>
                      <a:pt x="44534" y="52504"/>
                    </a:lnTo>
                    <a:lnTo>
                      <a:pt x="92854" y="56788"/>
                    </a:lnTo>
                    <a:lnTo>
                      <a:pt x="62368" y="41147"/>
                    </a:lnTo>
                    <a:lnTo>
                      <a:pt x="109194" y="47922"/>
                    </a:lnTo>
                    <a:lnTo>
                      <a:pt x="25405"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1" name="Freeform: Shape 70">
                <a:extLst>
                  <a:ext uri="{FF2B5EF4-FFF2-40B4-BE49-F238E27FC236}">
                    <a16:creationId xmlns:a16="http://schemas.microsoft.com/office/drawing/2014/main" id="{1A12480A-4D69-4589-9157-C0C9F6107A8F}"/>
                  </a:ext>
                </a:extLst>
              </p:cNvPr>
              <p:cNvSpPr/>
              <p:nvPr/>
            </p:nvSpPr>
            <p:spPr>
              <a:xfrm>
                <a:off x="3848033" y="4253533"/>
                <a:ext cx="227023" cy="225958"/>
              </a:xfrm>
              <a:custGeom>
                <a:avLst/>
                <a:gdLst>
                  <a:gd name="connsiteX0" fmla="*/ 64859 w 227023"/>
                  <a:gd name="connsiteY0" fmla="*/ 0 h 225958"/>
                  <a:gd name="connsiteX1" fmla="*/ 226358 w 227023"/>
                  <a:gd name="connsiteY1" fmla="*/ 169170 h 225958"/>
                  <a:gd name="connsiteX2" fmla="*/ 190591 w 227023"/>
                  <a:gd name="connsiteY2" fmla="*/ 225959 h 225958"/>
                  <a:gd name="connsiteX3" fmla="*/ 183517 w 227023"/>
                  <a:gd name="connsiteY3" fmla="*/ 206432 h 225958"/>
                  <a:gd name="connsiteX4" fmla="*/ 47523 w 227023"/>
                  <a:gd name="connsiteY4" fmla="*/ 141872 h 225958"/>
                  <a:gd name="connsiteX5" fmla="*/ 0 w 227023"/>
                  <a:gd name="connsiteY5" fmla="*/ 100426 h 225958"/>
                  <a:gd name="connsiteX6" fmla="*/ 44136 w 227023"/>
                  <a:gd name="connsiteY6" fmla="*/ 127526 h 225958"/>
                  <a:gd name="connsiteX7" fmla="*/ 23811 w 227023"/>
                  <a:gd name="connsiteY7" fmla="*/ 90264 h 225958"/>
                  <a:gd name="connsiteX8" fmla="*/ 83190 w 227023"/>
                  <a:gd name="connsiteY8" fmla="*/ 123740 h 225958"/>
                  <a:gd name="connsiteX9" fmla="*/ 40748 w 227023"/>
                  <a:gd name="connsiteY9" fmla="*/ 60575 h 225958"/>
                  <a:gd name="connsiteX10" fmla="*/ 80201 w 227023"/>
                  <a:gd name="connsiteY10" fmla="*/ 94050 h 225958"/>
                  <a:gd name="connsiteX11" fmla="*/ 40748 w 227023"/>
                  <a:gd name="connsiteY11" fmla="*/ 32977 h 225958"/>
                  <a:gd name="connsiteX12" fmla="*/ 117861 w 227023"/>
                  <a:gd name="connsiteY12" fmla="*/ 95345 h 225958"/>
                  <a:gd name="connsiteX13" fmla="*/ 89467 w 227023"/>
                  <a:gd name="connsiteY13" fmla="*/ 46128 h 225958"/>
                  <a:gd name="connsiteX14" fmla="*/ 113577 w 227023"/>
                  <a:gd name="connsiteY14" fmla="*/ 62268 h 225958"/>
                  <a:gd name="connsiteX15" fmla="*/ 64859 w 227023"/>
                  <a:gd name="connsiteY15" fmla="*/ 0 h 22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023" h="225958">
                    <a:moveTo>
                      <a:pt x="64859" y="0"/>
                    </a:moveTo>
                    <a:lnTo>
                      <a:pt x="226358" y="169170"/>
                    </a:lnTo>
                    <a:cubicBezTo>
                      <a:pt x="226358" y="169170"/>
                      <a:pt x="234926" y="214502"/>
                      <a:pt x="190591" y="225959"/>
                    </a:cubicBezTo>
                    <a:cubicBezTo>
                      <a:pt x="190591" y="225959"/>
                      <a:pt x="190790" y="210616"/>
                      <a:pt x="183517" y="206432"/>
                    </a:cubicBezTo>
                    <a:lnTo>
                      <a:pt x="47523" y="141872"/>
                    </a:lnTo>
                    <a:lnTo>
                      <a:pt x="0" y="100426"/>
                    </a:lnTo>
                    <a:lnTo>
                      <a:pt x="44136" y="127526"/>
                    </a:lnTo>
                    <a:cubicBezTo>
                      <a:pt x="44136" y="127526"/>
                      <a:pt x="21620" y="89367"/>
                      <a:pt x="23811" y="90264"/>
                    </a:cubicBezTo>
                    <a:cubicBezTo>
                      <a:pt x="25903" y="91161"/>
                      <a:pt x="83190" y="123740"/>
                      <a:pt x="83190" y="123740"/>
                    </a:cubicBezTo>
                    <a:cubicBezTo>
                      <a:pt x="83190" y="123740"/>
                      <a:pt x="39553" y="58482"/>
                      <a:pt x="40748" y="60575"/>
                    </a:cubicBezTo>
                    <a:cubicBezTo>
                      <a:pt x="41944" y="62667"/>
                      <a:pt x="80201" y="94050"/>
                      <a:pt x="80201" y="94050"/>
                    </a:cubicBezTo>
                    <a:cubicBezTo>
                      <a:pt x="80201" y="94050"/>
                      <a:pt x="38656" y="30487"/>
                      <a:pt x="40748" y="32977"/>
                    </a:cubicBezTo>
                    <a:cubicBezTo>
                      <a:pt x="42840" y="35568"/>
                      <a:pt x="117861" y="95345"/>
                      <a:pt x="117861" y="95345"/>
                    </a:cubicBezTo>
                    <a:lnTo>
                      <a:pt x="89467" y="46128"/>
                    </a:lnTo>
                    <a:lnTo>
                      <a:pt x="113577" y="62268"/>
                    </a:lnTo>
                    <a:lnTo>
                      <a:pt x="64859"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2" name="Freeform: Shape 71">
                <a:extLst>
                  <a:ext uri="{FF2B5EF4-FFF2-40B4-BE49-F238E27FC236}">
                    <a16:creationId xmlns:a16="http://schemas.microsoft.com/office/drawing/2014/main" id="{D60097C0-44AC-4570-8256-EECA0308FCFA}"/>
                  </a:ext>
                </a:extLst>
              </p:cNvPr>
              <p:cNvSpPr/>
              <p:nvPr/>
            </p:nvSpPr>
            <p:spPr>
              <a:xfrm>
                <a:off x="3911596" y="4180903"/>
                <a:ext cx="214501" cy="242067"/>
              </a:xfrm>
              <a:custGeom>
                <a:avLst/>
                <a:gdLst>
                  <a:gd name="connsiteX0" fmla="*/ 0 w 214501"/>
                  <a:gd name="connsiteY0" fmla="*/ 34472 h 242067"/>
                  <a:gd name="connsiteX1" fmla="*/ 142270 w 214501"/>
                  <a:gd name="connsiteY1" fmla="*/ 220280 h 242067"/>
                  <a:gd name="connsiteX2" fmla="*/ 162794 w 214501"/>
                  <a:gd name="connsiteY2" fmla="*/ 241701 h 242067"/>
                  <a:gd name="connsiteX3" fmla="*/ 214502 w 214501"/>
                  <a:gd name="connsiteY3" fmla="*/ 215797 h 242067"/>
                  <a:gd name="connsiteX4" fmla="*/ 166580 w 214501"/>
                  <a:gd name="connsiteY4" fmla="*/ 79703 h 242067"/>
                  <a:gd name="connsiteX5" fmla="*/ 150042 w 214501"/>
                  <a:gd name="connsiteY5" fmla="*/ 0 h 242067"/>
                  <a:gd name="connsiteX6" fmla="*/ 146654 w 214501"/>
                  <a:gd name="connsiteY6" fmla="*/ 60176 h 242067"/>
                  <a:gd name="connsiteX7" fmla="*/ 116168 w 214501"/>
                  <a:gd name="connsiteY7" fmla="*/ 15642 h 242067"/>
                  <a:gd name="connsiteX8" fmla="*/ 137787 w 214501"/>
                  <a:gd name="connsiteY8" fmla="*/ 75021 h 242067"/>
                  <a:gd name="connsiteX9" fmla="*/ 99231 w 214501"/>
                  <a:gd name="connsiteY9" fmla="*/ 26302 h 242067"/>
                  <a:gd name="connsiteX10" fmla="*/ 136492 w 214501"/>
                  <a:gd name="connsiteY10" fmla="*/ 98832 h 242067"/>
                  <a:gd name="connsiteX11" fmla="*/ 97039 w 214501"/>
                  <a:gd name="connsiteY11" fmla="*/ 60674 h 242067"/>
                  <a:gd name="connsiteX12" fmla="*/ 109791 w 214501"/>
                  <a:gd name="connsiteY12" fmla="*/ 86976 h 242067"/>
                  <a:gd name="connsiteX13" fmla="*/ 44036 w 214501"/>
                  <a:gd name="connsiteY13" fmla="*/ 41147 h 242067"/>
                  <a:gd name="connsiteX14" fmla="*/ 86877 w 214501"/>
                  <a:gd name="connsiteY14" fmla="*/ 115769 h 242067"/>
                  <a:gd name="connsiteX15" fmla="*/ 68246 w 214501"/>
                  <a:gd name="connsiteY15" fmla="*/ 101323 h 242067"/>
                  <a:gd name="connsiteX16" fmla="*/ 76316 w 214501"/>
                  <a:gd name="connsiteY16" fmla="*/ 116566 h 242067"/>
                  <a:gd name="connsiteX17" fmla="*/ 0 w 214501"/>
                  <a:gd name="connsiteY17" fmla="*/ 34472 h 2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501" h="242067">
                    <a:moveTo>
                      <a:pt x="0" y="34472"/>
                    </a:moveTo>
                    <a:lnTo>
                      <a:pt x="142270" y="220280"/>
                    </a:lnTo>
                    <a:lnTo>
                      <a:pt x="162794" y="241701"/>
                    </a:lnTo>
                    <a:cubicBezTo>
                      <a:pt x="162794" y="241701"/>
                      <a:pt x="206930" y="247180"/>
                      <a:pt x="214502" y="215797"/>
                    </a:cubicBezTo>
                    <a:lnTo>
                      <a:pt x="166580" y="79703"/>
                    </a:lnTo>
                    <a:lnTo>
                      <a:pt x="150042" y="0"/>
                    </a:lnTo>
                    <a:lnTo>
                      <a:pt x="146654" y="60176"/>
                    </a:lnTo>
                    <a:lnTo>
                      <a:pt x="116168" y="15642"/>
                    </a:lnTo>
                    <a:lnTo>
                      <a:pt x="137787" y="75021"/>
                    </a:lnTo>
                    <a:lnTo>
                      <a:pt x="99231" y="26302"/>
                    </a:lnTo>
                    <a:lnTo>
                      <a:pt x="136492" y="98832"/>
                    </a:lnTo>
                    <a:lnTo>
                      <a:pt x="97039" y="60674"/>
                    </a:lnTo>
                    <a:lnTo>
                      <a:pt x="109791" y="86976"/>
                    </a:lnTo>
                    <a:lnTo>
                      <a:pt x="44036" y="41147"/>
                    </a:lnTo>
                    <a:lnTo>
                      <a:pt x="86877" y="115769"/>
                    </a:lnTo>
                    <a:lnTo>
                      <a:pt x="68246" y="101323"/>
                    </a:lnTo>
                    <a:lnTo>
                      <a:pt x="76316" y="116566"/>
                    </a:lnTo>
                    <a:lnTo>
                      <a:pt x="0" y="3447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3" name="Freeform: Shape 72">
                <a:extLst>
                  <a:ext uri="{FF2B5EF4-FFF2-40B4-BE49-F238E27FC236}">
                    <a16:creationId xmlns:a16="http://schemas.microsoft.com/office/drawing/2014/main" id="{BBE2FBC0-B741-4EA6-8246-708D0D73BC01}"/>
                  </a:ext>
                </a:extLst>
              </p:cNvPr>
              <p:cNvSpPr/>
              <p:nvPr/>
            </p:nvSpPr>
            <p:spPr>
              <a:xfrm>
                <a:off x="4090032" y="4126406"/>
                <a:ext cx="140056" cy="272799"/>
              </a:xfrm>
              <a:custGeom>
                <a:avLst/>
                <a:gdLst>
                  <a:gd name="connsiteX0" fmla="*/ 0 w 140056"/>
                  <a:gd name="connsiteY0" fmla="*/ 26203 h 272799"/>
                  <a:gd name="connsiteX1" fmla="*/ 2092 w 140056"/>
                  <a:gd name="connsiteY1" fmla="*/ 173953 h 272799"/>
                  <a:gd name="connsiteX2" fmla="*/ 36066 w 140056"/>
                  <a:gd name="connsiteY2" fmla="*/ 270494 h 272799"/>
                  <a:gd name="connsiteX3" fmla="*/ 133105 w 140056"/>
                  <a:gd name="connsiteY3" fmla="*/ 266708 h 272799"/>
                  <a:gd name="connsiteX4" fmla="*/ 133105 w 140056"/>
                  <a:gd name="connsiteY4" fmla="*/ 0 h 272799"/>
                  <a:gd name="connsiteX5" fmla="*/ 127127 w 140056"/>
                  <a:gd name="connsiteY5" fmla="*/ 99231 h 272799"/>
                  <a:gd name="connsiteX6" fmla="*/ 122046 w 140056"/>
                  <a:gd name="connsiteY6" fmla="*/ 75021 h 272799"/>
                  <a:gd name="connsiteX7" fmla="*/ 113179 w 140056"/>
                  <a:gd name="connsiteY7" fmla="*/ 104312 h 272799"/>
                  <a:gd name="connsiteX8" fmla="*/ 102618 w 140056"/>
                  <a:gd name="connsiteY8" fmla="*/ 27996 h 272799"/>
                  <a:gd name="connsiteX9" fmla="*/ 100028 w 140056"/>
                  <a:gd name="connsiteY9" fmla="*/ 96242 h 272799"/>
                  <a:gd name="connsiteX10" fmla="*/ 86080 w 140056"/>
                  <a:gd name="connsiteY10" fmla="*/ 34372 h 272799"/>
                  <a:gd name="connsiteX11" fmla="*/ 84784 w 140056"/>
                  <a:gd name="connsiteY11" fmla="*/ 105209 h 272799"/>
                  <a:gd name="connsiteX12" fmla="*/ 70039 w 140056"/>
                  <a:gd name="connsiteY12" fmla="*/ 58582 h 272799"/>
                  <a:gd name="connsiteX13" fmla="*/ 62268 w 140056"/>
                  <a:gd name="connsiteY13" fmla="*/ 108994 h 272799"/>
                  <a:gd name="connsiteX14" fmla="*/ 52106 w 140056"/>
                  <a:gd name="connsiteY14" fmla="*/ 84386 h 272799"/>
                  <a:gd name="connsiteX15" fmla="*/ 48320 w 140056"/>
                  <a:gd name="connsiteY15" fmla="*/ 106902 h 272799"/>
                  <a:gd name="connsiteX16" fmla="*/ 36066 w 140056"/>
                  <a:gd name="connsiteY16" fmla="*/ 51807 h 272799"/>
                  <a:gd name="connsiteX17" fmla="*/ 27996 w 140056"/>
                  <a:gd name="connsiteY17" fmla="*/ 120950 h 272799"/>
                  <a:gd name="connsiteX18" fmla="*/ 15741 w 140056"/>
                  <a:gd name="connsiteY18" fmla="*/ 43837 h 272799"/>
                  <a:gd name="connsiteX19" fmla="*/ 15741 w 140056"/>
                  <a:gd name="connsiteY19" fmla="*/ 127326 h 272799"/>
                  <a:gd name="connsiteX20" fmla="*/ 0 w 140056"/>
                  <a:gd name="connsiteY20" fmla="*/ 26203 h 2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056" h="272799">
                    <a:moveTo>
                      <a:pt x="0" y="26203"/>
                    </a:moveTo>
                    <a:lnTo>
                      <a:pt x="2092" y="173953"/>
                    </a:lnTo>
                    <a:lnTo>
                      <a:pt x="36066" y="270494"/>
                    </a:lnTo>
                    <a:cubicBezTo>
                      <a:pt x="36066" y="270494"/>
                      <a:pt x="117463" y="277667"/>
                      <a:pt x="133105" y="266708"/>
                    </a:cubicBezTo>
                    <a:cubicBezTo>
                      <a:pt x="148746" y="255649"/>
                      <a:pt x="133105" y="0"/>
                      <a:pt x="133105" y="0"/>
                    </a:cubicBezTo>
                    <a:lnTo>
                      <a:pt x="127127" y="99231"/>
                    </a:lnTo>
                    <a:lnTo>
                      <a:pt x="122046" y="75021"/>
                    </a:lnTo>
                    <a:lnTo>
                      <a:pt x="113179" y="104312"/>
                    </a:lnTo>
                    <a:lnTo>
                      <a:pt x="102618" y="27996"/>
                    </a:lnTo>
                    <a:lnTo>
                      <a:pt x="100028" y="96242"/>
                    </a:lnTo>
                    <a:lnTo>
                      <a:pt x="86080" y="34372"/>
                    </a:lnTo>
                    <a:lnTo>
                      <a:pt x="84784" y="105209"/>
                    </a:lnTo>
                    <a:lnTo>
                      <a:pt x="70039" y="58582"/>
                    </a:lnTo>
                    <a:lnTo>
                      <a:pt x="62268" y="108994"/>
                    </a:lnTo>
                    <a:lnTo>
                      <a:pt x="52106" y="84386"/>
                    </a:lnTo>
                    <a:lnTo>
                      <a:pt x="48320" y="106902"/>
                    </a:lnTo>
                    <a:lnTo>
                      <a:pt x="36066" y="51807"/>
                    </a:lnTo>
                    <a:lnTo>
                      <a:pt x="27996" y="120950"/>
                    </a:lnTo>
                    <a:lnTo>
                      <a:pt x="15741" y="43837"/>
                    </a:lnTo>
                    <a:lnTo>
                      <a:pt x="15741" y="127326"/>
                    </a:lnTo>
                    <a:lnTo>
                      <a:pt x="0" y="26203"/>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4" name="Freeform: Shape 73">
                <a:extLst>
                  <a:ext uri="{FF2B5EF4-FFF2-40B4-BE49-F238E27FC236}">
                    <a16:creationId xmlns:a16="http://schemas.microsoft.com/office/drawing/2014/main" id="{1DA1FF0C-C224-480E-9760-6869C0CB5E42}"/>
                  </a:ext>
                </a:extLst>
              </p:cNvPr>
              <p:cNvSpPr/>
              <p:nvPr/>
            </p:nvSpPr>
            <p:spPr>
              <a:xfrm>
                <a:off x="4227919" y="4152210"/>
                <a:ext cx="136890" cy="242370"/>
              </a:xfrm>
              <a:custGeom>
                <a:avLst/>
                <a:gdLst>
                  <a:gd name="connsiteX0" fmla="*/ 136891 w 136890"/>
                  <a:gd name="connsiteY0" fmla="*/ 19926 h 242370"/>
                  <a:gd name="connsiteX1" fmla="*/ 56789 w 136890"/>
                  <a:gd name="connsiteY1" fmla="*/ 242099 h 242370"/>
                  <a:gd name="connsiteX2" fmla="*/ 0 w 136890"/>
                  <a:gd name="connsiteY2" fmla="*/ 224365 h 242370"/>
                  <a:gd name="connsiteX3" fmla="*/ 498 w 136890"/>
                  <a:gd name="connsiteY3" fmla="*/ 82294 h 242370"/>
                  <a:gd name="connsiteX4" fmla="*/ 35568 w 136890"/>
                  <a:gd name="connsiteY4" fmla="*/ 0 h 242370"/>
                  <a:gd name="connsiteX5" fmla="*/ 17336 w 136890"/>
                  <a:gd name="connsiteY5" fmla="*/ 69143 h 242370"/>
                  <a:gd name="connsiteX6" fmla="*/ 42741 w 136890"/>
                  <a:gd name="connsiteY6" fmla="*/ 22516 h 242370"/>
                  <a:gd name="connsiteX7" fmla="*/ 47025 w 136890"/>
                  <a:gd name="connsiteY7" fmla="*/ 79305 h 242370"/>
                  <a:gd name="connsiteX8" fmla="*/ 71235 w 136890"/>
                  <a:gd name="connsiteY8" fmla="*/ 16538 h 242370"/>
                  <a:gd name="connsiteX9" fmla="*/ 68545 w 136890"/>
                  <a:gd name="connsiteY9" fmla="*/ 66552 h 242370"/>
                  <a:gd name="connsiteX10" fmla="*/ 89467 w 136890"/>
                  <a:gd name="connsiteY10" fmla="*/ 17335 h 242370"/>
                  <a:gd name="connsiteX11" fmla="*/ 84784 w 136890"/>
                  <a:gd name="connsiteY11" fmla="*/ 75419 h 242370"/>
                  <a:gd name="connsiteX12" fmla="*/ 126330 w 136890"/>
                  <a:gd name="connsiteY12" fmla="*/ 5878 h 242370"/>
                  <a:gd name="connsiteX13" fmla="*/ 100925 w 136890"/>
                  <a:gd name="connsiteY13" fmla="*/ 71135 h 242370"/>
                  <a:gd name="connsiteX14" fmla="*/ 136891 w 136890"/>
                  <a:gd name="connsiteY14" fmla="*/ 19926 h 24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90" h="242370">
                    <a:moveTo>
                      <a:pt x="136891" y="19926"/>
                    </a:moveTo>
                    <a:lnTo>
                      <a:pt x="56789" y="242099"/>
                    </a:lnTo>
                    <a:cubicBezTo>
                      <a:pt x="56789" y="242099"/>
                      <a:pt x="7273" y="245985"/>
                      <a:pt x="0" y="224365"/>
                    </a:cubicBezTo>
                    <a:cubicBezTo>
                      <a:pt x="0" y="224365"/>
                      <a:pt x="4683" y="174351"/>
                      <a:pt x="498" y="82294"/>
                    </a:cubicBezTo>
                    <a:lnTo>
                      <a:pt x="35568" y="0"/>
                    </a:lnTo>
                    <a:lnTo>
                      <a:pt x="17336" y="69143"/>
                    </a:lnTo>
                    <a:lnTo>
                      <a:pt x="42741" y="22516"/>
                    </a:lnTo>
                    <a:lnTo>
                      <a:pt x="47025" y="79305"/>
                    </a:lnTo>
                    <a:lnTo>
                      <a:pt x="71235" y="16538"/>
                    </a:lnTo>
                    <a:lnTo>
                      <a:pt x="68545" y="66552"/>
                    </a:lnTo>
                    <a:lnTo>
                      <a:pt x="89467" y="17335"/>
                    </a:lnTo>
                    <a:lnTo>
                      <a:pt x="84784" y="75419"/>
                    </a:lnTo>
                    <a:lnTo>
                      <a:pt x="126330" y="5878"/>
                    </a:lnTo>
                    <a:lnTo>
                      <a:pt x="100925" y="71135"/>
                    </a:lnTo>
                    <a:lnTo>
                      <a:pt x="136891" y="19926"/>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5" name="Freeform: Shape 74">
                <a:extLst>
                  <a:ext uri="{FF2B5EF4-FFF2-40B4-BE49-F238E27FC236}">
                    <a16:creationId xmlns:a16="http://schemas.microsoft.com/office/drawing/2014/main" id="{06008E03-3038-43EF-90E3-247B2253EECA}"/>
                  </a:ext>
                </a:extLst>
              </p:cNvPr>
              <p:cNvSpPr/>
              <p:nvPr/>
            </p:nvSpPr>
            <p:spPr>
              <a:xfrm>
                <a:off x="4316299" y="4152110"/>
                <a:ext cx="198748" cy="254484"/>
              </a:xfrm>
              <a:custGeom>
                <a:avLst/>
                <a:gdLst>
                  <a:gd name="connsiteX0" fmla="*/ 134590 w 198748"/>
                  <a:gd name="connsiteY0" fmla="*/ 100 h 254484"/>
                  <a:gd name="connsiteX1" fmla="*/ 198651 w 198748"/>
                  <a:gd name="connsiteY1" fmla="*/ 202745 h 254484"/>
                  <a:gd name="connsiteX2" fmla="*/ 140567 w 198748"/>
                  <a:gd name="connsiteY2" fmla="*/ 252759 h 254484"/>
                  <a:gd name="connsiteX3" fmla="*/ 5769 w 198748"/>
                  <a:gd name="connsiteY3" fmla="*/ 220081 h 254484"/>
                  <a:gd name="connsiteX4" fmla="*/ 27189 w 198748"/>
                  <a:gd name="connsiteY4" fmla="*/ 79404 h 254484"/>
                  <a:gd name="connsiteX5" fmla="*/ 44325 w 198748"/>
                  <a:gd name="connsiteY5" fmla="*/ 55593 h 254484"/>
                  <a:gd name="connsiteX6" fmla="*/ 45620 w 198748"/>
                  <a:gd name="connsiteY6" fmla="*/ 77611 h 254484"/>
                  <a:gd name="connsiteX7" fmla="*/ 60465 w 198748"/>
                  <a:gd name="connsiteY7" fmla="*/ 50512 h 254484"/>
                  <a:gd name="connsiteX8" fmla="*/ 61760 w 198748"/>
                  <a:gd name="connsiteY8" fmla="*/ 70438 h 254484"/>
                  <a:gd name="connsiteX9" fmla="*/ 69831 w 198748"/>
                  <a:gd name="connsiteY9" fmla="*/ 9764 h 254484"/>
                  <a:gd name="connsiteX10" fmla="*/ 84675 w 198748"/>
                  <a:gd name="connsiteY10" fmla="*/ 67449 h 254484"/>
                  <a:gd name="connsiteX11" fmla="*/ 91849 w 198748"/>
                  <a:gd name="connsiteY11" fmla="*/ 26701 h 254484"/>
                  <a:gd name="connsiteX12" fmla="*/ 99420 w 198748"/>
                  <a:gd name="connsiteY12" fmla="*/ 65257 h 254484"/>
                  <a:gd name="connsiteX13" fmla="*/ 105398 w 198748"/>
                  <a:gd name="connsiteY13" fmla="*/ 0 h 254484"/>
                  <a:gd name="connsiteX14" fmla="*/ 125722 w 198748"/>
                  <a:gd name="connsiteY14" fmla="*/ 94548 h 254484"/>
                  <a:gd name="connsiteX15" fmla="*/ 126619 w 198748"/>
                  <a:gd name="connsiteY15" fmla="*/ 57685 h 254484"/>
                  <a:gd name="connsiteX16" fmla="*/ 133394 w 198748"/>
                  <a:gd name="connsiteY16" fmla="*/ 73327 h 254484"/>
                  <a:gd name="connsiteX17" fmla="*/ 134689 w 198748"/>
                  <a:gd name="connsiteY17" fmla="*/ 46228 h 254484"/>
                  <a:gd name="connsiteX18" fmla="*/ 142759 w 198748"/>
                  <a:gd name="connsiteY18" fmla="*/ 67449 h 254484"/>
                  <a:gd name="connsiteX19" fmla="*/ 134590 w 198748"/>
                  <a:gd name="connsiteY19" fmla="*/ 100 h 25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748" h="254484">
                    <a:moveTo>
                      <a:pt x="134590" y="100"/>
                    </a:moveTo>
                    <a:lnTo>
                      <a:pt x="198651" y="202745"/>
                    </a:lnTo>
                    <a:cubicBezTo>
                      <a:pt x="198651" y="202745"/>
                      <a:pt x="203732" y="248077"/>
                      <a:pt x="140567" y="252759"/>
                    </a:cubicBezTo>
                    <a:cubicBezTo>
                      <a:pt x="77402" y="257442"/>
                      <a:pt x="26492" y="254453"/>
                      <a:pt x="5769" y="220081"/>
                    </a:cubicBezTo>
                    <a:cubicBezTo>
                      <a:pt x="-15054" y="185709"/>
                      <a:pt x="27189" y="79404"/>
                      <a:pt x="27189" y="79404"/>
                    </a:cubicBezTo>
                    <a:lnTo>
                      <a:pt x="44325" y="55593"/>
                    </a:lnTo>
                    <a:lnTo>
                      <a:pt x="45620" y="77611"/>
                    </a:lnTo>
                    <a:lnTo>
                      <a:pt x="60465" y="50512"/>
                    </a:lnTo>
                    <a:lnTo>
                      <a:pt x="61760" y="70438"/>
                    </a:lnTo>
                    <a:lnTo>
                      <a:pt x="69831" y="9764"/>
                    </a:lnTo>
                    <a:lnTo>
                      <a:pt x="84675" y="67449"/>
                    </a:lnTo>
                    <a:lnTo>
                      <a:pt x="91849" y="26701"/>
                    </a:lnTo>
                    <a:lnTo>
                      <a:pt x="99420" y="65257"/>
                    </a:lnTo>
                    <a:lnTo>
                      <a:pt x="105398" y="0"/>
                    </a:lnTo>
                    <a:lnTo>
                      <a:pt x="125722" y="94548"/>
                    </a:lnTo>
                    <a:lnTo>
                      <a:pt x="126619" y="57685"/>
                    </a:lnTo>
                    <a:lnTo>
                      <a:pt x="133394" y="73327"/>
                    </a:lnTo>
                    <a:lnTo>
                      <a:pt x="134689" y="46228"/>
                    </a:lnTo>
                    <a:lnTo>
                      <a:pt x="142759" y="67449"/>
                    </a:lnTo>
                    <a:lnTo>
                      <a:pt x="134590" y="10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6" name="Freeform: Shape 75">
                <a:extLst>
                  <a:ext uri="{FF2B5EF4-FFF2-40B4-BE49-F238E27FC236}">
                    <a16:creationId xmlns:a16="http://schemas.microsoft.com/office/drawing/2014/main" id="{E13A7E5A-D6E8-4CF3-AE80-D1B94460EAD1}"/>
                  </a:ext>
                </a:extLst>
              </p:cNvPr>
              <p:cNvSpPr/>
              <p:nvPr/>
            </p:nvSpPr>
            <p:spPr>
              <a:xfrm>
                <a:off x="4453878" y="4096617"/>
                <a:ext cx="229988" cy="268353"/>
              </a:xfrm>
              <a:custGeom>
                <a:avLst/>
                <a:gdLst>
                  <a:gd name="connsiteX0" fmla="*/ 52504 w 229988"/>
                  <a:gd name="connsiteY0" fmla="*/ 0 h 268353"/>
                  <a:gd name="connsiteX1" fmla="*/ 219981 w 229988"/>
                  <a:gd name="connsiteY1" fmla="*/ 144562 h 268353"/>
                  <a:gd name="connsiteX2" fmla="*/ 219981 w 229988"/>
                  <a:gd name="connsiteY2" fmla="*/ 193779 h 268353"/>
                  <a:gd name="connsiteX3" fmla="*/ 136492 w 229988"/>
                  <a:gd name="connsiteY3" fmla="*/ 267106 h 268353"/>
                  <a:gd name="connsiteX4" fmla="*/ 61073 w 229988"/>
                  <a:gd name="connsiteY4" fmla="*/ 258239 h 268353"/>
                  <a:gd name="connsiteX5" fmla="*/ 0 w 229988"/>
                  <a:gd name="connsiteY5" fmla="*/ 40350 h 268353"/>
                  <a:gd name="connsiteX6" fmla="*/ 37760 w 229988"/>
                  <a:gd name="connsiteY6" fmla="*/ 106105 h 268353"/>
                  <a:gd name="connsiteX7" fmla="*/ 28394 w 229988"/>
                  <a:gd name="connsiteY7" fmla="*/ 61172 h 268353"/>
                  <a:gd name="connsiteX8" fmla="*/ 52604 w 229988"/>
                  <a:gd name="connsiteY8" fmla="*/ 87076 h 268353"/>
                  <a:gd name="connsiteX9" fmla="*/ 23811 w 229988"/>
                  <a:gd name="connsiteY9" fmla="*/ 36663 h 268353"/>
                  <a:gd name="connsiteX10" fmla="*/ 80600 w 229988"/>
                  <a:gd name="connsiteY10" fmla="*/ 85382 h 268353"/>
                  <a:gd name="connsiteX11" fmla="*/ 67051 w 229988"/>
                  <a:gd name="connsiteY11" fmla="*/ 51508 h 268353"/>
                  <a:gd name="connsiteX12" fmla="*/ 92954 w 229988"/>
                  <a:gd name="connsiteY12" fmla="*/ 65058 h 268353"/>
                  <a:gd name="connsiteX13" fmla="*/ 52504 w 229988"/>
                  <a:gd name="connsiteY13" fmla="*/ 0 h 2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988" h="268353">
                    <a:moveTo>
                      <a:pt x="52504" y="0"/>
                    </a:moveTo>
                    <a:lnTo>
                      <a:pt x="219981" y="144562"/>
                    </a:lnTo>
                    <a:cubicBezTo>
                      <a:pt x="219981" y="144562"/>
                      <a:pt x="242497" y="164488"/>
                      <a:pt x="219981" y="193779"/>
                    </a:cubicBezTo>
                    <a:cubicBezTo>
                      <a:pt x="197465" y="223070"/>
                      <a:pt x="168672" y="261626"/>
                      <a:pt x="136492" y="267106"/>
                    </a:cubicBezTo>
                    <a:cubicBezTo>
                      <a:pt x="104312" y="272586"/>
                      <a:pt x="61073" y="258239"/>
                      <a:pt x="61073" y="258239"/>
                    </a:cubicBezTo>
                    <a:lnTo>
                      <a:pt x="0" y="40350"/>
                    </a:lnTo>
                    <a:lnTo>
                      <a:pt x="37760" y="106105"/>
                    </a:lnTo>
                    <a:lnTo>
                      <a:pt x="28394" y="61172"/>
                    </a:lnTo>
                    <a:lnTo>
                      <a:pt x="52604" y="87076"/>
                    </a:lnTo>
                    <a:lnTo>
                      <a:pt x="23811" y="36663"/>
                    </a:lnTo>
                    <a:lnTo>
                      <a:pt x="80600" y="85382"/>
                    </a:lnTo>
                    <a:lnTo>
                      <a:pt x="67051" y="51508"/>
                    </a:lnTo>
                    <a:lnTo>
                      <a:pt x="92954" y="65058"/>
                    </a:lnTo>
                    <a:lnTo>
                      <a:pt x="52504"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7" name="Freeform: Shape 76">
                <a:extLst>
                  <a:ext uri="{FF2B5EF4-FFF2-40B4-BE49-F238E27FC236}">
                    <a16:creationId xmlns:a16="http://schemas.microsoft.com/office/drawing/2014/main" id="{9127C2B4-F337-4924-8CEB-53FD444E8250}"/>
                  </a:ext>
                </a:extLst>
              </p:cNvPr>
              <p:cNvSpPr/>
              <p:nvPr/>
            </p:nvSpPr>
            <p:spPr>
              <a:xfrm>
                <a:off x="4527205" y="4018209"/>
                <a:ext cx="243046" cy="210372"/>
              </a:xfrm>
              <a:custGeom>
                <a:avLst/>
                <a:gdLst>
                  <a:gd name="connsiteX0" fmla="*/ 11856 w 243046"/>
                  <a:gd name="connsiteY0" fmla="*/ 0 h 210372"/>
                  <a:gd name="connsiteX1" fmla="*/ 222970 w 243046"/>
                  <a:gd name="connsiteY1" fmla="*/ 31782 h 210372"/>
                  <a:gd name="connsiteX2" fmla="*/ 236121 w 243046"/>
                  <a:gd name="connsiteY2" fmla="*/ 134001 h 210372"/>
                  <a:gd name="connsiteX3" fmla="*/ 127426 w 243046"/>
                  <a:gd name="connsiteY3" fmla="*/ 206432 h 210372"/>
                  <a:gd name="connsiteX4" fmla="*/ 0 w 243046"/>
                  <a:gd name="connsiteY4" fmla="*/ 84386 h 210372"/>
                  <a:gd name="connsiteX5" fmla="*/ 47025 w 243046"/>
                  <a:gd name="connsiteY5" fmla="*/ 103017 h 210372"/>
                  <a:gd name="connsiteX6" fmla="*/ 19926 w 243046"/>
                  <a:gd name="connsiteY6" fmla="*/ 67847 h 210372"/>
                  <a:gd name="connsiteX7" fmla="*/ 64062 w 243046"/>
                  <a:gd name="connsiteY7" fmla="*/ 74224 h 210372"/>
                  <a:gd name="connsiteX8" fmla="*/ 23313 w 243046"/>
                  <a:gd name="connsiteY8" fmla="*/ 53003 h 210372"/>
                  <a:gd name="connsiteX9" fmla="*/ 74224 w 243046"/>
                  <a:gd name="connsiteY9" fmla="*/ 66552 h 210372"/>
                  <a:gd name="connsiteX10" fmla="*/ 4284 w 243046"/>
                  <a:gd name="connsiteY10" fmla="*/ 16140 h 210372"/>
                  <a:gd name="connsiteX11" fmla="*/ 74224 w 243046"/>
                  <a:gd name="connsiteY11" fmla="*/ 33974 h 210372"/>
                  <a:gd name="connsiteX12" fmla="*/ 11856 w 243046"/>
                  <a:gd name="connsiteY12" fmla="*/ 0 h 21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046" h="210372">
                    <a:moveTo>
                      <a:pt x="11856" y="0"/>
                    </a:moveTo>
                    <a:cubicBezTo>
                      <a:pt x="11856" y="0"/>
                      <a:pt x="197565" y="14446"/>
                      <a:pt x="222970" y="31782"/>
                    </a:cubicBezTo>
                    <a:cubicBezTo>
                      <a:pt x="248376" y="49117"/>
                      <a:pt x="245885" y="104710"/>
                      <a:pt x="236121" y="134001"/>
                    </a:cubicBezTo>
                    <a:cubicBezTo>
                      <a:pt x="226358" y="163292"/>
                      <a:pt x="201052" y="226756"/>
                      <a:pt x="127426" y="206432"/>
                    </a:cubicBezTo>
                    <a:lnTo>
                      <a:pt x="0" y="84386"/>
                    </a:lnTo>
                    <a:cubicBezTo>
                      <a:pt x="0" y="84386"/>
                      <a:pt x="47523" y="104312"/>
                      <a:pt x="47025" y="103017"/>
                    </a:cubicBezTo>
                    <a:cubicBezTo>
                      <a:pt x="46627" y="101721"/>
                      <a:pt x="19926" y="67847"/>
                      <a:pt x="19926" y="67847"/>
                    </a:cubicBezTo>
                    <a:lnTo>
                      <a:pt x="64062" y="74224"/>
                    </a:lnTo>
                    <a:lnTo>
                      <a:pt x="23313" y="53003"/>
                    </a:lnTo>
                    <a:lnTo>
                      <a:pt x="74224" y="66552"/>
                    </a:lnTo>
                    <a:lnTo>
                      <a:pt x="4284" y="16140"/>
                    </a:lnTo>
                    <a:lnTo>
                      <a:pt x="74224" y="33974"/>
                    </a:lnTo>
                    <a:lnTo>
                      <a:pt x="11856"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8" name="Freeform: Shape 77">
                <a:extLst>
                  <a:ext uri="{FF2B5EF4-FFF2-40B4-BE49-F238E27FC236}">
                    <a16:creationId xmlns:a16="http://schemas.microsoft.com/office/drawing/2014/main" id="{F24CBFD7-7A0F-4D09-B6EC-57E03B9611D8}"/>
                  </a:ext>
                </a:extLst>
              </p:cNvPr>
              <p:cNvSpPr/>
              <p:nvPr/>
            </p:nvSpPr>
            <p:spPr>
              <a:xfrm>
                <a:off x="4589491" y="1877277"/>
                <a:ext cx="247492" cy="154724"/>
              </a:xfrm>
              <a:custGeom>
                <a:avLst/>
                <a:gdLst>
                  <a:gd name="connsiteX0" fmla="*/ 17318 w 247492"/>
                  <a:gd name="connsiteY0" fmla="*/ 0 h 154724"/>
                  <a:gd name="connsiteX1" fmla="*/ 238694 w 247492"/>
                  <a:gd name="connsiteY1" fmla="*/ 101721 h 154724"/>
                  <a:gd name="connsiteX2" fmla="*/ 213985 w 247492"/>
                  <a:gd name="connsiteY2" fmla="*/ 154724 h 154724"/>
                  <a:gd name="connsiteX3" fmla="*/ 67132 w 247492"/>
                  <a:gd name="connsiteY3" fmla="*/ 154724 h 154724"/>
                  <a:gd name="connsiteX4" fmla="*/ 17417 w 247492"/>
                  <a:gd name="connsiteY4" fmla="*/ 142470 h 154724"/>
                  <a:gd name="connsiteX5" fmla="*/ 77194 w 247492"/>
                  <a:gd name="connsiteY5" fmla="*/ 147949 h 154724"/>
                  <a:gd name="connsiteX6" fmla="*/ 82 w 247492"/>
                  <a:gd name="connsiteY6" fmla="*/ 122544 h 154724"/>
                  <a:gd name="connsiteX7" fmla="*/ 90844 w 247492"/>
                  <a:gd name="connsiteY7" fmla="*/ 124636 h 154724"/>
                  <a:gd name="connsiteX8" fmla="*/ 15425 w 247492"/>
                  <a:gd name="connsiteY8" fmla="*/ 98334 h 154724"/>
                  <a:gd name="connsiteX9" fmla="*/ 85364 w 247492"/>
                  <a:gd name="connsiteY9" fmla="*/ 107201 h 154724"/>
                  <a:gd name="connsiteX10" fmla="*/ 22996 w 247492"/>
                  <a:gd name="connsiteY10" fmla="*/ 85980 h 154724"/>
                  <a:gd name="connsiteX11" fmla="*/ 97619 w 247492"/>
                  <a:gd name="connsiteY11" fmla="*/ 88570 h 154724"/>
                  <a:gd name="connsiteX12" fmla="*/ 34852 w 247492"/>
                  <a:gd name="connsiteY12" fmla="*/ 47025 h 154724"/>
                  <a:gd name="connsiteX13" fmla="*/ 98914 w 247492"/>
                  <a:gd name="connsiteY13" fmla="*/ 58881 h 154724"/>
                  <a:gd name="connsiteX14" fmla="*/ 17318 w 247492"/>
                  <a:gd name="connsiteY14" fmla="*/ 0 h 15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492" h="154724">
                    <a:moveTo>
                      <a:pt x="17318" y="0"/>
                    </a:moveTo>
                    <a:cubicBezTo>
                      <a:pt x="17318" y="0"/>
                      <a:pt x="232716" y="98732"/>
                      <a:pt x="238694" y="101721"/>
                    </a:cubicBezTo>
                    <a:cubicBezTo>
                      <a:pt x="244671" y="104710"/>
                      <a:pt x="264298" y="154724"/>
                      <a:pt x="213985" y="154724"/>
                    </a:cubicBezTo>
                    <a:lnTo>
                      <a:pt x="67132" y="154724"/>
                    </a:lnTo>
                    <a:lnTo>
                      <a:pt x="17417" y="142470"/>
                    </a:lnTo>
                    <a:lnTo>
                      <a:pt x="77194" y="147949"/>
                    </a:lnTo>
                    <a:cubicBezTo>
                      <a:pt x="77194" y="147949"/>
                      <a:pt x="-2907" y="122544"/>
                      <a:pt x="82" y="122544"/>
                    </a:cubicBezTo>
                    <a:cubicBezTo>
                      <a:pt x="3070" y="122544"/>
                      <a:pt x="90844" y="124636"/>
                      <a:pt x="90844" y="124636"/>
                    </a:cubicBezTo>
                    <a:lnTo>
                      <a:pt x="15425" y="98334"/>
                    </a:lnTo>
                    <a:lnTo>
                      <a:pt x="85364" y="107201"/>
                    </a:lnTo>
                    <a:lnTo>
                      <a:pt x="22996" y="85980"/>
                    </a:lnTo>
                    <a:lnTo>
                      <a:pt x="97619" y="88570"/>
                    </a:lnTo>
                    <a:lnTo>
                      <a:pt x="34852" y="47025"/>
                    </a:lnTo>
                    <a:lnTo>
                      <a:pt x="98914" y="58881"/>
                    </a:lnTo>
                    <a:lnTo>
                      <a:pt x="17318"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79" name="Freeform: Shape 78">
                <a:extLst>
                  <a:ext uri="{FF2B5EF4-FFF2-40B4-BE49-F238E27FC236}">
                    <a16:creationId xmlns:a16="http://schemas.microsoft.com/office/drawing/2014/main" id="{FF62E234-2C20-4BFA-B601-BD35E50F9A7B}"/>
                  </a:ext>
                </a:extLst>
              </p:cNvPr>
              <p:cNvSpPr/>
              <p:nvPr/>
            </p:nvSpPr>
            <p:spPr>
              <a:xfrm>
                <a:off x="4611590" y="1679214"/>
                <a:ext cx="263626" cy="299784"/>
              </a:xfrm>
              <a:custGeom>
                <a:avLst/>
                <a:gdLst>
                  <a:gd name="connsiteX0" fmla="*/ 94050 w 263626"/>
                  <a:gd name="connsiteY0" fmla="*/ 0 h 299784"/>
                  <a:gd name="connsiteX1" fmla="*/ 263619 w 263626"/>
                  <a:gd name="connsiteY1" fmla="*/ 223468 h 299784"/>
                  <a:gd name="connsiteX2" fmla="*/ 216594 w 263626"/>
                  <a:gd name="connsiteY2" fmla="*/ 299784 h 299784"/>
                  <a:gd name="connsiteX3" fmla="*/ 24608 w 263626"/>
                  <a:gd name="connsiteY3" fmla="*/ 211513 h 299784"/>
                  <a:gd name="connsiteX4" fmla="*/ 60176 w 263626"/>
                  <a:gd name="connsiteY4" fmla="*/ 214601 h 299784"/>
                  <a:gd name="connsiteX5" fmla="*/ 0 w 263626"/>
                  <a:gd name="connsiteY5" fmla="*/ 156119 h 299784"/>
                  <a:gd name="connsiteX6" fmla="*/ 77113 w 263626"/>
                  <a:gd name="connsiteY6" fmla="*/ 191687 h 299784"/>
                  <a:gd name="connsiteX7" fmla="*/ 25804 w 263626"/>
                  <a:gd name="connsiteY7" fmla="*/ 149942 h 299784"/>
                  <a:gd name="connsiteX8" fmla="*/ 98334 w 263626"/>
                  <a:gd name="connsiteY8" fmla="*/ 177240 h 299784"/>
                  <a:gd name="connsiteX9" fmla="*/ 61870 w 263626"/>
                  <a:gd name="connsiteY9" fmla="*/ 126330 h 299784"/>
                  <a:gd name="connsiteX10" fmla="*/ 108496 w 263626"/>
                  <a:gd name="connsiteY10" fmla="*/ 147551 h 299784"/>
                  <a:gd name="connsiteX11" fmla="*/ 76316 w 263626"/>
                  <a:gd name="connsiteY11" fmla="*/ 103415 h 299784"/>
                  <a:gd name="connsiteX12" fmla="*/ 114474 w 263626"/>
                  <a:gd name="connsiteY12" fmla="*/ 115670 h 299784"/>
                  <a:gd name="connsiteX13" fmla="*/ 68246 w 263626"/>
                  <a:gd name="connsiteY13" fmla="*/ 69043 h 299784"/>
                  <a:gd name="connsiteX14" fmla="*/ 143665 w 263626"/>
                  <a:gd name="connsiteY14" fmla="*/ 113976 h 299784"/>
                  <a:gd name="connsiteX15" fmla="*/ 104710 w 263626"/>
                  <a:gd name="connsiteY15" fmla="*/ 61870 h 299784"/>
                  <a:gd name="connsiteX16" fmla="*/ 151735 w 263626"/>
                  <a:gd name="connsiteY16" fmla="*/ 100028 h 299784"/>
                  <a:gd name="connsiteX17" fmla="*/ 94050 w 263626"/>
                  <a:gd name="connsiteY17" fmla="*/ 0 h 29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3626" h="299784">
                    <a:moveTo>
                      <a:pt x="94050" y="0"/>
                    </a:moveTo>
                    <a:lnTo>
                      <a:pt x="263619" y="223468"/>
                    </a:lnTo>
                    <a:cubicBezTo>
                      <a:pt x="263619" y="223468"/>
                      <a:pt x="265313" y="280257"/>
                      <a:pt x="216594" y="299784"/>
                    </a:cubicBezTo>
                    <a:lnTo>
                      <a:pt x="24608" y="211513"/>
                    </a:lnTo>
                    <a:lnTo>
                      <a:pt x="60176" y="214601"/>
                    </a:lnTo>
                    <a:lnTo>
                      <a:pt x="0" y="156119"/>
                    </a:lnTo>
                    <a:lnTo>
                      <a:pt x="77113" y="191687"/>
                    </a:lnTo>
                    <a:lnTo>
                      <a:pt x="25804" y="149942"/>
                    </a:lnTo>
                    <a:lnTo>
                      <a:pt x="98334" y="177240"/>
                    </a:lnTo>
                    <a:lnTo>
                      <a:pt x="61870" y="126330"/>
                    </a:lnTo>
                    <a:lnTo>
                      <a:pt x="108496" y="147551"/>
                    </a:lnTo>
                    <a:lnTo>
                      <a:pt x="76316" y="103415"/>
                    </a:lnTo>
                    <a:lnTo>
                      <a:pt x="114474" y="115670"/>
                    </a:lnTo>
                    <a:lnTo>
                      <a:pt x="68246" y="69043"/>
                    </a:lnTo>
                    <a:lnTo>
                      <a:pt x="143665" y="113976"/>
                    </a:lnTo>
                    <a:lnTo>
                      <a:pt x="104710" y="61870"/>
                    </a:lnTo>
                    <a:lnTo>
                      <a:pt x="151735" y="100028"/>
                    </a:lnTo>
                    <a:lnTo>
                      <a:pt x="94050"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0" name="Freeform: Shape 79">
                <a:extLst>
                  <a:ext uri="{FF2B5EF4-FFF2-40B4-BE49-F238E27FC236}">
                    <a16:creationId xmlns:a16="http://schemas.microsoft.com/office/drawing/2014/main" id="{56D0F319-0BF4-455F-BD80-765E0B12BA1F}"/>
                  </a:ext>
                </a:extLst>
              </p:cNvPr>
              <p:cNvSpPr/>
              <p:nvPr/>
            </p:nvSpPr>
            <p:spPr>
              <a:xfrm>
                <a:off x="4726065" y="1627507"/>
                <a:ext cx="197963" cy="275286"/>
              </a:xfrm>
              <a:custGeom>
                <a:avLst/>
                <a:gdLst>
                  <a:gd name="connsiteX0" fmla="*/ 141972 w 197963"/>
                  <a:gd name="connsiteY0" fmla="*/ 0 h 275286"/>
                  <a:gd name="connsiteX1" fmla="*/ 197963 w 197963"/>
                  <a:gd name="connsiteY1" fmla="*/ 237416 h 275286"/>
                  <a:gd name="connsiteX2" fmla="*/ 149244 w 197963"/>
                  <a:gd name="connsiteY2" fmla="*/ 275176 h 275286"/>
                  <a:gd name="connsiteX3" fmla="*/ 0 w 197963"/>
                  <a:gd name="connsiteY3" fmla="*/ 48818 h 275286"/>
                  <a:gd name="connsiteX4" fmla="*/ 60674 w 197963"/>
                  <a:gd name="connsiteY4" fmla="*/ 116267 h 275286"/>
                  <a:gd name="connsiteX5" fmla="*/ 43338 w 197963"/>
                  <a:gd name="connsiteY5" fmla="*/ 40848 h 275286"/>
                  <a:gd name="connsiteX6" fmla="*/ 88271 w 197963"/>
                  <a:gd name="connsiteY6" fmla="*/ 95544 h 275286"/>
                  <a:gd name="connsiteX7" fmla="*/ 58183 w 197963"/>
                  <a:gd name="connsiteY7" fmla="*/ 28594 h 275286"/>
                  <a:gd name="connsiteX8" fmla="*/ 92655 w 197963"/>
                  <a:gd name="connsiteY8" fmla="*/ 81198 h 275286"/>
                  <a:gd name="connsiteX9" fmla="*/ 84087 w 197963"/>
                  <a:gd name="connsiteY9" fmla="*/ 37959 h 275286"/>
                  <a:gd name="connsiteX10" fmla="*/ 122644 w 197963"/>
                  <a:gd name="connsiteY10" fmla="*/ 93950 h 275286"/>
                  <a:gd name="connsiteX11" fmla="*/ 111086 w 197963"/>
                  <a:gd name="connsiteY11" fmla="*/ 4483 h 275286"/>
                  <a:gd name="connsiteX12" fmla="*/ 149344 w 197963"/>
                  <a:gd name="connsiteY12" fmla="*/ 80799 h 275286"/>
                  <a:gd name="connsiteX13" fmla="*/ 141972 w 197963"/>
                  <a:gd name="connsiteY13" fmla="*/ 0 h 27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963" h="275286">
                    <a:moveTo>
                      <a:pt x="141972" y="0"/>
                    </a:moveTo>
                    <a:lnTo>
                      <a:pt x="197963" y="237416"/>
                    </a:lnTo>
                    <a:cubicBezTo>
                      <a:pt x="197963" y="237416"/>
                      <a:pt x="176742" y="277667"/>
                      <a:pt x="149244" y="275176"/>
                    </a:cubicBezTo>
                    <a:lnTo>
                      <a:pt x="0" y="48818"/>
                    </a:lnTo>
                    <a:cubicBezTo>
                      <a:pt x="0" y="48818"/>
                      <a:pt x="60674" y="117463"/>
                      <a:pt x="60674" y="116267"/>
                    </a:cubicBezTo>
                    <a:cubicBezTo>
                      <a:pt x="60674" y="114972"/>
                      <a:pt x="39453" y="36564"/>
                      <a:pt x="43338" y="40848"/>
                    </a:cubicBezTo>
                    <a:cubicBezTo>
                      <a:pt x="47124" y="45132"/>
                      <a:pt x="88271" y="95544"/>
                      <a:pt x="88271" y="95544"/>
                    </a:cubicBezTo>
                    <a:lnTo>
                      <a:pt x="58183" y="28594"/>
                    </a:lnTo>
                    <a:lnTo>
                      <a:pt x="92655" y="81198"/>
                    </a:lnTo>
                    <a:lnTo>
                      <a:pt x="84087" y="37959"/>
                    </a:lnTo>
                    <a:lnTo>
                      <a:pt x="122644" y="93950"/>
                    </a:lnTo>
                    <a:lnTo>
                      <a:pt x="111086" y="4483"/>
                    </a:lnTo>
                    <a:lnTo>
                      <a:pt x="149344" y="80799"/>
                    </a:lnTo>
                    <a:lnTo>
                      <a:pt x="141972"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1" name="Freeform: Shape 80">
                <a:extLst>
                  <a:ext uri="{FF2B5EF4-FFF2-40B4-BE49-F238E27FC236}">
                    <a16:creationId xmlns:a16="http://schemas.microsoft.com/office/drawing/2014/main" id="{7F6E07A2-0DD7-4030-91F9-74B75E1ACAE5}"/>
                  </a:ext>
                </a:extLst>
              </p:cNvPr>
              <p:cNvSpPr/>
              <p:nvPr/>
            </p:nvSpPr>
            <p:spPr>
              <a:xfrm>
                <a:off x="4875209" y="1510940"/>
                <a:ext cx="115270" cy="285368"/>
              </a:xfrm>
              <a:custGeom>
                <a:avLst/>
                <a:gdLst>
                  <a:gd name="connsiteX0" fmla="*/ 0 w 115270"/>
                  <a:gd name="connsiteY0" fmla="*/ 41545 h 285368"/>
                  <a:gd name="connsiteX1" fmla="*/ 23213 w 115270"/>
                  <a:gd name="connsiteY1" fmla="*/ 245785 h 285368"/>
                  <a:gd name="connsiteX2" fmla="*/ 70736 w 115270"/>
                  <a:gd name="connsiteY2" fmla="*/ 285338 h 285368"/>
                  <a:gd name="connsiteX3" fmla="*/ 111883 w 115270"/>
                  <a:gd name="connsiteY3" fmla="*/ 219583 h 285368"/>
                  <a:gd name="connsiteX4" fmla="*/ 115271 w 115270"/>
                  <a:gd name="connsiteY4" fmla="*/ 0 h 285368"/>
                  <a:gd name="connsiteX5" fmla="*/ 105906 w 115270"/>
                  <a:gd name="connsiteY5" fmla="*/ 112780 h 285368"/>
                  <a:gd name="connsiteX6" fmla="*/ 95744 w 115270"/>
                  <a:gd name="connsiteY6" fmla="*/ 59778 h 285368"/>
                  <a:gd name="connsiteX7" fmla="*/ 88072 w 115270"/>
                  <a:gd name="connsiteY7" fmla="*/ 128920 h 285368"/>
                  <a:gd name="connsiteX8" fmla="*/ 69043 w 115270"/>
                  <a:gd name="connsiteY8" fmla="*/ 65357 h 285368"/>
                  <a:gd name="connsiteX9" fmla="*/ 61372 w 115270"/>
                  <a:gd name="connsiteY9" fmla="*/ 125134 h 285368"/>
                  <a:gd name="connsiteX10" fmla="*/ 51608 w 115270"/>
                  <a:gd name="connsiteY10" fmla="*/ 51807 h 285368"/>
                  <a:gd name="connsiteX11" fmla="*/ 40549 w 115270"/>
                  <a:gd name="connsiteY11" fmla="*/ 118758 h 285368"/>
                  <a:gd name="connsiteX12" fmla="*/ 29490 w 115270"/>
                  <a:gd name="connsiteY12" fmla="*/ 89069 h 285368"/>
                  <a:gd name="connsiteX13" fmla="*/ 26501 w 115270"/>
                  <a:gd name="connsiteY13" fmla="*/ 116666 h 285368"/>
                  <a:gd name="connsiteX14" fmla="*/ 0 w 115270"/>
                  <a:gd name="connsiteY14" fmla="*/ 41545 h 28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270" h="285368">
                    <a:moveTo>
                      <a:pt x="0" y="41545"/>
                    </a:moveTo>
                    <a:lnTo>
                      <a:pt x="23213" y="245785"/>
                    </a:lnTo>
                    <a:cubicBezTo>
                      <a:pt x="23213" y="245785"/>
                      <a:pt x="33874" y="286633"/>
                      <a:pt x="70736" y="285338"/>
                    </a:cubicBezTo>
                    <a:cubicBezTo>
                      <a:pt x="107599" y="284043"/>
                      <a:pt x="110588" y="232734"/>
                      <a:pt x="111883" y="219583"/>
                    </a:cubicBezTo>
                    <a:cubicBezTo>
                      <a:pt x="113179" y="206432"/>
                      <a:pt x="115271" y="0"/>
                      <a:pt x="115271" y="0"/>
                    </a:cubicBezTo>
                    <a:lnTo>
                      <a:pt x="105906" y="112780"/>
                    </a:lnTo>
                    <a:lnTo>
                      <a:pt x="95744" y="59778"/>
                    </a:lnTo>
                    <a:lnTo>
                      <a:pt x="88072" y="128920"/>
                    </a:lnTo>
                    <a:cubicBezTo>
                      <a:pt x="88072" y="128920"/>
                      <a:pt x="68545" y="58980"/>
                      <a:pt x="69043" y="65357"/>
                    </a:cubicBezTo>
                    <a:cubicBezTo>
                      <a:pt x="69442" y="71733"/>
                      <a:pt x="61372" y="125134"/>
                      <a:pt x="61372" y="125134"/>
                    </a:cubicBezTo>
                    <a:lnTo>
                      <a:pt x="51608" y="51807"/>
                    </a:lnTo>
                    <a:lnTo>
                      <a:pt x="40549" y="118758"/>
                    </a:lnTo>
                    <a:lnTo>
                      <a:pt x="29490" y="89069"/>
                    </a:lnTo>
                    <a:lnTo>
                      <a:pt x="26501" y="116666"/>
                    </a:lnTo>
                    <a:lnTo>
                      <a:pt x="0" y="41545"/>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2" name="Freeform: Shape 81">
                <a:extLst>
                  <a:ext uri="{FF2B5EF4-FFF2-40B4-BE49-F238E27FC236}">
                    <a16:creationId xmlns:a16="http://schemas.microsoft.com/office/drawing/2014/main" id="{153B3F08-290B-484F-BBF7-6ACA664A5CA2}"/>
                  </a:ext>
                </a:extLst>
              </p:cNvPr>
              <p:cNvSpPr/>
              <p:nvPr/>
            </p:nvSpPr>
            <p:spPr>
              <a:xfrm>
                <a:off x="5319755" y="1686089"/>
                <a:ext cx="148547" cy="223424"/>
              </a:xfrm>
              <a:custGeom>
                <a:avLst/>
                <a:gdLst>
                  <a:gd name="connsiteX0" fmla="*/ 148547 w 148547"/>
                  <a:gd name="connsiteY0" fmla="*/ 7173 h 223424"/>
                  <a:gd name="connsiteX1" fmla="*/ 45531 w 148547"/>
                  <a:gd name="connsiteY1" fmla="*/ 221675 h 223424"/>
                  <a:gd name="connsiteX2" fmla="*/ 0 w 148547"/>
                  <a:gd name="connsiteY2" fmla="*/ 209819 h 223424"/>
                  <a:gd name="connsiteX3" fmla="*/ 0 w 148547"/>
                  <a:gd name="connsiteY3" fmla="*/ 83689 h 223424"/>
                  <a:gd name="connsiteX4" fmla="*/ 34571 w 148547"/>
                  <a:gd name="connsiteY4" fmla="*/ 0 h 223424"/>
                  <a:gd name="connsiteX5" fmla="*/ 41745 w 148547"/>
                  <a:gd name="connsiteY5" fmla="*/ 52106 h 223424"/>
                  <a:gd name="connsiteX6" fmla="*/ 82493 w 148547"/>
                  <a:gd name="connsiteY6" fmla="*/ 3387 h 223424"/>
                  <a:gd name="connsiteX7" fmla="*/ 57885 w 148547"/>
                  <a:gd name="connsiteY7" fmla="*/ 58482 h 223424"/>
                  <a:gd name="connsiteX8" fmla="*/ 106205 w 148547"/>
                  <a:gd name="connsiteY8" fmla="*/ 0 h 223424"/>
                  <a:gd name="connsiteX9" fmla="*/ 77810 w 148547"/>
                  <a:gd name="connsiteY9" fmla="*/ 56390 h 223424"/>
                  <a:gd name="connsiteX10" fmla="*/ 104511 w 148547"/>
                  <a:gd name="connsiteY10" fmla="*/ 33475 h 223424"/>
                  <a:gd name="connsiteX11" fmla="*/ 81198 w 148547"/>
                  <a:gd name="connsiteY11" fmla="*/ 80500 h 223424"/>
                  <a:gd name="connsiteX12" fmla="*/ 102817 w 148547"/>
                  <a:gd name="connsiteY12" fmla="*/ 58881 h 223424"/>
                  <a:gd name="connsiteX13" fmla="*/ 100725 w 148547"/>
                  <a:gd name="connsiteY13" fmla="*/ 72430 h 223424"/>
                  <a:gd name="connsiteX14" fmla="*/ 148547 w 148547"/>
                  <a:gd name="connsiteY14" fmla="*/ 7173 h 2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547" h="223424">
                    <a:moveTo>
                      <a:pt x="148547" y="7173"/>
                    </a:moveTo>
                    <a:lnTo>
                      <a:pt x="45531" y="221675"/>
                    </a:lnTo>
                    <a:cubicBezTo>
                      <a:pt x="45531" y="221675"/>
                      <a:pt x="21320" y="230143"/>
                      <a:pt x="0" y="209819"/>
                    </a:cubicBezTo>
                    <a:lnTo>
                      <a:pt x="0" y="83689"/>
                    </a:lnTo>
                    <a:lnTo>
                      <a:pt x="34571" y="0"/>
                    </a:lnTo>
                    <a:lnTo>
                      <a:pt x="41745" y="52106"/>
                    </a:lnTo>
                    <a:lnTo>
                      <a:pt x="82493" y="3387"/>
                    </a:lnTo>
                    <a:lnTo>
                      <a:pt x="57885" y="58482"/>
                    </a:lnTo>
                    <a:lnTo>
                      <a:pt x="106205" y="0"/>
                    </a:lnTo>
                    <a:lnTo>
                      <a:pt x="77810" y="56390"/>
                    </a:lnTo>
                    <a:lnTo>
                      <a:pt x="104511" y="33475"/>
                    </a:lnTo>
                    <a:lnTo>
                      <a:pt x="81198" y="80500"/>
                    </a:lnTo>
                    <a:lnTo>
                      <a:pt x="102817" y="58881"/>
                    </a:lnTo>
                    <a:lnTo>
                      <a:pt x="100725" y="72430"/>
                    </a:lnTo>
                    <a:lnTo>
                      <a:pt x="148547" y="7173"/>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3" name="Freeform: Shape 82">
                <a:extLst>
                  <a:ext uri="{FF2B5EF4-FFF2-40B4-BE49-F238E27FC236}">
                    <a16:creationId xmlns:a16="http://schemas.microsoft.com/office/drawing/2014/main" id="{01F21203-80A6-43C4-8EE5-375F797A118D}"/>
                  </a:ext>
                </a:extLst>
              </p:cNvPr>
              <p:cNvSpPr/>
              <p:nvPr/>
            </p:nvSpPr>
            <p:spPr>
              <a:xfrm>
                <a:off x="5316793" y="1772168"/>
                <a:ext cx="227825" cy="250793"/>
              </a:xfrm>
              <a:custGeom>
                <a:avLst/>
                <a:gdLst>
                  <a:gd name="connsiteX0" fmla="*/ 227825 w 227825"/>
                  <a:gd name="connsiteY0" fmla="*/ 118260 h 250793"/>
                  <a:gd name="connsiteX1" fmla="*/ 48493 w 227825"/>
                  <a:gd name="connsiteY1" fmla="*/ 248874 h 250793"/>
                  <a:gd name="connsiteX2" fmla="*/ 8641 w 227825"/>
                  <a:gd name="connsiteY2" fmla="*/ 238712 h 250793"/>
                  <a:gd name="connsiteX3" fmla="*/ 2962 w 227825"/>
                  <a:gd name="connsiteY3" fmla="*/ 205635 h 250793"/>
                  <a:gd name="connsiteX4" fmla="*/ 140550 w 227825"/>
                  <a:gd name="connsiteY4" fmla="*/ 0 h 250793"/>
                  <a:gd name="connsiteX5" fmla="*/ 89241 w 227825"/>
                  <a:gd name="connsiteY5" fmla="*/ 91559 h 250793"/>
                  <a:gd name="connsiteX6" fmla="*/ 131683 w 227825"/>
                  <a:gd name="connsiteY6" fmla="*/ 51708 h 250793"/>
                  <a:gd name="connsiteX7" fmla="*/ 107473 w 227825"/>
                  <a:gd name="connsiteY7" fmla="*/ 89866 h 250793"/>
                  <a:gd name="connsiteX8" fmla="*/ 151609 w 227825"/>
                  <a:gd name="connsiteY8" fmla="*/ 60575 h 250793"/>
                  <a:gd name="connsiteX9" fmla="*/ 113949 w 227825"/>
                  <a:gd name="connsiteY9" fmla="*/ 115669 h 250793"/>
                  <a:gd name="connsiteX10" fmla="*/ 185881 w 227825"/>
                  <a:gd name="connsiteY10" fmla="*/ 80102 h 250793"/>
                  <a:gd name="connsiteX11" fmla="*/ 132480 w 227825"/>
                  <a:gd name="connsiteY11" fmla="*/ 127625 h 250793"/>
                  <a:gd name="connsiteX12" fmla="*/ 190166 w 227825"/>
                  <a:gd name="connsiteY12" fmla="*/ 90762 h 250793"/>
                  <a:gd name="connsiteX13" fmla="*/ 144834 w 227825"/>
                  <a:gd name="connsiteY13" fmla="*/ 146256 h 250793"/>
                  <a:gd name="connsiteX14" fmla="*/ 174125 w 227825"/>
                  <a:gd name="connsiteY14" fmla="*/ 134798 h 250793"/>
                  <a:gd name="connsiteX15" fmla="*/ 163564 w 227825"/>
                  <a:gd name="connsiteY15" fmla="*/ 147053 h 250793"/>
                  <a:gd name="connsiteX16" fmla="*/ 227825 w 227825"/>
                  <a:gd name="connsiteY16" fmla="*/ 118260 h 25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825" h="250793">
                    <a:moveTo>
                      <a:pt x="227825" y="118260"/>
                    </a:moveTo>
                    <a:lnTo>
                      <a:pt x="48493" y="248874"/>
                    </a:lnTo>
                    <a:cubicBezTo>
                      <a:pt x="48493" y="248874"/>
                      <a:pt x="23884" y="257342"/>
                      <a:pt x="8641" y="238712"/>
                    </a:cubicBezTo>
                    <a:cubicBezTo>
                      <a:pt x="-6602" y="220081"/>
                      <a:pt x="2962" y="205635"/>
                      <a:pt x="2962" y="205635"/>
                    </a:cubicBezTo>
                    <a:lnTo>
                      <a:pt x="140550" y="0"/>
                    </a:lnTo>
                    <a:lnTo>
                      <a:pt x="89241" y="91559"/>
                    </a:lnTo>
                    <a:lnTo>
                      <a:pt x="131683" y="51708"/>
                    </a:lnTo>
                    <a:lnTo>
                      <a:pt x="107473" y="89866"/>
                    </a:lnTo>
                    <a:lnTo>
                      <a:pt x="151609" y="60575"/>
                    </a:lnTo>
                    <a:lnTo>
                      <a:pt x="113949" y="115669"/>
                    </a:lnTo>
                    <a:lnTo>
                      <a:pt x="185881" y="80102"/>
                    </a:lnTo>
                    <a:lnTo>
                      <a:pt x="132480" y="127625"/>
                    </a:lnTo>
                    <a:lnTo>
                      <a:pt x="190166" y="90762"/>
                    </a:lnTo>
                    <a:lnTo>
                      <a:pt x="144834" y="146256"/>
                    </a:lnTo>
                    <a:lnTo>
                      <a:pt x="174125" y="134798"/>
                    </a:lnTo>
                    <a:lnTo>
                      <a:pt x="163564" y="147053"/>
                    </a:lnTo>
                    <a:lnTo>
                      <a:pt x="227825" y="11826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4" name="Freeform: Shape 83">
                <a:extLst>
                  <a:ext uri="{FF2B5EF4-FFF2-40B4-BE49-F238E27FC236}">
                    <a16:creationId xmlns:a16="http://schemas.microsoft.com/office/drawing/2014/main" id="{D8AC1DB6-79CB-4365-A563-C1C4E7B7A530}"/>
                  </a:ext>
                </a:extLst>
              </p:cNvPr>
              <p:cNvSpPr/>
              <p:nvPr/>
            </p:nvSpPr>
            <p:spPr>
              <a:xfrm>
                <a:off x="5288286" y="1985773"/>
                <a:ext cx="260616" cy="167088"/>
              </a:xfrm>
              <a:custGeom>
                <a:avLst/>
                <a:gdLst>
                  <a:gd name="connsiteX0" fmla="*/ 237701 w 260616"/>
                  <a:gd name="connsiteY0" fmla="*/ 0 h 167088"/>
                  <a:gd name="connsiteX1" fmla="*/ 11344 w 260616"/>
                  <a:gd name="connsiteY1" fmla="*/ 68246 h 167088"/>
                  <a:gd name="connsiteX2" fmla="*/ 2876 w 260616"/>
                  <a:gd name="connsiteY2" fmla="*/ 121249 h 167088"/>
                  <a:gd name="connsiteX3" fmla="*/ 35056 w 260616"/>
                  <a:gd name="connsiteY3" fmla="*/ 167078 h 167088"/>
                  <a:gd name="connsiteX4" fmla="*/ 256332 w 260616"/>
                  <a:gd name="connsiteY4" fmla="*/ 145459 h 167088"/>
                  <a:gd name="connsiteX5" fmla="*/ 170252 w 260616"/>
                  <a:gd name="connsiteY5" fmla="*/ 137389 h 167088"/>
                  <a:gd name="connsiteX6" fmla="*/ 245273 w 260616"/>
                  <a:gd name="connsiteY6" fmla="*/ 120053 h 167088"/>
                  <a:gd name="connsiteX7" fmla="*/ 178322 w 260616"/>
                  <a:gd name="connsiteY7" fmla="*/ 117961 h 167088"/>
                  <a:gd name="connsiteX8" fmla="*/ 260616 w 260616"/>
                  <a:gd name="connsiteY8" fmla="*/ 97138 h 167088"/>
                  <a:gd name="connsiteX9" fmla="*/ 147836 w 260616"/>
                  <a:gd name="connsiteY9" fmla="*/ 106005 h 167088"/>
                  <a:gd name="connsiteX10" fmla="*/ 210204 w 260616"/>
                  <a:gd name="connsiteY10" fmla="*/ 83589 h 167088"/>
                  <a:gd name="connsiteX11" fmla="*/ 162681 w 260616"/>
                  <a:gd name="connsiteY11" fmla="*/ 83589 h 167088"/>
                  <a:gd name="connsiteX12" fmla="*/ 223753 w 260616"/>
                  <a:gd name="connsiteY12" fmla="*/ 53501 h 167088"/>
                  <a:gd name="connsiteX13" fmla="*/ 151722 w 260616"/>
                  <a:gd name="connsiteY13" fmla="*/ 49217 h 167088"/>
                  <a:gd name="connsiteX14" fmla="*/ 237701 w 260616"/>
                  <a:gd name="connsiteY14" fmla="*/ 0 h 1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616" h="167088">
                    <a:moveTo>
                      <a:pt x="237701" y="0"/>
                    </a:moveTo>
                    <a:lnTo>
                      <a:pt x="11344" y="68246"/>
                    </a:lnTo>
                    <a:cubicBezTo>
                      <a:pt x="11344" y="68246"/>
                      <a:pt x="-6888" y="85581"/>
                      <a:pt x="2876" y="121249"/>
                    </a:cubicBezTo>
                    <a:cubicBezTo>
                      <a:pt x="12639" y="156916"/>
                      <a:pt x="21108" y="167477"/>
                      <a:pt x="35056" y="167078"/>
                    </a:cubicBezTo>
                    <a:cubicBezTo>
                      <a:pt x="49004" y="166680"/>
                      <a:pt x="256332" y="145459"/>
                      <a:pt x="256332" y="145459"/>
                    </a:cubicBezTo>
                    <a:lnTo>
                      <a:pt x="170252" y="137389"/>
                    </a:lnTo>
                    <a:lnTo>
                      <a:pt x="245273" y="120053"/>
                    </a:lnTo>
                    <a:lnTo>
                      <a:pt x="178322" y="117961"/>
                    </a:lnTo>
                    <a:lnTo>
                      <a:pt x="260616" y="97138"/>
                    </a:lnTo>
                    <a:lnTo>
                      <a:pt x="147836" y="106005"/>
                    </a:lnTo>
                    <a:lnTo>
                      <a:pt x="210204" y="83589"/>
                    </a:lnTo>
                    <a:lnTo>
                      <a:pt x="162681" y="83589"/>
                    </a:lnTo>
                    <a:lnTo>
                      <a:pt x="223753" y="53501"/>
                    </a:lnTo>
                    <a:lnTo>
                      <a:pt x="151722" y="49217"/>
                    </a:lnTo>
                    <a:lnTo>
                      <a:pt x="237701"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5" name="Freeform: Shape 84">
                <a:extLst>
                  <a:ext uri="{FF2B5EF4-FFF2-40B4-BE49-F238E27FC236}">
                    <a16:creationId xmlns:a16="http://schemas.microsoft.com/office/drawing/2014/main" id="{836649A8-F52A-49C8-8E00-7408F72C1E98}"/>
                  </a:ext>
                </a:extLst>
              </p:cNvPr>
              <p:cNvSpPr/>
              <p:nvPr/>
            </p:nvSpPr>
            <p:spPr>
              <a:xfrm>
                <a:off x="5303017" y="2162473"/>
                <a:ext cx="184114" cy="148890"/>
              </a:xfrm>
              <a:custGeom>
                <a:avLst/>
                <a:gdLst>
                  <a:gd name="connsiteX0" fmla="*/ 168274 w 184114"/>
                  <a:gd name="connsiteY0" fmla="*/ 43 h 148890"/>
                  <a:gd name="connsiteX1" fmla="*/ 29689 w 184114"/>
                  <a:gd name="connsiteY1" fmla="*/ 43 h 148890"/>
                  <a:gd name="connsiteX2" fmla="*/ 0 w 184114"/>
                  <a:gd name="connsiteY2" fmla="*/ 72971 h 148890"/>
                  <a:gd name="connsiteX3" fmla="*/ 25903 w 184114"/>
                  <a:gd name="connsiteY3" fmla="*/ 148889 h 148890"/>
                  <a:gd name="connsiteX4" fmla="*/ 156916 w 184114"/>
                  <a:gd name="connsiteY4" fmla="*/ 148889 h 148890"/>
                  <a:gd name="connsiteX5" fmla="*/ 173853 w 184114"/>
                  <a:gd name="connsiteY5" fmla="*/ 129860 h 148890"/>
                  <a:gd name="connsiteX6" fmla="*/ 120053 w 184114"/>
                  <a:gd name="connsiteY6" fmla="*/ 103159 h 148890"/>
                  <a:gd name="connsiteX7" fmla="*/ 184115 w 184114"/>
                  <a:gd name="connsiteY7" fmla="*/ 58625 h 148890"/>
                  <a:gd name="connsiteX8" fmla="*/ 134101 w 184114"/>
                  <a:gd name="connsiteY8" fmla="*/ 40791 h 148890"/>
                  <a:gd name="connsiteX9" fmla="*/ 132009 w 184114"/>
                  <a:gd name="connsiteY9" fmla="*/ 26345 h 148890"/>
                  <a:gd name="connsiteX10" fmla="*/ 168274 w 184114"/>
                  <a:gd name="connsiteY10" fmla="*/ 43 h 14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14" h="148890">
                    <a:moveTo>
                      <a:pt x="168274" y="43"/>
                    </a:moveTo>
                    <a:lnTo>
                      <a:pt x="29689" y="43"/>
                    </a:lnTo>
                    <a:cubicBezTo>
                      <a:pt x="29689" y="43"/>
                      <a:pt x="0" y="-4241"/>
                      <a:pt x="0" y="72971"/>
                    </a:cubicBezTo>
                    <a:cubicBezTo>
                      <a:pt x="0" y="150184"/>
                      <a:pt x="25903" y="148889"/>
                      <a:pt x="25903" y="148889"/>
                    </a:cubicBezTo>
                    <a:lnTo>
                      <a:pt x="156916" y="148889"/>
                    </a:lnTo>
                    <a:lnTo>
                      <a:pt x="173853" y="129860"/>
                    </a:lnTo>
                    <a:lnTo>
                      <a:pt x="120053" y="103159"/>
                    </a:lnTo>
                    <a:lnTo>
                      <a:pt x="184115" y="58625"/>
                    </a:lnTo>
                    <a:lnTo>
                      <a:pt x="134101" y="40791"/>
                    </a:lnTo>
                    <a:lnTo>
                      <a:pt x="132009" y="26345"/>
                    </a:lnTo>
                    <a:lnTo>
                      <a:pt x="168274" y="43"/>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6" name="Freeform: Shape 85">
                <a:extLst>
                  <a:ext uri="{FF2B5EF4-FFF2-40B4-BE49-F238E27FC236}">
                    <a16:creationId xmlns:a16="http://schemas.microsoft.com/office/drawing/2014/main" id="{AFB07618-00E0-41E6-A922-8243AA82B5FB}"/>
                  </a:ext>
                </a:extLst>
              </p:cNvPr>
              <p:cNvSpPr/>
              <p:nvPr/>
            </p:nvSpPr>
            <p:spPr>
              <a:xfrm>
                <a:off x="5409421" y="3620944"/>
                <a:ext cx="184114" cy="148889"/>
              </a:xfrm>
              <a:custGeom>
                <a:avLst/>
                <a:gdLst>
                  <a:gd name="connsiteX0" fmla="*/ 168274 w 184114"/>
                  <a:gd name="connsiteY0" fmla="*/ 43 h 148889"/>
                  <a:gd name="connsiteX1" fmla="*/ 29689 w 184114"/>
                  <a:gd name="connsiteY1" fmla="*/ 43 h 148889"/>
                  <a:gd name="connsiteX2" fmla="*/ 0 w 184114"/>
                  <a:gd name="connsiteY2" fmla="*/ 72971 h 148889"/>
                  <a:gd name="connsiteX3" fmla="*/ 25904 w 184114"/>
                  <a:gd name="connsiteY3" fmla="*/ 148889 h 148889"/>
                  <a:gd name="connsiteX4" fmla="*/ 156916 w 184114"/>
                  <a:gd name="connsiteY4" fmla="*/ 148889 h 148889"/>
                  <a:gd name="connsiteX5" fmla="*/ 173853 w 184114"/>
                  <a:gd name="connsiteY5" fmla="*/ 129860 h 148889"/>
                  <a:gd name="connsiteX6" fmla="*/ 120053 w 184114"/>
                  <a:gd name="connsiteY6" fmla="*/ 103159 h 148889"/>
                  <a:gd name="connsiteX7" fmla="*/ 184115 w 184114"/>
                  <a:gd name="connsiteY7" fmla="*/ 58625 h 148889"/>
                  <a:gd name="connsiteX8" fmla="*/ 134101 w 184114"/>
                  <a:gd name="connsiteY8" fmla="*/ 40791 h 148889"/>
                  <a:gd name="connsiteX9" fmla="*/ 132009 w 184114"/>
                  <a:gd name="connsiteY9" fmla="*/ 26345 h 148889"/>
                  <a:gd name="connsiteX10" fmla="*/ 168274 w 184114"/>
                  <a:gd name="connsiteY10" fmla="*/ 43 h 14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14" h="148889">
                    <a:moveTo>
                      <a:pt x="168274" y="43"/>
                    </a:moveTo>
                    <a:lnTo>
                      <a:pt x="29689" y="43"/>
                    </a:lnTo>
                    <a:cubicBezTo>
                      <a:pt x="29689" y="43"/>
                      <a:pt x="0" y="-4241"/>
                      <a:pt x="0" y="72971"/>
                    </a:cubicBezTo>
                    <a:cubicBezTo>
                      <a:pt x="0" y="150084"/>
                      <a:pt x="25904" y="148889"/>
                      <a:pt x="25904" y="148889"/>
                    </a:cubicBezTo>
                    <a:lnTo>
                      <a:pt x="156916" y="148889"/>
                    </a:lnTo>
                    <a:lnTo>
                      <a:pt x="173853" y="129860"/>
                    </a:lnTo>
                    <a:lnTo>
                      <a:pt x="120053" y="103159"/>
                    </a:lnTo>
                    <a:lnTo>
                      <a:pt x="184115" y="58625"/>
                    </a:lnTo>
                    <a:lnTo>
                      <a:pt x="134101" y="40791"/>
                    </a:lnTo>
                    <a:lnTo>
                      <a:pt x="132009" y="26345"/>
                    </a:lnTo>
                    <a:lnTo>
                      <a:pt x="168274" y="43"/>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7" name="Freeform: Shape 86">
                <a:extLst>
                  <a:ext uri="{FF2B5EF4-FFF2-40B4-BE49-F238E27FC236}">
                    <a16:creationId xmlns:a16="http://schemas.microsoft.com/office/drawing/2014/main" id="{6FB2A13D-CDCC-4F89-B955-8CDCC160FD1A}"/>
                  </a:ext>
                </a:extLst>
              </p:cNvPr>
              <p:cNvSpPr/>
              <p:nvPr/>
            </p:nvSpPr>
            <p:spPr>
              <a:xfrm>
                <a:off x="5345467" y="2821363"/>
                <a:ext cx="156011" cy="133602"/>
              </a:xfrm>
              <a:custGeom>
                <a:avLst/>
                <a:gdLst>
                  <a:gd name="connsiteX0" fmla="*/ 25796 w 156011"/>
                  <a:gd name="connsiteY0" fmla="*/ 0 h 133602"/>
                  <a:gd name="connsiteX1" fmla="*/ 97032 w 156011"/>
                  <a:gd name="connsiteY1" fmla="*/ 0 h 133602"/>
                  <a:gd name="connsiteX2" fmla="*/ 152525 w 156011"/>
                  <a:gd name="connsiteY2" fmla="*/ 34771 h 133602"/>
                  <a:gd name="connsiteX3" fmla="*/ 118651 w 156011"/>
                  <a:gd name="connsiteY3" fmla="*/ 61870 h 133602"/>
                  <a:gd name="connsiteX4" fmla="*/ 118252 w 156011"/>
                  <a:gd name="connsiteY4" fmla="*/ 81796 h 133602"/>
                  <a:gd name="connsiteX5" fmla="*/ 156012 w 156011"/>
                  <a:gd name="connsiteY5" fmla="*/ 104312 h 133602"/>
                  <a:gd name="connsiteX6" fmla="*/ 154318 w 156011"/>
                  <a:gd name="connsiteY6" fmla="*/ 133603 h 133602"/>
                  <a:gd name="connsiteX7" fmla="*/ 31774 w 156011"/>
                  <a:gd name="connsiteY7" fmla="*/ 133603 h 133602"/>
                  <a:gd name="connsiteX8" fmla="*/ 391 w 156011"/>
                  <a:gd name="connsiteY8" fmla="*/ 83987 h 133602"/>
                  <a:gd name="connsiteX9" fmla="*/ 25796 w 156011"/>
                  <a:gd name="connsiteY9" fmla="*/ 0 h 1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11" h="133602">
                    <a:moveTo>
                      <a:pt x="25796" y="0"/>
                    </a:moveTo>
                    <a:lnTo>
                      <a:pt x="97032" y="0"/>
                    </a:lnTo>
                    <a:lnTo>
                      <a:pt x="152525" y="34771"/>
                    </a:lnTo>
                    <a:lnTo>
                      <a:pt x="118651" y="61870"/>
                    </a:lnTo>
                    <a:lnTo>
                      <a:pt x="118252" y="81796"/>
                    </a:lnTo>
                    <a:lnTo>
                      <a:pt x="156012" y="104312"/>
                    </a:lnTo>
                    <a:lnTo>
                      <a:pt x="154318" y="133603"/>
                    </a:lnTo>
                    <a:lnTo>
                      <a:pt x="31774" y="133603"/>
                    </a:lnTo>
                    <a:cubicBezTo>
                      <a:pt x="31774" y="133603"/>
                      <a:pt x="391" y="123441"/>
                      <a:pt x="391" y="83987"/>
                    </a:cubicBezTo>
                    <a:cubicBezTo>
                      <a:pt x="391" y="44534"/>
                      <a:pt x="-5188" y="0"/>
                      <a:pt x="25796" y="0"/>
                    </a:cubicBez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8" name="Freeform: Shape 87">
                <a:extLst>
                  <a:ext uri="{FF2B5EF4-FFF2-40B4-BE49-F238E27FC236}">
                    <a16:creationId xmlns:a16="http://schemas.microsoft.com/office/drawing/2014/main" id="{EFC03F5E-A140-4934-B1CA-C8FC5B51C566}"/>
                  </a:ext>
                </a:extLst>
              </p:cNvPr>
              <p:cNvSpPr/>
              <p:nvPr/>
            </p:nvSpPr>
            <p:spPr>
              <a:xfrm>
                <a:off x="5408250" y="3303432"/>
                <a:ext cx="142345" cy="143702"/>
              </a:xfrm>
              <a:custGeom>
                <a:avLst/>
                <a:gdLst>
                  <a:gd name="connsiteX0" fmla="*/ 140254 w 142345"/>
                  <a:gd name="connsiteY0" fmla="*/ 10598 h 143702"/>
                  <a:gd name="connsiteX1" fmla="*/ 113952 w 142345"/>
                  <a:gd name="connsiteY1" fmla="*/ 37 h 143702"/>
                  <a:gd name="connsiteX2" fmla="*/ 28271 w 142345"/>
                  <a:gd name="connsiteY2" fmla="*/ 37 h 143702"/>
                  <a:gd name="connsiteX3" fmla="*/ 673 w 142345"/>
                  <a:gd name="connsiteY3" fmla="*/ 35605 h 143702"/>
                  <a:gd name="connsiteX4" fmla="*/ 673 w 142345"/>
                  <a:gd name="connsiteY4" fmla="*/ 125869 h 143702"/>
                  <a:gd name="connsiteX5" fmla="*/ 38433 w 142345"/>
                  <a:gd name="connsiteY5" fmla="*/ 143702 h 143702"/>
                  <a:gd name="connsiteX6" fmla="*/ 142346 w 142345"/>
                  <a:gd name="connsiteY6" fmla="*/ 143702 h 143702"/>
                  <a:gd name="connsiteX7" fmla="*/ 82568 w 142345"/>
                  <a:gd name="connsiteY7" fmla="*/ 87312 h 143702"/>
                  <a:gd name="connsiteX8" fmla="*/ 138959 w 142345"/>
                  <a:gd name="connsiteY8" fmla="*/ 30922 h 143702"/>
                  <a:gd name="connsiteX9" fmla="*/ 140254 w 142345"/>
                  <a:gd name="connsiteY9" fmla="*/ 10598 h 14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345" h="143702">
                    <a:moveTo>
                      <a:pt x="140254" y="10598"/>
                    </a:moveTo>
                    <a:lnTo>
                      <a:pt x="113952" y="37"/>
                    </a:lnTo>
                    <a:lnTo>
                      <a:pt x="28271" y="37"/>
                    </a:lnTo>
                    <a:cubicBezTo>
                      <a:pt x="28271" y="37"/>
                      <a:pt x="673" y="-2553"/>
                      <a:pt x="673" y="35605"/>
                    </a:cubicBezTo>
                    <a:cubicBezTo>
                      <a:pt x="673" y="73763"/>
                      <a:pt x="673" y="125869"/>
                      <a:pt x="673" y="125869"/>
                    </a:cubicBezTo>
                    <a:cubicBezTo>
                      <a:pt x="673" y="125869"/>
                      <a:pt x="-8194" y="143702"/>
                      <a:pt x="38433" y="143702"/>
                    </a:cubicBezTo>
                    <a:cubicBezTo>
                      <a:pt x="85059" y="143702"/>
                      <a:pt x="142346" y="143702"/>
                      <a:pt x="142346" y="143702"/>
                    </a:cubicBezTo>
                    <a:lnTo>
                      <a:pt x="82568" y="87312"/>
                    </a:lnTo>
                    <a:lnTo>
                      <a:pt x="138959" y="30922"/>
                    </a:lnTo>
                    <a:lnTo>
                      <a:pt x="140254" y="10598"/>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89" name="Freeform: Shape 88">
                <a:extLst>
                  <a:ext uri="{FF2B5EF4-FFF2-40B4-BE49-F238E27FC236}">
                    <a16:creationId xmlns:a16="http://schemas.microsoft.com/office/drawing/2014/main" id="{1064B26F-1A23-4316-9B2D-7424ABD4B1F5}"/>
                  </a:ext>
                </a:extLst>
              </p:cNvPr>
              <p:cNvSpPr/>
              <p:nvPr/>
            </p:nvSpPr>
            <p:spPr>
              <a:xfrm>
                <a:off x="5475088" y="3966102"/>
                <a:ext cx="262411" cy="193908"/>
              </a:xfrm>
              <a:custGeom>
                <a:avLst/>
                <a:gdLst>
                  <a:gd name="connsiteX0" fmla="*/ 249759 w 262411"/>
                  <a:gd name="connsiteY0" fmla="*/ 0 h 193908"/>
                  <a:gd name="connsiteX1" fmla="*/ 37349 w 262411"/>
                  <a:gd name="connsiteY1" fmla="*/ 8867 h 193908"/>
                  <a:gd name="connsiteX2" fmla="*/ 88 w 262411"/>
                  <a:gd name="connsiteY2" fmla="*/ 78408 h 193908"/>
                  <a:gd name="connsiteX3" fmla="*/ 57275 w 262411"/>
                  <a:gd name="connsiteY3" fmla="*/ 190292 h 193908"/>
                  <a:gd name="connsiteX4" fmla="*/ 124824 w 262411"/>
                  <a:gd name="connsiteY4" fmla="*/ 179731 h 193908"/>
                  <a:gd name="connsiteX5" fmla="*/ 262412 w 262411"/>
                  <a:gd name="connsiteY5" fmla="*/ 86478 h 193908"/>
                  <a:gd name="connsiteX6" fmla="*/ 201339 w 262411"/>
                  <a:gd name="connsiteY6" fmla="*/ 95345 h 193908"/>
                  <a:gd name="connsiteX7" fmla="*/ 251353 w 262411"/>
                  <a:gd name="connsiteY7" fmla="*/ 65257 h 193908"/>
                  <a:gd name="connsiteX8" fmla="*/ 190280 w 262411"/>
                  <a:gd name="connsiteY8" fmla="*/ 80501 h 193908"/>
                  <a:gd name="connsiteX9" fmla="*/ 235213 w 262411"/>
                  <a:gd name="connsiteY9" fmla="*/ 52505 h 193908"/>
                  <a:gd name="connsiteX10" fmla="*/ 174140 w 262411"/>
                  <a:gd name="connsiteY10" fmla="*/ 57187 h 193908"/>
                  <a:gd name="connsiteX11" fmla="*/ 231825 w 262411"/>
                  <a:gd name="connsiteY11" fmla="*/ 35966 h 193908"/>
                  <a:gd name="connsiteX12" fmla="*/ 176730 w 262411"/>
                  <a:gd name="connsiteY12" fmla="*/ 34272 h 193908"/>
                  <a:gd name="connsiteX13" fmla="*/ 249759 w 262411"/>
                  <a:gd name="connsiteY13" fmla="*/ 0 h 1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411" h="193908">
                    <a:moveTo>
                      <a:pt x="249759" y="0"/>
                    </a:moveTo>
                    <a:lnTo>
                      <a:pt x="37349" y="8867"/>
                    </a:lnTo>
                    <a:cubicBezTo>
                      <a:pt x="37349" y="8867"/>
                      <a:pt x="-2104" y="31782"/>
                      <a:pt x="88" y="78408"/>
                    </a:cubicBezTo>
                    <a:cubicBezTo>
                      <a:pt x="2280" y="125035"/>
                      <a:pt x="41235" y="178038"/>
                      <a:pt x="57275" y="190292"/>
                    </a:cubicBezTo>
                    <a:cubicBezTo>
                      <a:pt x="73415" y="202546"/>
                      <a:pt x="124824" y="179731"/>
                      <a:pt x="124824" y="179731"/>
                    </a:cubicBezTo>
                    <a:lnTo>
                      <a:pt x="262412" y="86478"/>
                    </a:lnTo>
                    <a:lnTo>
                      <a:pt x="201339" y="95345"/>
                    </a:lnTo>
                    <a:lnTo>
                      <a:pt x="251353" y="65257"/>
                    </a:lnTo>
                    <a:lnTo>
                      <a:pt x="190280" y="80501"/>
                    </a:lnTo>
                    <a:lnTo>
                      <a:pt x="235213" y="52505"/>
                    </a:lnTo>
                    <a:lnTo>
                      <a:pt x="174140" y="57187"/>
                    </a:lnTo>
                    <a:lnTo>
                      <a:pt x="231825" y="35966"/>
                    </a:lnTo>
                    <a:lnTo>
                      <a:pt x="176730" y="34272"/>
                    </a:lnTo>
                    <a:lnTo>
                      <a:pt x="249759"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0" name="Freeform: Shape 89">
                <a:extLst>
                  <a:ext uri="{FF2B5EF4-FFF2-40B4-BE49-F238E27FC236}">
                    <a16:creationId xmlns:a16="http://schemas.microsoft.com/office/drawing/2014/main" id="{00305092-2752-4EC9-9A6F-E2165A9CC161}"/>
                  </a:ext>
                </a:extLst>
              </p:cNvPr>
              <p:cNvSpPr/>
              <p:nvPr/>
            </p:nvSpPr>
            <p:spPr>
              <a:xfrm>
                <a:off x="5564949" y="4065134"/>
                <a:ext cx="245080" cy="254857"/>
              </a:xfrm>
              <a:custGeom>
                <a:avLst/>
                <a:gdLst>
                  <a:gd name="connsiteX0" fmla="*/ 245081 w 245080"/>
                  <a:gd name="connsiteY0" fmla="*/ 49317 h 254857"/>
                  <a:gd name="connsiteX1" fmla="*/ 161093 w 245080"/>
                  <a:gd name="connsiteY1" fmla="*/ 243494 h 254857"/>
                  <a:gd name="connsiteX2" fmla="*/ 61066 w 245080"/>
                  <a:gd name="connsiteY2" fmla="*/ 234129 h 254857"/>
                  <a:gd name="connsiteX3" fmla="*/ 11849 w 245080"/>
                  <a:gd name="connsiteY3" fmla="*/ 121349 h 254857"/>
                  <a:gd name="connsiteX4" fmla="*/ 178030 w 245080"/>
                  <a:gd name="connsiteY4" fmla="*/ 0 h 254857"/>
                  <a:gd name="connsiteX5" fmla="*/ 139872 w 245080"/>
                  <a:gd name="connsiteY5" fmla="*/ 60276 h 254857"/>
                  <a:gd name="connsiteX6" fmla="*/ 181418 w 245080"/>
                  <a:gd name="connsiteY6" fmla="*/ 23014 h 254857"/>
                  <a:gd name="connsiteX7" fmla="*/ 161093 w 245080"/>
                  <a:gd name="connsiteY7" fmla="*/ 61172 h 254857"/>
                  <a:gd name="connsiteX8" fmla="*/ 212801 w 245080"/>
                  <a:gd name="connsiteY8" fmla="*/ 29789 h 254857"/>
                  <a:gd name="connsiteX9" fmla="*/ 185702 w 245080"/>
                  <a:gd name="connsiteY9" fmla="*/ 72231 h 254857"/>
                  <a:gd name="connsiteX10" fmla="*/ 212004 w 245080"/>
                  <a:gd name="connsiteY10" fmla="*/ 58682 h 254857"/>
                  <a:gd name="connsiteX11" fmla="*/ 199251 w 245080"/>
                  <a:gd name="connsiteY11" fmla="*/ 81596 h 254857"/>
                  <a:gd name="connsiteX12" fmla="*/ 245081 w 245080"/>
                  <a:gd name="connsiteY12" fmla="*/ 49317 h 2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080" h="254857">
                    <a:moveTo>
                      <a:pt x="245081" y="49317"/>
                    </a:moveTo>
                    <a:cubicBezTo>
                      <a:pt x="245081" y="49317"/>
                      <a:pt x="189089" y="224863"/>
                      <a:pt x="161093" y="243494"/>
                    </a:cubicBezTo>
                    <a:cubicBezTo>
                      <a:pt x="133098" y="262124"/>
                      <a:pt x="87368" y="257044"/>
                      <a:pt x="61066" y="234129"/>
                    </a:cubicBezTo>
                    <a:cubicBezTo>
                      <a:pt x="34764" y="211214"/>
                      <a:pt x="-25412" y="160403"/>
                      <a:pt x="11849" y="121349"/>
                    </a:cubicBezTo>
                    <a:cubicBezTo>
                      <a:pt x="49110" y="82294"/>
                      <a:pt x="178030" y="0"/>
                      <a:pt x="178030" y="0"/>
                    </a:cubicBezTo>
                    <a:lnTo>
                      <a:pt x="139872" y="60276"/>
                    </a:lnTo>
                    <a:lnTo>
                      <a:pt x="181418" y="23014"/>
                    </a:lnTo>
                    <a:lnTo>
                      <a:pt x="161093" y="61172"/>
                    </a:lnTo>
                    <a:lnTo>
                      <a:pt x="212801" y="29789"/>
                    </a:lnTo>
                    <a:lnTo>
                      <a:pt x="185702" y="72231"/>
                    </a:lnTo>
                    <a:lnTo>
                      <a:pt x="212004" y="58682"/>
                    </a:lnTo>
                    <a:lnTo>
                      <a:pt x="199251" y="81596"/>
                    </a:lnTo>
                    <a:lnTo>
                      <a:pt x="245081" y="49317"/>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1" name="Freeform: Shape 90">
                <a:extLst>
                  <a:ext uri="{FF2B5EF4-FFF2-40B4-BE49-F238E27FC236}">
                    <a16:creationId xmlns:a16="http://schemas.microsoft.com/office/drawing/2014/main" id="{4FB63A37-9B22-4D16-B900-E36C4ED14458}"/>
                  </a:ext>
                </a:extLst>
              </p:cNvPr>
              <p:cNvSpPr/>
              <p:nvPr/>
            </p:nvSpPr>
            <p:spPr>
              <a:xfrm>
                <a:off x="5746188" y="4133081"/>
                <a:ext cx="181098" cy="262241"/>
              </a:xfrm>
              <a:custGeom>
                <a:avLst/>
                <a:gdLst>
                  <a:gd name="connsiteX0" fmla="*/ 90941 w 181098"/>
                  <a:gd name="connsiteY0" fmla="*/ 0 h 262241"/>
                  <a:gd name="connsiteX1" fmla="*/ 179 w 181098"/>
                  <a:gd name="connsiteY1" fmla="*/ 182321 h 262241"/>
                  <a:gd name="connsiteX2" fmla="*/ 39133 w 181098"/>
                  <a:gd name="connsiteY2" fmla="*/ 248475 h 262241"/>
                  <a:gd name="connsiteX3" fmla="*/ 175625 w 181098"/>
                  <a:gd name="connsiteY3" fmla="*/ 231538 h 262241"/>
                  <a:gd name="connsiteX4" fmla="*/ 180707 w 181098"/>
                  <a:gd name="connsiteY4" fmla="*/ 45829 h 262241"/>
                  <a:gd name="connsiteX5" fmla="*/ 162076 w 181098"/>
                  <a:gd name="connsiteY5" fmla="*/ 70438 h 262241"/>
                  <a:gd name="connsiteX6" fmla="*/ 162973 w 181098"/>
                  <a:gd name="connsiteY6" fmla="*/ 21221 h 262241"/>
                  <a:gd name="connsiteX7" fmla="*/ 142648 w 181098"/>
                  <a:gd name="connsiteY7" fmla="*/ 82294 h 262241"/>
                  <a:gd name="connsiteX8" fmla="*/ 144342 w 181098"/>
                  <a:gd name="connsiteY8" fmla="*/ 12753 h 262241"/>
                  <a:gd name="connsiteX9" fmla="*/ 122324 w 181098"/>
                  <a:gd name="connsiteY9" fmla="*/ 81397 h 262241"/>
                  <a:gd name="connsiteX10" fmla="*/ 136770 w 181098"/>
                  <a:gd name="connsiteY10" fmla="*/ 11856 h 262241"/>
                  <a:gd name="connsiteX11" fmla="*/ 119833 w 181098"/>
                  <a:gd name="connsiteY11" fmla="*/ 53401 h 262241"/>
                  <a:gd name="connsiteX12" fmla="*/ 122424 w 181098"/>
                  <a:gd name="connsiteY12" fmla="*/ 16937 h 262241"/>
                  <a:gd name="connsiteX13" fmla="*/ 96121 w 181098"/>
                  <a:gd name="connsiteY13" fmla="*/ 69541 h 262241"/>
                  <a:gd name="connsiteX14" fmla="*/ 101202 w 181098"/>
                  <a:gd name="connsiteY14" fmla="*/ 31184 h 262241"/>
                  <a:gd name="connsiteX15" fmla="*/ 85959 w 181098"/>
                  <a:gd name="connsiteY15" fmla="*/ 59479 h 262241"/>
                  <a:gd name="connsiteX16" fmla="*/ 90941 w 181098"/>
                  <a:gd name="connsiteY16" fmla="*/ 0 h 2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098" h="262241">
                    <a:moveTo>
                      <a:pt x="90941" y="0"/>
                    </a:moveTo>
                    <a:lnTo>
                      <a:pt x="179" y="182321"/>
                    </a:lnTo>
                    <a:cubicBezTo>
                      <a:pt x="179" y="182321"/>
                      <a:pt x="-4903" y="236619"/>
                      <a:pt x="39133" y="248475"/>
                    </a:cubicBezTo>
                    <a:cubicBezTo>
                      <a:pt x="83269" y="260331"/>
                      <a:pt x="168054" y="278962"/>
                      <a:pt x="175625" y="231538"/>
                    </a:cubicBezTo>
                    <a:cubicBezTo>
                      <a:pt x="183197" y="184115"/>
                      <a:pt x="180707" y="45829"/>
                      <a:pt x="180707" y="45829"/>
                    </a:cubicBezTo>
                    <a:lnTo>
                      <a:pt x="162076" y="70438"/>
                    </a:lnTo>
                    <a:lnTo>
                      <a:pt x="162973" y="21221"/>
                    </a:lnTo>
                    <a:lnTo>
                      <a:pt x="142648" y="82294"/>
                    </a:lnTo>
                    <a:lnTo>
                      <a:pt x="144342" y="12753"/>
                    </a:lnTo>
                    <a:lnTo>
                      <a:pt x="122324" y="81397"/>
                    </a:lnTo>
                    <a:lnTo>
                      <a:pt x="136770" y="11856"/>
                    </a:lnTo>
                    <a:lnTo>
                      <a:pt x="119833" y="53401"/>
                    </a:lnTo>
                    <a:lnTo>
                      <a:pt x="122424" y="16937"/>
                    </a:lnTo>
                    <a:lnTo>
                      <a:pt x="96121" y="69541"/>
                    </a:lnTo>
                    <a:lnTo>
                      <a:pt x="101202" y="31184"/>
                    </a:lnTo>
                    <a:lnTo>
                      <a:pt x="85959" y="59479"/>
                    </a:lnTo>
                    <a:lnTo>
                      <a:pt x="90941"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2" name="Freeform: Shape 91">
                <a:extLst>
                  <a:ext uri="{FF2B5EF4-FFF2-40B4-BE49-F238E27FC236}">
                    <a16:creationId xmlns:a16="http://schemas.microsoft.com/office/drawing/2014/main" id="{8202E981-F697-498C-9B8F-03EA52973E88}"/>
                  </a:ext>
                </a:extLst>
              </p:cNvPr>
              <p:cNvSpPr/>
              <p:nvPr/>
            </p:nvSpPr>
            <p:spPr>
              <a:xfrm>
                <a:off x="6313242" y="4155996"/>
                <a:ext cx="159422" cy="236202"/>
              </a:xfrm>
              <a:custGeom>
                <a:avLst/>
                <a:gdLst>
                  <a:gd name="connsiteX0" fmla="*/ 159422 w 159422"/>
                  <a:gd name="connsiteY0" fmla="*/ 10162 h 236202"/>
                  <a:gd name="connsiteX1" fmla="*/ 100541 w 159422"/>
                  <a:gd name="connsiteY1" fmla="*/ 214900 h 236202"/>
                  <a:gd name="connsiteX2" fmla="*/ 19543 w 159422"/>
                  <a:gd name="connsiteY2" fmla="*/ 227653 h 236202"/>
                  <a:gd name="connsiteX3" fmla="*/ 4698 w 159422"/>
                  <a:gd name="connsiteY3" fmla="*/ 104312 h 236202"/>
                  <a:gd name="connsiteX4" fmla="*/ 21237 w 159422"/>
                  <a:gd name="connsiteY4" fmla="*/ 0 h 236202"/>
                  <a:gd name="connsiteX5" fmla="*/ 25520 w 159422"/>
                  <a:gd name="connsiteY5" fmla="*/ 67848 h 236202"/>
                  <a:gd name="connsiteX6" fmla="*/ 34886 w 159422"/>
                  <a:gd name="connsiteY6" fmla="*/ 45829 h 236202"/>
                  <a:gd name="connsiteX7" fmla="*/ 34487 w 159422"/>
                  <a:gd name="connsiteY7" fmla="*/ 64062 h 236202"/>
                  <a:gd name="connsiteX8" fmla="*/ 54811 w 159422"/>
                  <a:gd name="connsiteY8" fmla="*/ 6376 h 236202"/>
                  <a:gd name="connsiteX9" fmla="*/ 54413 w 159422"/>
                  <a:gd name="connsiteY9" fmla="*/ 74622 h 236202"/>
                  <a:gd name="connsiteX10" fmla="*/ 85398 w 159422"/>
                  <a:gd name="connsiteY10" fmla="*/ 16538 h 236202"/>
                  <a:gd name="connsiteX11" fmla="*/ 79818 w 159422"/>
                  <a:gd name="connsiteY11" fmla="*/ 68645 h 236202"/>
                  <a:gd name="connsiteX12" fmla="*/ 110404 w 159422"/>
                  <a:gd name="connsiteY12" fmla="*/ 2491 h 236202"/>
                  <a:gd name="connsiteX13" fmla="*/ 101936 w 159422"/>
                  <a:gd name="connsiteY13" fmla="*/ 73327 h 236202"/>
                  <a:gd name="connsiteX14" fmla="*/ 115486 w 159422"/>
                  <a:gd name="connsiteY14" fmla="*/ 38955 h 236202"/>
                  <a:gd name="connsiteX15" fmla="*/ 112497 w 159422"/>
                  <a:gd name="connsiteY15" fmla="*/ 70338 h 236202"/>
                  <a:gd name="connsiteX16" fmla="*/ 159422 w 159422"/>
                  <a:gd name="connsiteY16" fmla="*/ 10162 h 2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422" h="236202">
                    <a:moveTo>
                      <a:pt x="159422" y="10162"/>
                    </a:moveTo>
                    <a:cubicBezTo>
                      <a:pt x="159422" y="10162"/>
                      <a:pt x="110703" y="199657"/>
                      <a:pt x="100541" y="214900"/>
                    </a:cubicBezTo>
                    <a:cubicBezTo>
                      <a:pt x="90379" y="230144"/>
                      <a:pt x="46243" y="246682"/>
                      <a:pt x="19543" y="227653"/>
                    </a:cubicBezTo>
                    <a:cubicBezTo>
                      <a:pt x="-7158" y="208624"/>
                      <a:pt x="-383" y="145359"/>
                      <a:pt x="4698" y="104312"/>
                    </a:cubicBezTo>
                    <a:cubicBezTo>
                      <a:pt x="9779" y="63165"/>
                      <a:pt x="21237" y="0"/>
                      <a:pt x="21237" y="0"/>
                    </a:cubicBezTo>
                    <a:lnTo>
                      <a:pt x="25520" y="67848"/>
                    </a:lnTo>
                    <a:lnTo>
                      <a:pt x="34886" y="45829"/>
                    </a:lnTo>
                    <a:lnTo>
                      <a:pt x="34487" y="64062"/>
                    </a:lnTo>
                    <a:lnTo>
                      <a:pt x="54811" y="6376"/>
                    </a:lnTo>
                    <a:lnTo>
                      <a:pt x="54413" y="74622"/>
                    </a:lnTo>
                    <a:lnTo>
                      <a:pt x="85398" y="16538"/>
                    </a:lnTo>
                    <a:lnTo>
                      <a:pt x="79818" y="68645"/>
                    </a:lnTo>
                    <a:lnTo>
                      <a:pt x="110404" y="2491"/>
                    </a:lnTo>
                    <a:lnTo>
                      <a:pt x="101936" y="73327"/>
                    </a:lnTo>
                    <a:lnTo>
                      <a:pt x="115486" y="38955"/>
                    </a:lnTo>
                    <a:lnTo>
                      <a:pt x="112497" y="70338"/>
                    </a:lnTo>
                    <a:lnTo>
                      <a:pt x="159422" y="1016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3" name="Freeform: Shape 92">
                <a:extLst>
                  <a:ext uri="{FF2B5EF4-FFF2-40B4-BE49-F238E27FC236}">
                    <a16:creationId xmlns:a16="http://schemas.microsoft.com/office/drawing/2014/main" id="{1DD9C69B-C820-4249-BC27-2BBF5C44DCFF}"/>
                  </a:ext>
                </a:extLst>
              </p:cNvPr>
              <p:cNvSpPr/>
              <p:nvPr/>
            </p:nvSpPr>
            <p:spPr>
              <a:xfrm>
                <a:off x="6423578" y="4149620"/>
                <a:ext cx="203013" cy="269198"/>
              </a:xfrm>
              <a:custGeom>
                <a:avLst/>
                <a:gdLst>
                  <a:gd name="connsiteX0" fmla="*/ 89834 w 203013"/>
                  <a:gd name="connsiteY0" fmla="*/ 0 h 269198"/>
                  <a:gd name="connsiteX1" fmla="*/ 6345 w 203013"/>
                  <a:gd name="connsiteY1" fmla="*/ 211812 h 269198"/>
                  <a:gd name="connsiteX2" fmla="*/ 10131 w 203013"/>
                  <a:gd name="connsiteY2" fmla="*/ 259933 h 269198"/>
                  <a:gd name="connsiteX3" fmla="*/ 62237 w 203013"/>
                  <a:gd name="connsiteY3" fmla="*/ 253556 h 269198"/>
                  <a:gd name="connsiteX4" fmla="*/ 203013 w 203013"/>
                  <a:gd name="connsiteY4" fmla="*/ 92456 h 269198"/>
                  <a:gd name="connsiteX5" fmla="*/ 141143 w 203013"/>
                  <a:gd name="connsiteY5" fmla="*/ 136592 h 269198"/>
                  <a:gd name="connsiteX6" fmla="*/ 169538 w 203013"/>
                  <a:gd name="connsiteY6" fmla="*/ 77711 h 269198"/>
                  <a:gd name="connsiteX7" fmla="*/ 122015 w 203013"/>
                  <a:gd name="connsiteY7" fmla="*/ 132806 h 269198"/>
                  <a:gd name="connsiteX8" fmla="*/ 154195 w 203013"/>
                  <a:gd name="connsiteY8" fmla="*/ 75120 h 269198"/>
                  <a:gd name="connsiteX9" fmla="*/ 109262 w 203013"/>
                  <a:gd name="connsiteY9" fmla="*/ 116267 h 269198"/>
                  <a:gd name="connsiteX10" fmla="*/ 134668 w 203013"/>
                  <a:gd name="connsiteY10" fmla="*/ 81497 h 269198"/>
                  <a:gd name="connsiteX11" fmla="*/ 93521 w 203013"/>
                  <a:gd name="connsiteY11" fmla="*/ 114175 h 269198"/>
                  <a:gd name="connsiteX12" fmla="*/ 105775 w 203013"/>
                  <a:gd name="connsiteY12" fmla="*/ 64958 h 269198"/>
                  <a:gd name="connsiteX13" fmla="*/ 62934 w 203013"/>
                  <a:gd name="connsiteY13" fmla="*/ 103515 h 269198"/>
                  <a:gd name="connsiteX14" fmla="*/ 89834 w 203013"/>
                  <a:gd name="connsiteY14" fmla="*/ 0 h 2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013" h="269198">
                    <a:moveTo>
                      <a:pt x="89834" y="0"/>
                    </a:moveTo>
                    <a:lnTo>
                      <a:pt x="6345" y="211812"/>
                    </a:lnTo>
                    <a:cubicBezTo>
                      <a:pt x="6345" y="211812"/>
                      <a:pt x="-10193" y="247678"/>
                      <a:pt x="10131" y="259933"/>
                    </a:cubicBezTo>
                    <a:cubicBezTo>
                      <a:pt x="30456" y="272187"/>
                      <a:pt x="42809" y="274379"/>
                      <a:pt x="62237" y="253556"/>
                    </a:cubicBezTo>
                    <a:cubicBezTo>
                      <a:pt x="81765" y="232734"/>
                      <a:pt x="203013" y="92456"/>
                      <a:pt x="203013" y="92456"/>
                    </a:cubicBezTo>
                    <a:lnTo>
                      <a:pt x="141143" y="136592"/>
                    </a:lnTo>
                    <a:lnTo>
                      <a:pt x="169538" y="77711"/>
                    </a:lnTo>
                    <a:lnTo>
                      <a:pt x="122015" y="132806"/>
                    </a:lnTo>
                    <a:lnTo>
                      <a:pt x="154195" y="75120"/>
                    </a:lnTo>
                    <a:lnTo>
                      <a:pt x="109262" y="116267"/>
                    </a:lnTo>
                    <a:lnTo>
                      <a:pt x="134668" y="81497"/>
                    </a:lnTo>
                    <a:lnTo>
                      <a:pt x="93521" y="114175"/>
                    </a:lnTo>
                    <a:lnTo>
                      <a:pt x="105775" y="64958"/>
                    </a:lnTo>
                    <a:lnTo>
                      <a:pt x="62934" y="103515"/>
                    </a:lnTo>
                    <a:lnTo>
                      <a:pt x="89834"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4" name="Freeform: Shape 93">
                <a:extLst>
                  <a:ext uri="{FF2B5EF4-FFF2-40B4-BE49-F238E27FC236}">
                    <a16:creationId xmlns:a16="http://schemas.microsoft.com/office/drawing/2014/main" id="{A7287573-41B5-48C1-B92D-BFBBFB9799C3}"/>
                  </a:ext>
                </a:extLst>
              </p:cNvPr>
              <p:cNvSpPr/>
              <p:nvPr/>
            </p:nvSpPr>
            <p:spPr>
              <a:xfrm>
                <a:off x="7117862" y="4400785"/>
                <a:ext cx="272654" cy="139848"/>
              </a:xfrm>
              <a:custGeom>
                <a:avLst/>
                <a:gdLst>
                  <a:gd name="connsiteX0" fmla="*/ 0 w 272654"/>
                  <a:gd name="connsiteY0" fmla="*/ 139082 h 139848"/>
                  <a:gd name="connsiteX1" fmla="*/ 227652 w 272654"/>
                  <a:gd name="connsiteY1" fmla="*/ 139780 h 139848"/>
                  <a:gd name="connsiteX2" fmla="*/ 271091 w 272654"/>
                  <a:gd name="connsiteY2" fmla="*/ 118758 h 139848"/>
                  <a:gd name="connsiteX3" fmla="*/ 246183 w 272654"/>
                  <a:gd name="connsiteY3" fmla="*/ 72530 h 139848"/>
                  <a:gd name="connsiteX4" fmla="*/ 44933 w 272654"/>
                  <a:gd name="connsiteY4" fmla="*/ 0 h 139848"/>
                  <a:gd name="connsiteX5" fmla="*/ 108496 w 272654"/>
                  <a:gd name="connsiteY5" fmla="*/ 41645 h 139848"/>
                  <a:gd name="connsiteX6" fmla="*/ 43239 w 272654"/>
                  <a:gd name="connsiteY6" fmla="*/ 36663 h 139848"/>
                  <a:gd name="connsiteX7" fmla="*/ 111883 w 272654"/>
                  <a:gd name="connsiteY7" fmla="*/ 60874 h 139848"/>
                  <a:gd name="connsiteX8" fmla="*/ 46427 w 272654"/>
                  <a:gd name="connsiteY8" fmla="*/ 51807 h 139848"/>
                  <a:gd name="connsiteX9" fmla="*/ 101123 w 272654"/>
                  <a:gd name="connsiteY9" fmla="*/ 78707 h 139848"/>
                  <a:gd name="connsiteX10" fmla="*/ 59478 w 272654"/>
                  <a:gd name="connsiteY10" fmla="*/ 67648 h 139848"/>
                  <a:gd name="connsiteX11" fmla="*/ 104809 w 272654"/>
                  <a:gd name="connsiteY11" fmla="*/ 94050 h 139848"/>
                  <a:gd name="connsiteX12" fmla="*/ 54497 w 272654"/>
                  <a:gd name="connsiteY12" fmla="*/ 100526 h 139848"/>
                  <a:gd name="connsiteX13" fmla="*/ 106005 w 272654"/>
                  <a:gd name="connsiteY13" fmla="*/ 126330 h 139848"/>
                  <a:gd name="connsiteX14" fmla="*/ 0 w 272654"/>
                  <a:gd name="connsiteY14" fmla="*/ 139082 h 13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654" h="139848">
                    <a:moveTo>
                      <a:pt x="0" y="139082"/>
                    </a:moveTo>
                    <a:lnTo>
                      <a:pt x="227652" y="139780"/>
                    </a:lnTo>
                    <a:cubicBezTo>
                      <a:pt x="227652" y="139780"/>
                      <a:pt x="267006" y="142171"/>
                      <a:pt x="271091" y="118758"/>
                    </a:cubicBezTo>
                    <a:cubicBezTo>
                      <a:pt x="275176" y="95345"/>
                      <a:pt x="272685" y="83091"/>
                      <a:pt x="246183" y="72530"/>
                    </a:cubicBezTo>
                    <a:cubicBezTo>
                      <a:pt x="219682" y="61969"/>
                      <a:pt x="44933" y="0"/>
                      <a:pt x="44933" y="0"/>
                    </a:cubicBezTo>
                    <a:lnTo>
                      <a:pt x="108496" y="41645"/>
                    </a:lnTo>
                    <a:lnTo>
                      <a:pt x="43239" y="36663"/>
                    </a:lnTo>
                    <a:lnTo>
                      <a:pt x="111883" y="60874"/>
                    </a:lnTo>
                    <a:lnTo>
                      <a:pt x="46427" y="51807"/>
                    </a:lnTo>
                    <a:lnTo>
                      <a:pt x="101123" y="78707"/>
                    </a:lnTo>
                    <a:lnTo>
                      <a:pt x="59478" y="67648"/>
                    </a:lnTo>
                    <a:lnTo>
                      <a:pt x="104809" y="94050"/>
                    </a:lnTo>
                    <a:lnTo>
                      <a:pt x="54497" y="100526"/>
                    </a:lnTo>
                    <a:lnTo>
                      <a:pt x="106005" y="126330"/>
                    </a:lnTo>
                    <a:lnTo>
                      <a:pt x="0" y="13908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5" name="Freeform: Shape 94">
                <a:extLst>
                  <a:ext uri="{FF2B5EF4-FFF2-40B4-BE49-F238E27FC236}">
                    <a16:creationId xmlns:a16="http://schemas.microsoft.com/office/drawing/2014/main" id="{7FEC8FAC-E5FD-406E-A536-A3703A0A5AB1}"/>
                  </a:ext>
                </a:extLst>
              </p:cNvPr>
              <p:cNvSpPr/>
              <p:nvPr/>
            </p:nvSpPr>
            <p:spPr>
              <a:xfrm>
                <a:off x="7211215" y="4243371"/>
                <a:ext cx="266012" cy="210295"/>
              </a:xfrm>
              <a:custGeom>
                <a:avLst/>
                <a:gdLst>
                  <a:gd name="connsiteX0" fmla="*/ 0 w 266012"/>
                  <a:gd name="connsiteY0" fmla="*/ 108297 h 210295"/>
                  <a:gd name="connsiteX1" fmla="*/ 207229 w 266012"/>
                  <a:gd name="connsiteY1" fmla="*/ 202546 h 210295"/>
                  <a:gd name="connsiteX2" fmla="*/ 255449 w 266012"/>
                  <a:gd name="connsiteY2" fmla="*/ 201151 h 210295"/>
                  <a:gd name="connsiteX3" fmla="*/ 251763 w 266012"/>
                  <a:gd name="connsiteY3" fmla="*/ 148746 h 210295"/>
                  <a:gd name="connsiteX4" fmla="*/ 98035 w 266012"/>
                  <a:gd name="connsiteY4" fmla="*/ 0 h 210295"/>
                  <a:gd name="connsiteX5" fmla="*/ 138883 w 266012"/>
                  <a:gd name="connsiteY5" fmla="*/ 64061 h 210295"/>
                  <a:gd name="connsiteX6" fmla="*/ 81497 w 266012"/>
                  <a:gd name="connsiteY6" fmla="*/ 32678 h 210295"/>
                  <a:gd name="connsiteX7" fmla="*/ 134100 w 266012"/>
                  <a:gd name="connsiteY7" fmla="*/ 82892 h 210295"/>
                  <a:gd name="connsiteX8" fmla="*/ 78209 w 266012"/>
                  <a:gd name="connsiteY8" fmla="*/ 47722 h 210295"/>
                  <a:gd name="connsiteX9" fmla="*/ 116965 w 266012"/>
                  <a:gd name="connsiteY9" fmla="*/ 94747 h 210295"/>
                  <a:gd name="connsiteX10" fmla="*/ 83589 w 266012"/>
                  <a:gd name="connsiteY10" fmla="*/ 67549 h 210295"/>
                  <a:gd name="connsiteX11" fmla="*/ 114076 w 266012"/>
                  <a:gd name="connsiteY11" fmla="*/ 110290 h 210295"/>
                  <a:gd name="connsiteX12" fmla="*/ 65556 w 266012"/>
                  <a:gd name="connsiteY12" fmla="*/ 95544 h 210295"/>
                  <a:gd name="connsiteX13" fmla="*/ 101920 w 266012"/>
                  <a:gd name="connsiteY13" fmla="*/ 140278 h 210295"/>
                  <a:gd name="connsiteX14" fmla="*/ 0 w 266012"/>
                  <a:gd name="connsiteY14" fmla="*/ 108297 h 21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012" h="210295">
                    <a:moveTo>
                      <a:pt x="0" y="108297"/>
                    </a:moveTo>
                    <a:lnTo>
                      <a:pt x="207229" y="202546"/>
                    </a:lnTo>
                    <a:cubicBezTo>
                      <a:pt x="207229" y="202546"/>
                      <a:pt x="242199" y="220878"/>
                      <a:pt x="255449" y="201151"/>
                    </a:cubicBezTo>
                    <a:cubicBezTo>
                      <a:pt x="268799" y="181425"/>
                      <a:pt x="271490" y="169270"/>
                      <a:pt x="251763" y="148746"/>
                    </a:cubicBezTo>
                    <a:cubicBezTo>
                      <a:pt x="232036" y="128223"/>
                      <a:pt x="98035" y="0"/>
                      <a:pt x="98035" y="0"/>
                    </a:cubicBezTo>
                    <a:lnTo>
                      <a:pt x="138883" y="64061"/>
                    </a:lnTo>
                    <a:lnTo>
                      <a:pt x="81497" y="32678"/>
                    </a:lnTo>
                    <a:lnTo>
                      <a:pt x="134100" y="82892"/>
                    </a:lnTo>
                    <a:lnTo>
                      <a:pt x="78209" y="47722"/>
                    </a:lnTo>
                    <a:lnTo>
                      <a:pt x="116965" y="94747"/>
                    </a:lnTo>
                    <a:lnTo>
                      <a:pt x="83589" y="67549"/>
                    </a:lnTo>
                    <a:lnTo>
                      <a:pt x="114076" y="110290"/>
                    </a:lnTo>
                    <a:lnTo>
                      <a:pt x="65556" y="95544"/>
                    </a:lnTo>
                    <a:lnTo>
                      <a:pt x="101920" y="140278"/>
                    </a:lnTo>
                    <a:lnTo>
                      <a:pt x="0" y="108297"/>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6" name="Freeform: Shape 95">
                <a:extLst>
                  <a:ext uri="{FF2B5EF4-FFF2-40B4-BE49-F238E27FC236}">
                    <a16:creationId xmlns:a16="http://schemas.microsoft.com/office/drawing/2014/main" id="{571938A6-FBD7-470D-A157-E7D3E7B03D76}"/>
                  </a:ext>
                </a:extLst>
              </p:cNvPr>
              <p:cNvSpPr/>
              <p:nvPr/>
            </p:nvSpPr>
            <p:spPr>
              <a:xfrm>
                <a:off x="7365939" y="4175822"/>
                <a:ext cx="203951" cy="254261"/>
              </a:xfrm>
              <a:custGeom>
                <a:avLst/>
                <a:gdLst>
                  <a:gd name="connsiteX0" fmla="*/ 0 w 203951"/>
                  <a:gd name="connsiteY0" fmla="*/ 47822 h 254261"/>
                  <a:gd name="connsiteX1" fmla="*/ 136392 w 203951"/>
                  <a:gd name="connsiteY1" fmla="*/ 230044 h 254261"/>
                  <a:gd name="connsiteX2" fmla="*/ 179333 w 203951"/>
                  <a:gd name="connsiteY2" fmla="*/ 252062 h 254261"/>
                  <a:gd name="connsiteX3" fmla="*/ 201251 w 203951"/>
                  <a:gd name="connsiteY3" fmla="*/ 204339 h 254261"/>
                  <a:gd name="connsiteX4" fmla="*/ 137987 w 203951"/>
                  <a:gd name="connsiteY4" fmla="*/ 0 h 254261"/>
                  <a:gd name="connsiteX5" fmla="*/ 143068 w 203951"/>
                  <a:gd name="connsiteY5" fmla="*/ 75818 h 254261"/>
                  <a:gd name="connsiteX6" fmla="*/ 107799 w 203951"/>
                  <a:gd name="connsiteY6" fmla="*/ 20723 h 254261"/>
                  <a:gd name="connsiteX7" fmla="*/ 129817 w 203951"/>
                  <a:gd name="connsiteY7" fmla="*/ 90065 h 254261"/>
                  <a:gd name="connsiteX8" fmla="*/ 97637 w 203951"/>
                  <a:gd name="connsiteY8" fmla="*/ 32379 h 254261"/>
                  <a:gd name="connsiteX9" fmla="*/ 109094 w 203951"/>
                  <a:gd name="connsiteY9" fmla="*/ 92256 h 254261"/>
                  <a:gd name="connsiteX10" fmla="*/ 92854 w 203951"/>
                  <a:gd name="connsiteY10" fmla="*/ 52405 h 254261"/>
                  <a:gd name="connsiteX11" fmla="*/ 99031 w 203951"/>
                  <a:gd name="connsiteY11" fmla="*/ 104511 h 254261"/>
                  <a:gd name="connsiteX12" fmla="*/ 63663 w 203951"/>
                  <a:gd name="connsiteY12" fmla="*/ 68246 h 254261"/>
                  <a:gd name="connsiteX13" fmla="*/ 74024 w 203951"/>
                  <a:gd name="connsiteY13" fmla="*/ 124935 h 254261"/>
                  <a:gd name="connsiteX14" fmla="*/ 0 w 203951"/>
                  <a:gd name="connsiteY14" fmla="*/ 47822 h 25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951" h="254261">
                    <a:moveTo>
                      <a:pt x="0" y="47822"/>
                    </a:moveTo>
                    <a:lnTo>
                      <a:pt x="136392" y="230044"/>
                    </a:lnTo>
                    <a:cubicBezTo>
                      <a:pt x="136392" y="230044"/>
                      <a:pt x="158211" y="262921"/>
                      <a:pt x="179333" y="252062"/>
                    </a:cubicBezTo>
                    <a:cubicBezTo>
                      <a:pt x="200454" y="241202"/>
                      <a:pt x="208723" y="231837"/>
                      <a:pt x="201251" y="204339"/>
                    </a:cubicBezTo>
                    <a:cubicBezTo>
                      <a:pt x="193779" y="176842"/>
                      <a:pt x="137987" y="0"/>
                      <a:pt x="137987" y="0"/>
                    </a:cubicBezTo>
                    <a:lnTo>
                      <a:pt x="143068" y="75818"/>
                    </a:lnTo>
                    <a:lnTo>
                      <a:pt x="107799" y="20723"/>
                    </a:lnTo>
                    <a:lnTo>
                      <a:pt x="129817" y="90065"/>
                    </a:lnTo>
                    <a:lnTo>
                      <a:pt x="97637" y="32379"/>
                    </a:lnTo>
                    <a:lnTo>
                      <a:pt x="109094" y="92256"/>
                    </a:lnTo>
                    <a:lnTo>
                      <a:pt x="92854" y="52405"/>
                    </a:lnTo>
                    <a:lnTo>
                      <a:pt x="99031" y="104511"/>
                    </a:lnTo>
                    <a:lnTo>
                      <a:pt x="63663" y="68246"/>
                    </a:lnTo>
                    <a:lnTo>
                      <a:pt x="74024" y="124935"/>
                    </a:lnTo>
                    <a:lnTo>
                      <a:pt x="0" y="47822"/>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7" name="Freeform: Shape 96">
                <a:extLst>
                  <a:ext uri="{FF2B5EF4-FFF2-40B4-BE49-F238E27FC236}">
                    <a16:creationId xmlns:a16="http://schemas.microsoft.com/office/drawing/2014/main" id="{D6026E2B-F3A5-4B88-9CDF-053A02573182}"/>
                  </a:ext>
                </a:extLst>
              </p:cNvPr>
              <p:cNvSpPr/>
              <p:nvPr/>
            </p:nvSpPr>
            <p:spPr>
              <a:xfrm>
                <a:off x="6509111" y="4217268"/>
                <a:ext cx="242115" cy="236824"/>
              </a:xfrm>
              <a:custGeom>
                <a:avLst/>
                <a:gdLst>
                  <a:gd name="connsiteX0" fmla="*/ 166198 w 242115"/>
                  <a:gd name="connsiteY0" fmla="*/ 0 h 236824"/>
                  <a:gd name="connsiteX1" fmla="*/ 16954 w 242115"/>
                  <a:gd name="connsiteY1" fmla="*/ 171860 h 236824"/>
                  <a:gd name="connsiteX2" fmla="*/ 4500 w 242115"/>
                  <a:gd name="connsiteY2" fmla="*/ 218487 h 236824"/>
                  <a:gd name="connsiteX3" fmla="*/ 55809 w 242115"/>
                  <a:gd name="connsiteY3" fmla="*/ 229844 h 236824"/>
                  <a:gd name="connsiteX4" fmla="*/ 242116 w 242115"/>
                  <a:gd name="connsiteY4" fmla="*/ 124736 h 236824"/>
                  <a:gd name="connsiteX5" fmla="*/ 169088 w 242115"/>
                  <a:gd name="connsiteY5" fmla="*/ 145757 h 236824"/>
                  <a:gd name="connsiteX6" fmla="*/ 215514 w 242115"/>
                  <a:gd name="connsiteY6" fmla="*/ 99629 h 236824"/>
                  <a:gd name="connsiteX7" fmla="*/ 152350 w 242115"/>
                  <a:gd name="connsiteY7" fmla="*/ 135794 h 236824"/>
                  <a:gd name="connsiteX8" fmla="*/ 201965 w 242115"/>
                  <a:gd name="connsiteY8" fmla="*/ 92157 h 236824"/>
                  <a:gd name="connsiteX9" fmla="*/ 145874 w 242115"/>
                  <a:gd name="connsiteY9" fmla="*/ 115968 h 236824"/>
                  <a:gd name="connsiteX10" fmla="*/ 181441 w 242115"/>
                  <a:gd name="connsiteY10" fmla="*/ 91659 h 236824"/>
                  <a:gd name="connsiteX11" fmla="*/ 131826 w 242115"/>
                  <a:gd name="connsiteY11" fmla="*/ 108795 h 236824"/>
                  <a:gd name="connsiteX12" fmla="*/ 159822 w 242115"/>
                  <a:gd name="connsiteY12" fmla="*/ 66552 h 236824"/>
                  <a:gd name="connsiteX13" fmla="*/ 106620 w 242115"/>
                  <a:gd name="connsiteY13" fmla="*/ 88670 h 236824"/>
                  <a:gd name="connsiteX14" fmla="*/ 166198 w 242115"/>
                  <a:gd name="connsiteY14" fmla="*/ 0 h 23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115" h="236824">
                    <a:moveTo>
                      <a:pt x="166198" y="0"/>
                    </a:moveTo>
                    <a:lnTo>
                      <a:pt x="16954" y="171860"/>
                    </a:lnTo>
                    <a:cubicBezTo>
                      <a:pt x="16954" y="171860"/>
                      <a:pt x="-10544" y="200155"/>
                      <a:pt x="4500" y="218487"/>
                    </a:cubicBezTo>
                    <a:cubicBezTo>
                      <a:pt x="19644" y="236818"/>
                      <a:pt x="30503" y="242896"/>
                      <a:pt x="55809" y="229844"/>
                    </a:cubicBezTo>
                    <a:cubicBezTo>
                      <a:pt x="81115" y="216793"/>
                      <a:pt x="242116" y="124736"/>
                      <a:pt x="242116" y="124736"/>
                    </a:cubicBezTo>
                    <a:lnTo>
                      <a:pt x="169088" y="145757"/>
                    </a:lnTo>
                    <a:lnTo>
                      <a:pt x="215514" y="99629"/>
                    </a:lnTo>
                    <a:lnTo>
                      <a:pt x="152350" y="135794"/>
                    </a:lnTo>
                    <a:lnTo>
                      <a:pt x="201965" y="92157"/>
                    </a:lnTo>
                    <a:lnTo>
                      <a:pt x="145874" y="115968"/>
                    </a:lnTo>
                    <a:lnTo>
                      <a:pt x="181441" y="91659"/>
                    </a:lnTo>
                    <a:lnTo>
                      <a:pt x="131826" y="108795"/>
                    </a:lnTo>
                    <a:lnTo>
                      <a:pt x="159822" y="66552"/>
                    </a:lnTo>
                    <a:lnTo>
                      <a:pt x="106620" y="88670"/>
                    </a:lnTo>
                    <a:lnTo>
                      <a:pt x="166198"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8" name="Freeform: Shape 97">
                <a:extLst>
                  <a:ext uri="{FF2B5EF4-FFF2-40B4-BE49-F238E27FC236}">
                    <a16:creationId xmlns:a16="http://schemas.microsoft.com/office/drawing/2014/main" id="{5F886039-96DB-40DF-95C4-63C977ABEEBE}"/>
                  </a:ext>
                </a:extLst>
              </p:cNvPr>
              <p:cNvSpPr/>
              <p:nvPr/>
            </p:nvSpPr>
            <p:spPr>
              <a:xfrm>
                <a:off x="6535763" y="4371494"/>
                <a:ext cx="252625" cy="146156"/>
              </a:xfrm>
              <a:custGeom>
                <a:avLst/>
                <a:gdLst>
                  <a:gd name="connsiteX0" fmla="*/ 250234 w 252625"/>
                  <a:gd name="connsiteY0" fmla="*/ 0 h 146156"/>
                  <a:gd name="connsiteX1" fmla="*/ 34537 w 252625"/>
                  <a:gd name="connsiteY1" fmla="*/ 72829 h 146156"/>
                  <a:gd name="connsiteX2" fmla="*/ 265 w 252625"/>
                  <a:gd name="connsiteY2" fmla="*/ 106803 h 146156"/>
                  <a:gd name="connsiteX3" fmla="*/ 38722 w 252625"/>
                  <a:gd name="connsiteY3" fmla="*/ 142569 h 146156"/>
                  <a:gd name="connsiteX4" fmla="*/ 252626 w 252625"/>
                  <a:gd name="connsiteY4" fmla="*/ 146156 h 146156"/>
                  <a:gd name="connsiteX5" fmla="*/ 179000 w 252625"/>
                  <a:gd name="connsiteY5" fmla="*/ 127326 h 146156"/>
                  <a:gd name="connsiteX6" fmla="*/ 242364 w 252625"/>
                  <a:gd name="connsiteY6" fmla="*/ 110987 h 146156"/>
                  <a:gd name="connsiteX7" fmla="*/ 169634 w 252625"/>
                  <a:gd name="connsiteY7" fmla="*/ 110290 h 146156"/>
                  <a:gd name="connsiteX8" fmla="*/ 234493 w 252625"/>
                  <a:gd name="connsiteY8" fmla="*/ 97736 h 146156"/>
                  <a:gd name="connsiteX9" fmla="*/ 174118 w 252625"/>
                  <a:gd name="connsiteY9" fmla="*/ 89965 h 146156"/>
                  <a:gd name="connsiteX10" fmla="*/ 217058 w 252625"/>
                  <a:gd name="connsiteY10" fmla="*/ 86976 h 146156"/>
                  <a:gd name="connsiteX11" fmla="*/ 165550 w 252625"/>
                  <a:gd name="connsiteY11" fmla="*/ 76615 h 146156"/>
                  <a:gd name="connsiteX12" fmla="*/ 211080 w 252625"/>
                  <a:gd name="connsiteY12" fmla="*/ 54298 h 146156"/>
                  <a:gd name="connsiteX13" fmla="*/ 153993 w 252625"/>
                  <a:gd name="connsiteY13" fmla="*/ 46427 h 146156"/>
                  <a:gd name="connsiteX14" fmla="*/ 250234 w 252625"/>
                  <a:gd name="connsiteY14" fmla="*/ 0 h 14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25" h="146156">
                    <a:moveTo>
                      <a:pt x="250234" y="0"/>
                    </a:moveTo>
                    <a:lnTo>
                      <a:pt x="34537" y="72829"/>
                    </a:lnTo>
                    <a:cubicBezTo>
                      <a:pt x="34537" y="72829"/>
                      <a:pt x="-3521" y="83290"/>
                      <a:pt x="265" y="106803"/>
                    </a:cubicBezTo>
                    <a:cubicBezTo>
                      <a:pt x="4051" y="130315"/>
                      <a:pt x="10327" y="141075"/>
                      <a:pt x="38722" y="142569"/>
                    </a:cubicBezTo>
                    <a:cubicBezTo>
                      <a:pt x="67116" y="144064"/>
                      <a:pt x="252626" y="146156"/>
                      <a:pt x="252626" y="146156"/>
                    </a:cubicBezTo>
                    <a:lnTo>
                      <a:pt x="179000" y="127326"/>
                    </a:lnTo>
                    <a:lnTo>
                      <a:pt x="242364" y="110987"/>
                    </a:lnTo>
                    <a:lnTo>
                      <a:pt x="169634" y="110290"/>
                    </a:lnTo>
                    <a:lnTo>
                      <a:pt x="234493" y="97736"/>
                    </a:lnTo>
                    <a:lnTo>
                      <a:pt x="174118" y="89965"/>
                    </a:lnTo>
                    <a:lnTo>
                      <a:pt x="217058" y="86976"/>
                    </a:lnTo>
                    <a:lnTo>
                      <a:pt x="165550" y="76615"/>
                    </a:lnTo>
                    <a:lnTo>
                      <a:pt x="211080" y="54298"/>
                    </a:lnTo>
                    <a:lnTo>
                      <a:pt x="153993" y="46427"/>
                    </a:lnTo>
                    <a:lnTo>
                      <a:pt x="250234"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99" name="Freeform: Shape 98">
                <a:extLst>
                  <a:ext uri="{FF2B5EF4-FFF2-40B4-BE49-F238E27FC236}">
                    <a16:creationId xmlns:a16="http://schemas.microsoft.com/office/drawing/2014/main" id="{8372F0F7-9F57-4401-985D-3811576F5308}"/>
                  </a:ext>
                </a:extLst>
              </p:cNvPr>
              <p:cNvSpPr/>
              <p:nvPr/>
            </p:nvSpPr>
            <p:spPr>
              <a:xfrm>
                <a:off x="6566334" y="4654142"/>
                <a:ext cx="264995" cy="186470"/>
              </a:xfrm>
              <a:custGeom>
                <a:avLst/>
                <a:gdLst>
                  <a:gd name="connsiteX0" fmla="*/ 53881 w 264995"/>
                  <a:gd name="connsiteY0" fmla="*/ 0 h 186470"/>
                  <a:gd name="connsiteX1" fmla="*/ 81 w 264995"/>
                  <a:gd name="connsiteY1" fmla="*/ 61870 h 186470"/>
                  <a:gd name="connsiteX2" fmla="*/ 57268 w 264995"/>
                  <a:gd name="connsiteY2" fmla="*/ 184414 h 186470"/>
                  <a:gd name="connsiteX3" fmla="*/ 264995 w 264995"/>
                  <a:gd name="connsiteY3" fmla="*/ 83489 h 186470"/>
                  <a:gd name="connsiteX4" fmla="*/ 209900 w 264995"/>
                  <a:gd name="connsiteY4" fmla="*/ 84785 h 186470"/>
                  <a:gd name="connsiteX5" fmla="*/ 251446 w 264995"/>
                  <a:gd name="connsiteY5" fmla="*/ 71235 h 186470"/>
                  <a:gd name="connsiteX6" fmla="*/ 205616 w 264995"/>
                  <a:gd name="connsiteY6" fmla="*/ 70837 h 186470"/>
                  <a:gd name="connsiteX7" fmla="*/ 243376 w 264995"/>
                  <a:gd name="connsiteY7" fmla="*/ 56390 h 186470"/>
                  <a:gd name="connsiteX8" fmla="*/ 199240 w 264995"/>
                  <a:gd name="connsiteY8" fmla="*/ 62767 h 186470"/>
                  <a:gd name="connsiteX9" fmla="*/ 231420 w 264995"/>
                  <a:gd name="connsiteY9" fmla="*/ 51708 h 186470"/>
                  <a:gd name="connsiteX10" fmla="*/ 166163 w 264995"/>
                  <a:gd name="connsiteY10" fmla="*/ 50014 h 186470"/>
                  <a:gd name="connsiteX11" fmla="*/ 227634 w 264995"/>
                  <a:gd name="connsiteY11" fmla="*/ 40250 h 186470"/>
                  <a:gd name="connsiteX12" fmla="*/ 172141 w 264995"/>
                  <a:gd name="connsiteY12" fmla="*/ 34771 h 186470"/>
                  <a:gd name="connsiteX13" fmla="*/ 191170 w 264995"/>
                  <a:gd name="connsiteY13" fmla="*/ 28793 h 186470"/>
                  <a:gd name="connsiteX14" fmla="*/ 154706 w 264995"/>
                  <a:gd name="connsiteY14" fmla="*/ 21620 h 186470"/>
                  <a:gd name="connsiteX15" fmla="*/ 240785 w 264995"/>
                  <a:gd name="connsiteY15" fmla="*/ 5480 h 186470"/>
                  <a:gd name="connsiteX16" fmla="*/ 152215 w 264995"/>
                  <a:gd name="connsiteY16" fmla="*/ 0 h 186470"/>
                  <a:gd name="connsiteX17" fmla="*/ 53881 w 264995"/>
                  <a:gd name="connsiteY17" fmla="*/ 0 h 18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995" h="186470">
                    <a:moveTo>
                      <a:pt x="53881" y="0"/>
                    </a:moveTo>
                    <a:cubicBezTo>
                      <a:pt x="53881" y="0"/>
                      <a:pt x="1775" y="14347"/>
                      <a:pt x="81" y="61870"/>
                    </a:cubicBezTo>
                    <a:cubicBezTo>
                      <a:pt x="-1613" y="109393"/>
                      <a:pt x="23394" y="168274"/>
                      <a:pt x="57268" y="184414"/>
                    </a:cubicBezTo>
                    <a:cubicBezTo>
                      <a:pt x="91142" y="200554"/>
                      <a:pt x="215778" y="117463"/>
                      <a:pt x="264995" y="83489"/>
                    </a:cubicBezTo>
                    <a:lnTo>
                      <a:pt x="209900" y="84785"/>
                    </a:lnTo>
                    <a:lnTo>
                      <a:pt x="251446" y="71235"/>
                    </a:lnTo>
                    <a:lnTo>
                      <a:pt x="205616" y="70837"/>
                    </a:lnTo>
                    <a:cubicBezTo>
                      <a:pt x="205616" y="70837"/>
                      <a:pt x="245069" y="56888"/>
                      <a:pt x="243376" y="56390"/>
                    </a:cubicBezTo>
                    <a:cubicBezTo>
                      <a:pt x="241682" y="55992"/>
                      <a:pt x="199240" y="62767"/>
                      <a:pt x="199240" y="62767"/>
                    </a:cubicBezTo>
                    <a:cubicBezTo>
                      <a:pt x="199240" y="62767"/>
                      <a:pt x="235306" y="51708"/>
                      <a:pt x="231420" y="51708"/>
                    </a:cubicBezTo>
                    <a:cubicBezTo>
                      <a:pt x="227634" y="51708"/>
                      <a:pt x="166163" y="50014"/>
                      <a:pt x="166163" y="50014"/>
                    </a:cubicBezTo>
                    <a:lnTo>
                      <a:pt x="227634" y="40250"/>
                    </a:lnTo>
                    <a:lnTo>
                      <a:pt x="172141" y="34771"/>
                    </a:lnTo>
                    <a:cubicBezTo>
                      <a:pt x="172141" y="34771"/>
                      <a:pt x="192465" y="29291"/>
                      <a:pt x="191170" y="28793"/>
                    </a:cubicBezTo>
                    <a:cubicBezTo>
                      <a:pt x="189875" y="28394"/>
                      <a:pt x="154706" y="21620"/>
                      <a:pt x="154706" y="21620"/>
                    </a:cubicBezTo>
                    <a:lnTo>
                      <a:pt x="240785" y="5480"/>
                    </a:lnTo>
                    <a:lnTo>
                      <a:pt x="152215" y="0"/>
                    </a:lnTo>
                    <a:lnTo>
                      <a:pt x="53881" y="0"/>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00" name="Freeform: Shape 99">
                <a:extLst>
                  <a:ext uri="{FF2B5EF4-FFF2-40B4-BE49-F238E27FC236}">
                    <a16:creationId xmlns:a16="http://schemas.microsoft.com/office/drawing/2014/main" id="{CFC10C22-7B87-44B4-8C8A-72DCAF499834}"/>
                  </a:ext>
                </a:extLst>
              </p:cNvPr>
              <p:cNvSpPr/>
              <p:nvPr/>
            </p:nvSpPr>
            <p:spPr>
              <a:xfrm>
                <a:off x="8101899" y="4259909"/>
                <a:ext cx="141174" cy="169070"/>
              </a:xfrm>
              <a:custGeom>
                <a:avLst/>
                <a:gdLst>
                  <a:gd name="connsiteX0" fmla="*/ 0 w 141174"/>
                  <a:gd name="connsiteY0" fmla="*/ 169071 h 169070"/>
                  <a:gd name="connsiteX1" fmla="*/ 0 w 141174"/>
                  <a:gd name="connsiteY1" fmla="*/ 59778 h 169070"/>
                  <a:gd name="connsiteX2" fmla="*/ 29291 w 141174"/>
                  <a:gd name="connsiteY2" fmla="*/ 0 h 169070"/>
                  <a:gd name="connsiteX3" fmla="*/ 37760 w 141174"/>
                  <a:gd name="connsiteY3" fmla="*/ 0 h 169070"/>
                  <a:gd name="connsiteX4" fmla="*/ 58981 w 141174"/>
                  <a:gd name="connsiteY4" fmla="*/ 37261 h 169070"/>
                  <a:gd name="connsiteX5" fmla="*/ 77213 w 141174"/>
                  <a:gd name="connsiteY5" fmla="*/ 38955 h 169070"/>
                  <a:gd name="connsiteX6" fmla="*/ 108596 w 141174"/>
                  <a:gd name="connsiteY6" fmla="*/ 0 h 169070"/>
                  <a:gd name="connsiteX7" fmla="*/ 141175 w 141174"/>
                  <a:gd name="connsiteY7" fmla="*/ 0 h 169070"/>
                  <a:gd name="connsiteX8" fmla="*/ 141175 w 141174"/>
                  <a:gd name="connsiteY8" fmla="*/ 133503 h 169070"/>
                  <a:gd name="connsiteX9" fmla="*/ 104312 w 141174"/>
                  <a:gd name="connsiteY9" fmla="*/ 169071 h 1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174" h="169070">
                    <a:moveTo>
                      <a:pt x="0" y="169071"/>
                    </a:moveTo>
                    <a:lnTo>
                      <a:pt x="0" y="59778"/>
                    </a:lnTo>
                    <a:lnTo>
                      <a:pt x="29291" y="0"/>
                    </a:lnTo>
                    <a:lnTo>
                      <a:pt x="37760" y="0"/>
                    </a:lnTo>
                    <a:lnTo>
                      <a:pt x="58981" y="37261"/>
                    </a:lnTo>
                    <a:lnTo>
                      <a:pt x="77213" y="38955"/>
                    </a:lnTo>
                    <a:lnTo>
                      <a:pt x="108596" y="0"/>
                    </a:lnTo>
                    <a:lnTo>
                      <a:pt x="141175" y="0"/>
                    </a:lnTo>
                    <a:lnTo>
                      <a:pt x="141175" y="133503"/>
                    </a:lnTo>
                    <a:lnTo>
                      <a:pt x="104312" y="169071"/>
                    </a:lnTo>
                    <a:close/>
                  </a:path>
                </a:pathLst>
              </a:custGeom>
              <a:solidFill>
                <a:srgbClr val="FAF8CE"/>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101" name="Graphic 59">
              <a:extLst>
                <a:ext uri="{FF2B5EF4-FFF2-40B4-BE49-F238E27FC236}">
                  <a16:creationId xmlns:a16="http://schemas.microsoft.com/office/drawing/2014/main" id="{871ACBF5-177F-44D5-A695-B486B2043C2E}"/>
                </a:ext>
              </a:extLst>
            </p:cNvPr>
            <p:cNvGrpSpPr/>
            <p:nvPr/>
          </p:nvGrpSpPr>
          <p:grpSpPr>
            <a:xfrm>
              <a:off x="2215365" y="2192589"/>
              <a:ext cx="4967926" cy="2570840"/>
              <a:chOff x="2412077" y="2341449"/>
              <a:chExt cx="4967926" cy="2570840"/>
            </a:xfrm>
            <a:solidFill>
              <a:srgbClr val="76B9E6"/>
            </a:solidFill>
          </p:grpSpPr>
          <p:sp>
            <p:nvSpPr>
              <p:cNvPr id="102" name="Freeform: Shape 101">
                <a:extLst>
                  <a:ext uri="{FF2B5EF4-FFF2-40B4-BE49-F238E27FC236}">
                    <a16:creationId xmlns:a16="http://schemas.microsoft.com/office/drawing/2014/main" id="{84B05ABE-E8A6-4248-B30F-66133EFDE0CC}"/>
                  </a:ext>
                </a:extLst>
              </p:cNvPr>
              <p:cNvSpPr/>
              <p:nvPr/>
            </p:nvSpPr>
            <p:spPr>
              <a:xfrm>
                <a:off x="4587580" y="2659765"/>
                <a:ext cx="246084" cy="136591"/>
              </a:xfrm>
              <a:custGeom>
                <a:avLst/>
                <a:gdLst>
                  <a:gd name="connsiteX0" fmla="*/ 94349 w 246084"/>
                  <a:gd name="connsiteY0" fmla="*/ 136592 h 136591"/>
                  <a:gd name="connsiteX1" fmla="*/ 231040 w 246084"/>
                  <a:gd name="connsiteY1" fmla="*/ 136592 h 136591"/>
                  <a:gd name="connsiteX2" fmla="*/ 246084 w 246084"/>
                  <a:gd name="connsiteY2" fmla="*/ 121847 h 136591"/>
                  <a:gd name="connsiteX3" fmla="*/ 246084 w 246084"/>
                  <a:gd name="connsiteY3" fmla="*/ 14745 h 136591"/>
                  <a:gd name="connsiteX4" fmla="*/ 231040 w 246084"/>
                  <a:gd name="connsiteY4" fmla="*/ 0 h 136591"/>
                  <a:gd name="connsiteX5" fmla="*/ 84187 w 246084"/>
                  <a:gd name="connsiteY5" fmla="*/ 0 h 136591"/>
                  <a:gd name="connsiteX6" fmla="*/ 7074 w 246084"/>
                  <a:gd name="connsiteY6" fmla="*/ 5081 h 136591"/>
                  <a:gd name="connsiteX7" fmla="*/ 70239 w 246084"/>
                  <a:gd name="connsiteY7" fmla="*/ 13948 h 136591"/>
                  <a:gd name="connsiteX8" fmla="*/ 46527 w 246084"/>
                  <a:gd name="connsiteY8" fmla="*/ 23313 h 136591"/>
                  <a:gd name="connsiteX9" fmla="*/ 72431 w 246084"/>
                  <a:gd name="connsiteY9" fmla="*/ 30088 h 136591"/>
                  <a:gd name="connsiteX10" fmla="*/ 16937 w 246084"/>
                  <a:gd name="connsiteY10" fmla="*/ 37261 h 136591"/>
                  <a:gd name="connsiteX11" fmla="*/ 72032 w 246084"/>
                  <a:gd name="connsiteY11" fmla="*/ 43638 h 136591"/>
                  <a:gd name="connsiteX12" fmla="*/ 0 w 246084"/>
                  <a:gd name="connsiteY12" fmla="*/ 46228 h 136591"/>
                  <a:gd name="connsiteX13" fmla="*/ 88570 w 246084"/>
                  <a:gd name="connsiteY13" fmla="*/ 57685 h 136591"/>
                  <a:gd name="connsiteX14" fmla="*/ 52106 w 246084"/>
                  <a:gd name="connsiteY14" fmla="*/ 62766 h 136591"/>
                  <a:gd name="connsiteX15" fmla="*/ 84287 w 246084"/>
                  <a:gd name="connsiteY15" fmla="*/ 67051 h 136591"/>
                  <a:gd name="connsiteX16" fmla="*/ 13052 w 246084"/>
                  <a:gd name="connsiteY16" fmla="*/ 74224 h 136591"/>
                  <a:gd name="connsiteX17" fmla="*/ 90663 w 246084"/>
                  <a:gd name="connsiteY17" fmla="*/ 80600 h 136591"/>
                  <a:gd name="connsiteX18" fmla="*/ 57586 w 246084"/>
                  <a:gd name="connsiteY18" fmla="*/ 89467 h 136591"/>
                  <a:gd name="connsiteX19" fmla="*/ 88072 w 246084"/>
                  <a:gd name="connsiteY19" fmla="*/ 98334 h 136591"/>
                  <a:gd name="connsiteX20" fmla="*/ 4085 w 246084"/>
                  <a:gd name="connsiteY20" fmla="*/ 99629 h 136591"/>
                  <a:gd name="connsiteX21" fmla="*/ 87574 w 246084"/>
                  <a:gd name="connsiteY21" fmla="*/ 111485 h 136591"/>
                  <a:gd name="connsiteX22" fmla="*/ 49018 w 246084"/>
                  <a:gd name="connsiteY22" fmla="*/ 117463 h 136591"/>
                  <a:gd name="connsiteX23" fmla="*/ 77811 w 246084"/>
                  <a:gd name="connsiteY23" fmla="*/ 118758 h 136591"/>
                  <a:gd name="connsiteX24" fmla="*/ 53501 w 246084"/>
                  <a:gd name="connsiteY24" fmla="*/ 125732 h 136591"/>
                  <a:gd name="connsiteX25" fmla="*/ 78508 w 246084"/>
                  <a:gd name="connsiteY25" fmla="*/ 136592 h 136591"/>
                  <a:gd name="connsiteX26" fmla="*/ 94349 w 246084"/>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4" h="136591">
                    <a:moveTo>
                      <a:pt x="94349" y="136592"/>
                    </a:moveTo>
                    <a:lnTo>
                      <a:pt x="231040" y="136592"/>
                    </a:lnTo>
                    <a:cubicBezTo>
                      <a:pt x="239309" y="136592"/>
                      <a:pt x="246084" y="129917"/>
                      <a:pt x="246084" y="121847"/>
                    </a:cubicBezTo>
                    <a:lnTo>
                      <a:pt x="246084" y="14745"/>
                    </a:lnTo>
                    <a:cubicBezTo>
                      <a:pt x="246084" y="6675"/>
                      <a:pt x="239309" y="0"/>
                      <a:pt x="231040" y="0"/>
                    </a:cubicBezTo>
                    <a:lnTo>
                      <a:pt x="84187" y="0"/>
                    </a:lnTo>
                    <a:lnTo>
                      <a:pt x="7074" y="5081"/>
                    </a:lnTo>
                    <a:lnTo>
                      <a:pt x="70239" y="13948"/>
                    </a:lnTo>
                    <a:lnTo>
                      <a:pt x="46527" y="23313"/>
                    </a:lnTo>
                    <a:lnTo>
                      <a:pt x="72431" y="30088"/>
                    </a:lnTo>
                    <a:lnTo>
                      <a:pt x="16937" y="37261"/>
                    </a:lnTo>
                    <a:lnTo>
                      <a:pt x="72032" y="43638"/>
                    </a:lnTo>
                    <a:lnTo>
                      <a:pt x="0" y="46228"/>
                    </a:lnTo>
                    <a:lnTo>
                      <a:pt x="88570" y="57685"/>
                    </a:lnTo>
                    <a:lnTo>
                      <a:pt x="52106" y="62766"/>
                    </a:lnTo>
                    <a:lnTo>
                      <a:pt x="84287" y="67051"/>
                    </a:lnTo>
                    <a:lnTo>
                      <a:pt x="13052" y="74224"/>
                    </a:lnTo>
                    <a:lnTo>
                      <a:pt x="90663" y="80600"/>
                    </a:lnTo>
                    <a:lnTo>
                      <a:pt x="57586" y="89467"/>
                    </a:lnTo>
                    <a:lnTo>
                      <a:pt x="88072" y="98334"/>
                    </a:lnTo>
                    <a:lnTo>
                      <a:pt x="4085" y="99629"/>
                    </a:lnTo>
                    <a:lnTo>
                      <a:pt x="87574" y="111485"/>
                    </a:lnTo>
                    <a:lnTo>
                      <a:pt x="49018" y="117463"/>
                    </a:lnTo>
                    <a:lnTo>
                      <a:pt x="77811" y="118758"/>
                    </a:lnTo>
                    <a:lnTo>
                      <a:pt x="53501" y="125732"/>
                    </a:lnTo>
                    <a:lnTo>
                      <a:pt x="78508" y="136592"/>
                    </a:lnTo>
                    <a:lnTo>
                      <a:pt x="94349" y="136592"/>
                    </a:lnTo>
                    <a:close/>
                  </a:path>
                </a:pathLst>
              </a:custGeom>
              <a:solidFill>
                <a:srgbClr val="76B9E6"/>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03" name="Freeform: Shape 102">
                <a:extLst>
                  <a:ext uri="{FF2B5EF4-FFF2-40B4-BE49-F238E27FC236}">
                    <a16:creationId xmlns:a16="http://schemas.microsoft.com/office/drawing/2014/main" id="{D64FBF7A-077B-4047-BB02-502462D2151A}"/>
                  </a:ext>
                </a:extLst>
              </p:cNvPr>
              <p:cNvSpPr/>
              <p:nvPr/>
            </p:nvSpPr>
            <p:spPr>
              <a:xfrm>
                <a:off x="5337788" y="2341449"/>
                <a:ext cx="246083" cy="136591"/>
              </a:xfrm>
              <a:custGeom>
                <a:avLst/>
                <a:gdLst>
                  <a:gd name="connsiteX0" fmla="*/ 151735 w 246083"/>
                  <a:gd name="connsiteY0" fmla="*/ 136592 h 136591"/>
                  <a:gd name="connsiteX1" fmla="*/ 15044 w 246083"/>
                  <a:gd name="connsiteY1" fmla="*/ 136592 h 136591"/>
                  <a:gd name="connsiteX2" fmla="*/ 0 w 246083"/>
                  <a:gd name="connsiteY2" fmla="*/ 121847 h 136591"/>
                  <a:gd name="connsiteX3" fmla="*/ 0 w 246083"/>
                  <a:gd name="connsiteY3" fmla="*/ 14745 h 136591"/>
                  <a:gd name="connsiteX4" fmla="*/ 15044 w 246083"/>
                  <a:gd name="connsiteY4" fmla="*/ 0 h 136591"/>
                  <a:gd name="connsiteX5" fmla="*/ 161897 w 246083"/>
                  <a:gd name="connsiteY5" fmla="*/ 0 h 136591"/>
                  <a:gd name="connsiteX6" fmla="*/ 239010 w 246083"/>
                  <a:gd name="connsiteY6" fmla="*/ 5081 h 136591"/>
                  <a:gd name="connsiteX7" fmla="*/ 175845 w 246083"/>
                  <a:gd name="connsiteY7" fmla="*/ 13948 h 136591"/>
                  <a:gd name="connsiteX8" fmla="*/ 199557 w 246083"/>
                  <a:gd name="connsiteY8" fmla="*/ 23313 h 136591"/>
                  <a:gd name="connsiteX9" fmla="*/ 173654 w 246083"/>
                  <a:gd name="connsiteY9" fmla="*/ 30088 h 136591"/>
                  <a:gd name="connsiteX10" fmla="*/ 229147 w 246083"/>
                  <a:gd name="connsiteY10" fmla="*/ 37261 h 136591"/>
                  <a:gd name="connsiteX11" fmla="*/ 174052 w 246083"/>
                  <a:gd name="connsiteY11" fmla="*/ 43638 h 136591"/>
                  <a:gd name="connsiteX12" fmla="*/ 246084 w 246083"/>
                  <a:gd name="connsiteY12" fmla="*/ 46228 h 136591"/>
                  <a:gd name="connsiteX13" fmla="*/ 157514 w 246083"/>
                  <a:gd name="connsiteY13" fmla="*/ 57685 h 136591"/>
                  <a:gd name="connsiteX14" fmla="*/ 193978 w 246083"/>
                  <a:gd name="connsiteY14" fmla="*/ 62766 h 136591"/>
                  <a:gd name="connsiteX15" fmla="*/ 161798 w 246083"/>
                  <a:gd name="connsiteY15" fmla="*/ 67050 h 136591"/>
                  <a:gd name="connsiteX16" fmla="*/ 233033 w 246083"/>
                  <a:gd name="connsiteY16" fmla="*/ 74224 h 136591"/>
                  <a:gd name="connsiteX17" fmla="*/ 155422 w 246083"/>
                  <a:gd name="connsiteY17" fmla="*/ 80600 h 136591"/>
                  <a:gd name="connsiteX18" fmla="*/ 188498 w 246083"/>
                  <a:gd name="connsiteY18" fmla="*/ 89467 h 136591"/>
                  <a:gd name="connsiteX19" fmla="*/ 158012 w 246083"/>
                  <a:gd name="connsiteY19" fmla="*/ 98334 h 136591"/>
                  <a:gd name="connsiteX20" fmla="*/ 241999 w 246083"/>
                  <a:gd name="connsiteY20" fmla="*/ 99629 h 136591"/>
                  <a:gd name="connsiteX21" fmla="*/ 158510 w 246083"/>
                  <a:gd name="connsiteY21" fmla="*/ 111485 h 136591"/>
                  <a:gd name="connsiteX22" fmla="*/ 197067 w 246083"/>
                  <a:gd name="connsiteY22" fmla="*/ 117463 h 136591"/>
                  <a:gd name="connsiteX23" fmla="*/ 168274 w 246083"/>
                  <a:gd name="connsiteY23" fmla="*/ 118758 h 136591"/>
                  <a:gd name="connsiteX24" fmla="*/ 192583 w 246083"/>
                  <a:gd name="connsiteY24" fmla="*/ 125732 h 136591"/>
                  <a:gd name="connsiteX25" fmla="*/ 167576 w 246083"/>
                  <a:gd name="connsiteY25" fmla="*/ 136592 h 136591"/>
                  <a:gd name="connsiteX26" fmla="*/ 151735 w 246083"/>
                  <a:gd name="connsiteY26" fmla="*/ 136592 h 13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83" h="136591">
                    <a:moveTo>
                      <a:pt x="151735" y="136592"/>
                    </a:moveTo>
                    <a:lnTo>
                      <a:pt x="15044" y="136592"/>
                    </a:lnTo>
                    <a:cubicBezTo>
                      <a:pt x="6775" y="136592"/>
                      <a:pt x="0" y="129916"/>
                      <a:pt x="0" y="121847"/>
                    </a:cubicBezTo>
                    <a:lnTo>
                      <a:pt x="0" y="14745"/>
                    </a:lnTo>
                    <a:cubicBezTo>
                      <a:pt x="0" y="6675"/>
                      <a:pt x="6775" y="0"/>
                      <a:pt x="15044" y="0"/>
                    </a:cubicBezTo>
                    <a:lnTo>
                      <a:pt x="161897" y="0"/>
                    </a:lnTo>
                    <a:lnTo>
                      <a:pt x="239010" y="5081"/>
                    </a:lnTo>
                    <a:lnTo>
                      <a:pt x="175845" y="13948"/>
                    </a:lnTo>
                    <a:lnTo>
                      <a:pt x="199557" y="23313"/>
                    </a:lnTo>
                    <a:lnTo>
                      <a:pt x="173654" y="30088"/>
                    </a:lnTo>
                    <a:lnTo>
                      <a:pt x="229147" y="37261"/>
                    </a:lnTo>
                    <a:lnTo>
                      <a:pt x="174052" y="43638"/>
                    </a:lnTo>
                    <a:lnTo>
                      <a:pt x="246084" y="46228"/>
                    </a:lnTo>
                    <a:lnTo>
                      <a:pt x="157514" y="57685"/>
                    </a:lnTo>
                    <a:lnTo>
                      <a:pt x="193978" y="62766"/>
                    </a:lnTo>
                    <a:lnTo>
                      <a:pt x="161798" y="67050"/>
                    </a:lnTo>
                    <a:lnTo>
                      <a:pt x="233033" y="74224"/>
                    </a:lnTo>
                    <a:lnTo>
                      <a:pt x="155422" y="80600"/>
                    </a:lnTo>
                    <a:lnTo>
                      <a:pt x="188498" y="89467"/>
                    </a:lnTo>
                    <a:lnTo>
                      <a:pt x="158012" y="98334"/>
                    </a:lnTo>
                    <a:lnTo>
                      <a:pt x="241999" y="99629"/>
                    </a:lnTo>
                    <a:lnTo>
                      <a:pt x="158510" y="111485"/>
                    </a:lnTo>
                    <a:lnTo>
                      <a:pt x="197067" y="117463"/>
                    </a:lnTo>
                    <a:lnTo>
                      <a:pt x="168274" y="118758"/>
                    </a:lnTo>
                    <a:lnTo>
                      <a:pt x="192583" y="125732"/>
                    </a:lnTo>
                    <a:lnTo>
                      <a:pt x="167576" y="136592"/>
                    </a:lnTo>
                    <a:lnTo>
                      <a:pt x="151735" y="136592"/>
                    </a:lnTo>
                    <a:close/>
                  </a:path>
                </a:pathLst>
              </a:custGeom>
              <a:solidFill>
                <a:srgbClr val="76B9E6"/>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04" name="Freeform: Shape 103">
                <a:extLst>
                  <a:ext uri="{FF2B5EF4-FFF2-40B4-BE49-F238E27FC236}">
                    <a16:creationId xmlns:a16="http://schemas.microsoft.com/office/drawing/2014/main" id="{EA90B63D-F08E-47B3-A5A7-6B57FB0CE699}"/>
                  </a:ext>
                </a:extLst>
              </p:cNvPr>
              <p:cNvSpPr/>
              <p:nvPr/>
            </p:nvSpPr>
            <p:spPr>
              <a:xfrm>
                <a:off x="2412077" y="4016415"/>
                <a:ext cx="143764" cy="257441"/>
              </a:xfrm>
              <a:custGeom>
                <a:avLst/>
                <a:gdLst>
                  <a:gd name="connsiteX0" fmla="*/ 0 w 143764"/>
                  <a:gd name="connsiteY0" fmla="*/ 105706 h 257441"/>
                  <a:gd name="connsiteX1" fmla="*/ 0 w 143764"/>
                  <a:gd name="connsiteY1" fmla="*/ 242398 h 257441"/>
                  <a:gd name="connsiteX2" fmla="*/ 15542 w 143764"/>
                  <a:gd name="connsiteY2" fmla="*/ 257442 h 257441"/>
                  <a:gd name="connsiteX3" fmla="*/ 128223 w 143764"/>
                  <a:gd name="connsiteY3" fmla="*/ 257442 h 257441"/>
                  <a:gd name="connsiteX4" fmla="*/ 143765 w 143764"/>
                  <a:gd name="connsiteY4" fmla="*/ 242398 h 257441"/>
                  <a:gd name="connsiteX5" fmla="*/ 143765 w 143764"/>
                  <a:gd name="connsiteY5" fmla="*/ 95544 h 257441"/>
                  <a:gd name="connsiteX6" fmla="*/ 143765 w 143764"/>
                  <a:gd name="connsiteY6" fmla="*/ 3088 h 257441"/>
                  <a:gd name="connsiteX7" fmla="*/ 132308 w 143764"/>
                  <a:gd name="connsiteY7" fmla="*/ 83688 h 257441"/>
                  <a:gd name="connsiteX8" fmla="*/ 128920 w 143764"/>
                  <a:gd name="connsiteY8" fmla="*/ 49316 h 257441"/>
                  <a:gd name="connsiteX9" fmla="*/ 115769 w 143764"/>
                  <a:gd name="connsiteY9" fmla="*/ 88770 h 257441"/>
                  <a:gd name="connsiteX10" fmla="*/ 109791 w 143764"/>
                  <a:gd name="connsiteY10" fmla="*/ 22616 h 257441"/>
                  <a:gd name="connsiteX11" fmla="*/ 99231 w 143764"/>
                  <a:gd name="connsiteY11" fmla="*/ 90463 h 257441"/>
                  <a:gd name="connsiteX12" fmla="*/ 90762 w 143764"/>
                  <a:gd name="connsiteY12" fmla="*/ 9863 h 257441"/>
                  <a:gd name="connsiteX13" fmla="*/ 86976 w 143764"/>
                  <a:gd name="connsiteY13" fmla="*/ 84884 h 257441"/>
                  <a:gd name="connsiteX14" fmla="*/ 78109 w 143764"/>
                  <a:gd name="connsiteY14" fmla="*/ 27199 h 257441"/>
                  <a:gd name="connsiteX15" fmla="*/ 70039 w 143764"/>
                  <a:gd name="connsiteY15" fmla="*/ 98035 h 257441"/>
                  <a:gd name="connsiteX16" fmla="*/ 58183 w 143764"/>
                  <a:gd name="connsiteY16" fmla="*/ 31483 h 257441"/>
                  <a:gd name="connsiteX17" fmla="*/ 56490 w 143764"/>
                  <a:gd name="connsiteY17" fmla="*/ 99330 h 257441"/>
                  <a:gd name="connsiteX18" fmla="*/ 51807 w 143764"/>
                  <a:gd name="connsiteY18" fmla="*/ 68844 h 257441"/>
                  <a:gd name="connsiteX19" fmla="*/ 46726 w 143764"/>
                  <a:gd name="connsiteY19" fmla="*/ 92157 h 257441"/>
                  <a:gd name="connsiteX20" fmla="*/ 45032 w 143764"/>
                  <a:gd name="connsiteY20" fmla="*/ 19627 h 257441"/>
                  <a:gd name="connsiteX21" fmla="*/ 31881 w 143764"/>
                  <a:gd name="connsiteY21" fmla="*/ 84884 h 257441"/>
                  <a:gd name="connsiteX22" fmla="*/ 26800 w 143764"/>
                  <a:gd name="connsiteY22" fmla="*/ 56888 h 257441"/>
                  <a:gd name="connsiteX23" fmla="*/ 25107 w 143764"/>
                  <a:gd name="connsiteY23" fmla="*/ 98832 h 257441"/>
                  <a:gd name="connsiteX24" fmla="*/ 19627 w 143764"/>
                  <a:gd name="connsiteY24" fmla="*/ 31383 h 257441"/>
                  <a:gd name="connsiteX25" fmla="*/ 9465 w 143764"/>
                  <a:gd name="connsiteY25" fmla="*/ 100027 h 257441"/>
                  <a:gd name="connsiteX26" fmla="*/ 100 w 143764"/>
                  <a:gd name="connsiteY26" fmla="*/ 0 h 257441"/>
                  <a:gd name="connsiteX27" fmla="*/ 100 w 143764"/>
                  <a:gd name="connsiteY27" fmla="*/ 65357 h 257441"/>
                  <a:gd name="connsiteX28" fmla="*/ 100 w 143764"/>
                  <a:gd name="connsiteY28" fmla="*/ 105706 h 2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764" h="257441">
                    <a:moveTo>
                      <a:pt x="0" y="105706"/>
                    </a:moveTo>
                    <a:lnTo>
                      <a:pt x="0" y="242398"/>
                    </a:lnTo>
                    <a:cubicBezTo>
                      <a:pt x="0" y="250667"/>
                      <a:pt x="6974" y="257442"/>
                      <a:pt x="15542" y="257442"/>
                    </a:cubicBezTo>
                    <a:lnTo>
                      <a:pt x="128223" y="257442"/>
                    </a:lnTo>
                    <a:cubicBezTo>
                      <a:pt x="136791" y="257442"/>
                      <a:pt x="143765" y="250667"/>
                      <a:pt x="143765" y="242398"/>
                    </a:cubicBezTo>
                    <a:lnTo>
                      <a:pt x="143765" y="95544"/>
                    </a:lnTo>
                    <a:lnTo>
                      <a:pt x="143765" y="3088"/>
                    </a:lnTo>
                    <a:lnTo>
                      <a:pt x="132308" y="83688"/>
                    </a:lnTo>
                    <a:lnTo>
                      <a:pt x="128920" y="49316"/>
                    </a:lnTo>
                    <a:lnTo>
                      <a:pt x="115769" y="88770"/>
                    </a:lnTo>
                    <a:lnTo>
                      <a:pt x="109791" y="22616"/>
                    </a:lnTo>
                    <a:lnTo>
                      <a:pt x="99231" y="90463"/>
                    </a:lnTo>
                    <a:lnTo>
                      <a:pt x="90762" y="9863"/>
                    </a:lnTo>
                    <a:lnTo>
                      <a:pt x="86976" y="84884"/>
                    </a:lnTo>
                    <a:lnTo>
                      <a:pt x="78109" y="27199"/>
                    </a:lnTo>
                    <a:lnTo>
                      <a:pt x="70039" y="98035"/>
                    </a:lnTo>
                    <a:lnTo>
                      <a:pt x="58183" y="31483"/>
                    </a:lnTo>
                    <a:lnTo>
                      <a:pt x="56490" y="99330"/>
                    </a:lnTo>
                    <a:lnTo>
                      <a:pt x="51807" y="68844"/>
                    </a:lnTo>
                    <a:lnTo>
                      <a:pt x="46726" y="92157"/>
                    </a:lnTo>
                    <a:lnTo>
                      <a:pt x="45032" y="19627"/>
                    </a:lnTo>
                    <a:lnTo>
                      <a:pt x="31881" y="84884"/>
                    </a:lnTo>
                    <a:lnTo>
                      <a:pt x="26800" y="56888"/>
                    </a:lnTo>
                    <a:lnTo>
                      <a:pt x="25107" y="98832"/>
                    </a:lnTo>
                    <a:lnTo>
                      <a:pt x="19627" y="31383"/>
                    </a:lnTo>
                    <a:lnTo>
                      <a:pt x="9465" y="100027"/>
                    </a:lnTo>
                    <a:lnTo>
                      <a:pt x="100" y="0"/>
                    </a:lnTo>
                    <a:lnTo>
                      <a:pt x="100" y="65357"/>
                    </a:lnTo>
                    <a:lnTo>
                      <a:pt x="100" y="105706"/>
                    </a:lnTo>
                    <a:close/>
                  </a:path>
                </a:pathLst>
              </a:custGeom>
              <a:solidFill>
                <a:srgbClr val="76B9E6"/>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05" name="Freeform: Shape 104">
                <a:extLst>
                  <a:ext uri="{FF2B5EF4-FFF2-40B4-BE49-F238E27FC236}">
                    <a16:creationId xmlns:a16="http://schemas.microsoft.com/office/drawing/2014/main" id="{EBAC4507-61D7-4BCE-9FB2-C87209AF75DF}"/>
                  </a:ext>
                </a:extLst>
              </p:cNvPr>
              <p:cNvSpPr/>
              <p:nvPr/>
            </p:nvSpPr>
            <p:spPr>
              <a:xfrm>
                <a:off x="7126801" y="4706746"/>
                <a:ext cx="253202" cy="205544"/>
              </a:xfrm>
              <a:custGeom>
                <a:avLst/>
                <a:gdLst>
                  <a:gd name="connsiteX0" fmla="*/ 28422 w 253202"/>
                  <a:gd name="connsiteY0" fmla="*/ 0 h 205544"/>
                  <a:gd name="connsiteX1" fmla="*/ 188227 w 253202"/>
                  <a:gd name="connsiteY1" fmla="*/ 17336 h 205544"/>
                  <a:gd name="connsiteX2" fmla="*/ 251791 w 253202"/>
                  <a:gd name="connsiteY2" fmla="*/ 87275 h 205544"/>
                  <a:gd name="connsiteX3" fmla="*/ 178065 w 253202"/>
                  <a:gd name="connsiteY3" fmla="*/ 205535 h 205544"/>
                  <a:gd name="connsiteX4" fmla="*/ 5906 w 253202"/>
                  <a:gd name="connsiteY4" fmla="*/ 86877 h 205544"/>
                  <a:gd name="connsiteX5" fmla="*/ 65683 w 253202"/>
                  <a:gd name="connsiteY5" fmla="*/ 97936 h 205544"/>
                  <a:gd name="connsiteX6" fmla="*/ 16965 w 253202"/>
                  <a:gd name="connsiteY6" fmla="*/ 76316 h 205544"/>
                  <a:gd name="connsiteX7" fmla="*/ 76344 w 253202"/>
                  <a:gd name="connsiteY7" fmla="*/ 76316 h 205544"/>
                  <a:gd name="connsiteX8" fmla="*/ 26728 w 253202"/>
                  <a:gd name="connsiteY8" fmla="*/ 64859 h 205544"/>
                  <a:gd name="connsiteX9" fmla="*/ 75447 w 253202"/>
                  <a:gd name="connsiteY9" fmla="*/ 65257 h 205544"/>
                  <a:gd name="connsiteX10" fmla="*/ 27 w 253202"/>
                  <a:gd name="connsiteY10" fmla="*/ 45331 h 205544"/>
                  <a:gd name="connsiteX11" fmla="*/ 111114 w 253202"/>
                  <a:gd name="connsiteY11" fmla="*/ 52106 h 205544"/>
                  <a:gd name="connsiteX12" fmla="*/ 53927 w 253202"/>
                  <a:gd name="connsiteY12" fmla="*/ 39852 h 205544"/>
                  <a:gd name="connsiteX13" fmla="*/ 90292 w 253202"/>
                  <a:gd name="connsiteY13" fmla="*/ 38158 h 205544"/>
                  <a:gd name="connsiteX14" fmla="*/ 15371 w 253202"/>
                  <a:gd name="connsiteY14" fmla="*/ 19528 h 205544"/>
                  <a:gd name="connsiteX15" fmla="*/ 78137 w 253202"/>
                  <a:gd name="connsiteY15" fmla="*/ 18631 h 205544"/>
                  <a:gd name="connsiteX16" fmla="*/ 28422 w 253202"/>
                  <a:gd name="connsiteY16" fmla="*/ 0 h 2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202" h="205544">
                    <a:moveTo>
                      <a:pt x="28422" y="0"/>
                    </a:moveTo>
                    <a:cubicBezTo>
                      <a:pt x="28422" y="0"/>
                      <a:pt x="154353" y="4284"/>
                      <a:pt x="188227" y="17336"/>
                    </a:cubicBezTo>
                    <a:cubicBezTo>
                      <a:pt x="222101" y="30487"/>
                      <a:pt x="261156" y="42741"/>
                      <a:pt x="251791" y="87275"/>
                    </a:cubicBezTo>
                    <a:cubicBezTo>
                      <a:pt x="242425" y="131810"/>
                      <a:pt x="233160" y="204738"/>
                      <a:pt x="178065" y="205535"/>
                    </a:cubicBezTo>
                    <a:cubicBezTo>
                      <a:pt x="122970" y="206432"/>
                      <a:pt x="90690" y="142769"/>
                      <a:pt x="5906" y="86877"/>
                    </a:cubicBezTo>
                    <a:lnTo>
                      <a:pt x="65683" y="97936"/>
                    </a:lnTo>
                    <a:lnTo>
                      <a:pt x="16965" y="76316"/>
                    </a:lnTo>
                    <a:cubicBezTo>
                      <a:pt x="16965" y="76316"/>
                      <a:pt x="77639" y="77611"/>
                      <a:pt x="76344" y="76316"/>
                    </a:cubicBezTo>
                    <a:cubicBezTo>
                      <a:pt x="75049" y="75021"/>
                      <a:pt x="24636" y="64859"/>
                      <a:pt x="26728" y="64859"/>
                    </a:cubicBezTo>
                    <a:cubicBezTo>
                      <a:pt x="28820" y="64859"/>
                      <a:pt x="75447" y="65257"/>
                      <a:pt x="75447" y="65257"/>
                    </a:cubicBezTo>
                    <a:cubicBezTo>
                      <a:pt x="75447" y="65257"/>
                      <a:pt x="-1666" y="45331"/>
                      <a:pt x="27" y="45331"/>
                    </a:cubicBezTo>
                    <a:cubicBezTo>
                      <a:pt x="1722" y="45331"/>
                      <a:pt x="111114" y="52106"/>
                      <a:pt x="111114" y="52106"/>
                    </a:cubicBezTo>
                    <a:lnTo>
                      <a:pt x="53927" y="39852"/>
                    </a:lnTo>
                    <a:lnTo>
                      <a:pt x="90292" y="38158"/>
                    </a:lnTo>
                    <a:lnTo>
                      <a:pt x="15371" y="19528"/>
                    </a:lnTo>
                    <a:lnTo>
                      <a:pt x="78137" y="18631"/>
                    </a:lnTo>
                    <a:lnTo>
                      <a:pt x="28422" y="0"/>
                    </a:lnTo>
                    <a:close/>
                  </a:path>
                </a:pathLst>
              </a:custGeom>
              <a:solidFill>
                <a:srgbClr val="76B9E6"/>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106" name="Graphic 59">
              <a:extLst>
                <a:ext uri="{FF2B5EF4-FFF2-40B4-BE49-F238E27FC236}">
                  <a16:creationId xmlns:a16="http://schemas.microsoft.com/office/drawing/2014/main" id="{E7042DCE-544B-451F-9C1F-53DF7A67DECB}"/>
                </a:ext>
              </a:extLst>
            </p:cNvPr>
            <p:cNvGrpSpPr/>
            <p:nvPr/>
          </p:nvGrpSpPr>
          <p:grpSpPr>
            <a:xfrm>
              <a:off x="1562028" y="1520572"/>
              <a:ext cx="6955414" cy="3304007"/>
              <a:chOff x="1758740" y="1669432"/>
              <a:chExt cx="6955414" cy="3304007"/>
            </a:xfrm>
          </p:grpSpPr>
          <p:sp>
            <p:nvSpPr>
              <p:cNvPr id="107" name="Freeform: Shape 106">
                <a:extLst>
                  <a:ext uri="{FF2B5EF4-FFF2-40B4-BE49-F238E27FC236}">
                    <a16:creationId xmlns:a16="http://schemas.microsoft.com/office/drawing/2014/main" id="{F256ACDE-1D34-4C14-A659-2D426DD93517}"/>
                  </a:ext>
                </a:extLst>
              </p:cNvPr>
              <p:cNvSpPr/>
              <p:nvPr/>
            </p:nvSpPr>
            <p:spPr>
              <a:xfrm>
                <a:off x="1758740" y="4184179"/>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960"/>
                      <a:pt x="-3419" y="30897"/>
                      <a:pt x="566" y="17647"/>
                    </a:cubicBezTo>
                    <a:cubicBezTo>
                      <a:pt x="4552" y="4396"/>
                      <a:pt x="2161"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08" name="Freeform: Shape 107">
                <a:extLst>
                  <a:ext uri="{FF2B5EF4-FFF2-40B4-BE49-F238E27FC236}">
                    <a16:creationId xmlns:a16="http://schemas.microsoft.com/office/drawing/2014/main" id="{C8EC5863-00F6-4218-AB59-1A55754595FD}"/>
                  </a:ext>
                </a:extLst>
              </p:cNvPr>
              <p:cNvSpPr/>
              <p:nvPr/>
            </p:nvSpPr>
            <p:spPr>
              <a:xfrm>
                <a:off x="1914560" y="4147117"/>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651" y="4296"/>
                      <a:pt x="2161"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09" name="Freeform: Shape 108">
                <a:extLst>
                  <a:ext uri="{FF2B5EF4-FFF2-40B4-BE49-F238E27FC236}">
                    <a16:creationId xmlns:a16="http://schemas.microsoft.com/office/drawing/2014/main" id="{9FC06B0B-D73D-48C5-BE31-CECA42AD1583}"/>
                  </a:ext>
                </a:extLst>
              </p:cNvPr>
              <p:cNvSpPr/>
              <p:nvPr/>
            </p:nvSpPr>
            <p:spPr>
              <a:xfrm>
                <a:off x="2054440" y="4147117"/>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651" y="4296"/>
                      <a:pt x="2161"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0" name="Freeform: Shape 109">
                <a:extLst>
                  <a:ext uri="{FF2B5EF4-FFF2-40B4-BE49-F238E27FC236}">
                    <a16:creationId xmlns:a16="http://schemas.microsoft.com/office/drawing/2014/main" id="{CF6211EA-2602-45D8-B1B1-9E9B9B05259D}"/>
                  </a:ext>
                </a:extLst>
              </p:cNvPr>
              <p:cNvSpPr/>
              <p:nvPr/>
            </p:nvSpPr>
            <p:spPr>
              <a:xfrm>
                <a:off x="2194319" y="4153493"/>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651" y="4297"/>
                      <a:pt x="2260"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1" name="Freeform: Shape 110">
                <a:extLst>
                  <a:ext uri="{FF2B5EF4-FFF2-40B4-BE49-F238E27FC236}">
                    <a16:creationId xmlns:a16="http://schemas.microsoft.com/office/drawing/2014/main" id="{0F74D6B4-9802-488B-AEFD-733586EA126D}"/>
                  </a:ext>
                </a:extLst>
              </p:cNvPr>
              <p:cNvSpPr/>
              <p:nvPr/>
            </p:nvSpPr>
            <p:spPr>
              <a:xfrm>
                <a:off x="2336191" y="4162559"/>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651" y="4297"/>
                      <a:pt x="2161"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2" name="Freeform: Shape 111">
                <a:extLst>
                  <a:ext uri="{FF2B5EF4-FFF2-40B4-BE49-F238E27FC236}">
                    <a16:creationId xmlns:a16="http://schemas.microsoft.com/office/drawing/2014/main" id="{7E9F4606-970A-47E2-8D74-67AE9DDCEB9F}"/>
                  </a:ext>
                </a:extLst>
              </p:cNvPr>
              <p:cNvSpPr/>
              <p:nvPr/>
            </p:nvSpPr>
            <p:spPr>
              <a:xfrm>
                <a:off x="2467801" y="4190356"/>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552" y="4396"/>
                      <a:pt x="2160"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3" name="Freeform: Shape 112">
                <a:extLst>
                  <a:ext uri="{FF2B5EF4-FFF2-40B4-BE49-F238E27FC236}">
                    <a16:creationId xmlns:a16="http://schemas.microsoft.com/office/drawing/2014/main" id="{EC5BDA62-F12F-4A40-B885-BDA50A82F910}"/>
                  </a:ext>
                </a:extLst>
              </p:cNvPr>
              <p:cNvSpPr/>
              <p:nvPr/>
            </p:nvSpPr>
            <p:spPr>
              <a:xfrm>
                <a:off x="2623621" y="4205798"/>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552" y="4396"/>
                      <a:pt x="2160"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4" name="Freeform: Shape 113">
                <a:extLst>
                  <a:ext uri="{FF2B5EF4-FFF2-40B4-BE49-F238E27FC236}">
                    <a16:creationId xmlns:a16="http://schemas.microsoft.com/office/drawing/2014/main" id="{35903E2C-4149-4780-8F63-B085A46EBC2E}"/>
                  </a:ext>
                </a:extLst>
              </p:cNvPr>
              <p:cNvSpPr/>
              <p:nvPr/>
            </p:nvSpPr>
            <p:spPr>
              <a:xfrm>
                <a:off x="2766689" y="4203208"/>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552" y="4396"/>
                      <a:pt x="2160"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5" name="Freeform: Shape 114">
                <a:extLst>
                  <a:ext uri="{FF2B5EF4-FFF2-40B4-BE49-F238E27FC236}">
                    <a16:creationId xmlns:a16="http://schemas.microsoft.com/office/drawing/2014/main" id="{4B5AD977-DCDE-472D-B99D-7BCA6BF3027E}"/>
                  </a:ext>
                </a:extLst>
              </p:cNvPr>
              <p:cNvSpPr/>
              <p:nvPr/>
            </p:nvSpPr>
            <p:spPr>
              <a:xfrm>
                <a:off x="2916133" y="4233395"/>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552" y="4396"/>
                      <a:pt x="2160"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6" name="Freeform: Shape 115">
                <a:extLst>
                  <a:ext uri="{FF2B5EF4-FFF2-40B4-BE49-F238E27FC236}">
                    <a16:creationId xmlns:a16="http://schemas.microsoft.com/office/drawing/2014/main" id="{AC306C70-FE5C-466F-9D18-E8B09DA44F0C}"/>
                  </a:ext>
                </a:extLst>
              </p:cNvPr>
              <p:cNvSpPr/>
              <p:nvPr/>
            </p:nvSpPr>
            <p:spPr>
              <a:xfrm>
                <a:off x="3035687" y="4267967"/>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552" y="4396"/>
                      <a:pt x="2161"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7" name="Freeform: Shape 116">
                <a:extLst>
                  <a:ext uri="{FF2B5EF4-FFF2-40B4-BE49-F238E27FC236}">
                    <a16:creationId xmlns:a16="http://schemas.microsoft.com/office/drawing/2014/main" id="{C89D37C9-9BD8-41EB-A5A2-90BF823F11CE}"/>
                  </a:ext>
                </a:extLst>
              </p:cNvPr>
              <p:cNvSpPr/>
              <p:nvPr/>
            </p:nvSpPr>
            <p:spPr>
              <a:xfrm>
                <a:off x="3137110" y="4267967"/>
                <a:ext cx="49935" cy="43236"/>
              </a:xfrm>
              <a:custGeom>
                <a:avLst/>
                <a:gdLst>
                  <a:gd name="connsiteX0" fmla="*/ 25175 w 49935"/>
                  <a:gd name="connsiteY0" fmla="*/ 12 h 43236"/>
                  <a:gd name="connsiteX1" fmla="*/ 49783 w 49935"/>
                  <a:gd name="connsiteY1" fmla="*/ 18942 h 43236"/>
                  <a:gd name="connsiteX2" fmla="*/ 29260 w 49935"/>
                  <a:gd name="connsiteY2" fmla="*/ 43052 h 43236"/>
                  <a:gd name="connsiteX3" fmla="*/ 566 w 49935"/>
                  <a:gd name="connsiteY3" fmla="*/ 17647 h 43236"/>
                  <a:gd name="connsiteX4" fmla="*/ 25175 w 49935"/>
                  <a:gd name="connsiteY4" fmla="*/ 12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 h="43236">
                    <a:moveTo>
                      <a:pt x="25175" y="12"/>
                    </a:moveTo>
                    <a:cubicBezTo>
                      <a:pt x="35536" y="-386"/>
                      <a:pt x="51676" y="8979"/>
                      <a:pt x="49783" y="18942"/>
                    </a:cubicBezTo>
                    <a:cubicBezTo>
                      <a:pt x="47890" y="28905"/>
                      <a:pt x="44104" y="45144"/>
                      <a:pt x="29260" y="43052"/>
                    </a:cubicBezTo>
                    <a:cubicBezTo>
                      <a:pt x="14415" y="40860"/>
                      <a:pt x="-3419" y="30897"/>
                      <a:pt x="566" y="17647"/>
                    </a:cubicBezTo>
                    <a:cubicBezTo>
                      <a:pt x="4552" y="4396"/>
                      <a:pt x="2161" y="809"/>
                      <a:pt x="25175" y="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8" name="Freeform: Shape 117">
                <a:extLst>
                  <a:ext uri="{FF2B5EF4-FFF2-40B4-BE49-F238E27FC236}">
                    <a16:creationId xmlns:a16="http://schemas.microsoft.com/office/drawing/2014/main" id="{45874A81-B250-4FA4-95E2-70758526EC4F}"/>
                  </a:ext>
                </a:extLst>
              </p:cNvPr>
              <p:cNvSpPr/>
              <p:nvPr/>
            </p:nvSpPr>
            <p:spPr>
              <a:xfrm>
                <a:off x="3217820" y="4526764"/>
                <a:ext cx="42334" cy="49375"/>
              </a:xfrm>
              <a:custGeom>
                <a:avLst/>
                <a:gdLst>
                  <a:gd name="connsiteX0" fmla="*/ 38914 w 42334"/>
                  <a:gd name="connsiteY0" fmla="*/ 15394 h 49375"/>
                  <a:gd name="connsiteX1" fmla="*/ 34231 w 42334"/>
                  <a:gd name="connsiteY1" fmla="*/ 46080 h 49375"/>
                  <a:gd name="connsiteX2" fmla="*/ 3246 w 42334"/>
                  <a:gd name="connsiteY2" fmla="*/ 39704 h 49375"/>
                  <a:gd name="connsiteX3" fmla="*/ 11615 w 42334"/>
                  <a:gd name="connsiteY3" fmla="*/ 2343 h 49375"/>
                  <a:gd name="connsiteX4" fmla="*/ 38914 w 42334"/>
                  <a:gd name="connsiteY4" fmla="*/ 15394 h 4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4" h="49375">
                    <a:moveTo>
                      <a:pt x="38914" y="15394"/>
                    </a:moveTo>
                    <a:cubicBezTo>
                      <a:pt x="44194" y="24262"/>
                      <a:pt x="43895" y="42892"/>
                      <a:pt x="34231" y="46080"/>
                    </a:cubicBezTo>
                    <a:cubicBezTo>
                      <a:pt x="24567" y="49268"/>
                      <a:pt x="8527" y="53752"/>
                      <a:pt x="3246" y="39704"/>
                    </a:cubicBezTo>
                    <a:cubicBezTo>
                      <a:pt x="-2034" y="25656"/>
                      <a:pt x="-1935" y="5232"/>
                      <a:pt x="11615" y="2343"/>
                    </a:cubicBezTo>
                    <a:cubicBezTo>
                      <a:pt x="25165" y="-546"/>
                      <a:pt x="27058" y="-4332"/>
                      <a:pt x="38914" y="15394"/>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19" name="Freeform: Shape 118">
                <a:extLst>
                  <a:ext uri="{FF2B5EF4-FFF2-40B4-BE49-F238E27FC236}">
                    <a16:creationId xmlns:a16="http://schemas.microsoft.com/office/drawing/2014/main" id="{3CEA7418-39B3-4836-8A1D-61551F1AD363}"/>
                  </a:ext>
                </a:extLst>
              </p:cNvPr>
              <p:cNvSpPr/>
              <p:nvPr/>
            </p:nvSpPr>
            <p:spPr>
              <a:xfrm>
                <a:off x="3269620" y="4663586"/>
                <a:ext cx="53967" cy="62812"/>
              </a:xfrm>
              <a:custGeom>
                <a:avLst/>
                <a:gdLst>
                  <a:gd name="connsiteX0" fmla="*/ 49581 w 53967"/>
                  <a:gd name="connsiteY0" fmla="*/ 19548 h 62812"/>
                  <a:gd name="connsiteX1" fmla="*/ 43603 w 53967"/>
                  <a:gd name="connsiteY1" fmla="*/ 58603 h 62812"/>
                  <a:gd name="connsiteX2" fmla="*/ 4150 w 53967"/>
                  <a:gd name="connsiteY2" fmla="*/ 50533 h 62812"/>
                  <a:gd name="connsiteX3" fmla="*/ 14810 w 53967"/>
                  <a:gd name="connsiteY3" fmla="*/ 3010 h 62812"/>
                  <a:gd name="connsiteX4" fmla="*/ 49581 w 53967"/>
                  <a:gd name="connsiteY4" fmla="*/ 19548 h 6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7" h="62812">
                    <a:moveTo>
                      <a:pt x="49581" y="19548"/>
                    </a:moveTo>
                    <a:cubicBezTo>
                      <a:pt x="56356" y="30906"/>
                      <a:pt x="55957" y="54518"/>
                      <a:pt x="43603" y="58603"/>
                    </a:cubicBezTo>
                    <a:cubicBezTo>
                      <a:pt x="31249" y="62688"/>
                      <a:pt x="10925" y="68367"/>
                      <a:pt x="4150" y="50533"/>
                    </a:cubicBezTo>
                    <a:cubicBezTo>
                      <a:pt x="-2625" y="32600"/>
                      <a:pt x="-2426" y="6596"/>
                      <a:pt x="14810" y="3010"/>
                    </a:cubicBezTo>
                    <a:cubicBezTo>
                      <a:pt x="32046" y="-677"/>
                      <a:pt x="34537" y="-5558"/>
                      <a:pt x="49581" y="1954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0" name="Freeform: Shape 119">
                <a:extLst>
                  <a:ext uri="{FF2B5EF4-FFF2-40B4-BE49-F238E27FC236}">
                    <a16:creationId xmlns:a16="http://schemas.microsoft.com/office/drawing/2014/main" id="{18D8EF45-EFE8-4A58-B6A6-336ACFF9502B}"/>
                  </a:ext>
                </a:extLst>
              </p:cNvPr>
              <p:cNvSpPr/>
              <p:nvPr/>
            </p:nvSpPr>
            <p:spPr>
              <a:xfrm>
                <a:off x="3350438" y="4816291"/>
                <a:ext cx="62961" cy="60439"/>
              </a:xfrm>
              <a:custGeom>
                <a:avLst/>
                <a:gdLst>
                  <a:gd name="connsiteX0" fmla="*/ 40795 w 62961"/>
                  <a:gd name="connsiteY0" fmla="*/ 4929 h 60439"/>
                  <a:gd name="connsiteX1" fmla="*/ 61219 w 62961"/>
                  <a:gd name="connsiteY1" fmla="*/ 38703 h 60439"/>
                  <a:gd name="connsiteX2" fmla="*/ 25751 w 62961"/>
                  <a:gd name="connsiteY2" fmla="*/ 57732 h 60439"/>
                  <a:gd name="connsiteX3" fmla="*/ 3533 w 62961"/>
                  <a:gd name="connsiteY3" fmla="*/ 14393 h 60439"/>
                  <a:gd name="connsiteX4" fmla="*/ 40795 w 62961"/>
                  <a:gd name="connsiteY4" fmla="*/ 4929 h 6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61" h="60439">
                    <a:moveTo>
                      <a:pt x="40795" y="4929"/>
                    </a:moveTo>
                    <a:cubicBezTo>
                      <a:pt x="53248" y="9312"/>
                      <a:pt x="68093" y="27744"/>
                      <a:pt x="61219" y="38703"/>
                    </a:cubicBezTo>
                    <a:cubicBezTo>
                      <a:pt x="54344" y="49662"/>
                      <a:pt x="42389" y="67197"/>
                      <a:pt x="25751" y="57732"/>
                    </a:cubicBezTo>
                    <a:cubicBezTo>
                      <a:pt x="9113" y="48267"/>
                      <a:pt x="-7426" y="28242"/>
                      <a:pt x="3533" y="14393"/>
                    </a:cubicBezTo>
                    <a:cubicBezTo>
                      <a:pt x="14493" y="545"/>
                      <a:pt x="13197" y="-4735"/>
                      <a:pt x="40795" y="4929"/>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1" name="Freeform: Shape 120">
                <a:extLst>
                  <a:ext uri="{FF2B5EF4-FFF2-40B4-BE49-F238E27FC236}">
                    <a16:creationId xmlns:a16="http://schemas.microsoft.com/office/drawing/2014/main" id="{DB4AB1FF-FEEB-44F5-9951-D6321FAFB2E5}"/>
                  </a:ext>
                </a:extLst>
              </p:cNvPr>
              <p:cNvSpPr/>
              <p:nvPr/>
            </p:nvSpPr>
            <p:spPr>
              <a:xfrm>
                <a:off x="3922324" y="4717093"/>
                <a:ext cx="56555" cy="65537"/>
              </a:xfrm>
              <a:custGeom>
                <a:avLst/>
                <a:gdLst>
                  <a:gd name="connsiteX0" fmla="*/ 54927 w 56555"/>
                  <a:gd name="connsiteY0" fmla="*/ 25121 h 65537"/>
                  <a:gd name="connsiteX1" fmla="*/ 40282 w 56555"/>
                  <a:gd name="connsiteY1" fmla="*/ 64674 h 65537"/>
                  <a:gd name="connsiteX2" fmla="*/ 828 w 56555"/>
                  <a:gd name="connsiteY2" fmla="*/ 47737 h 65537"/>
                  <a:gd name="connsiteX3" fmla="*/ 22249 w 56555"/>
                  <a:gd name="connsiteY3" fmla="*/ 314 h 65537"/>
                  <a:gd name="connsiteX4" fmla="*/ 54927 w 56555"/>
                  <a:gd name="connsiteY4" fmla="*/ 25121 h 6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5" h="65537">
                    <a:moveTo>
                      <a:pt x="54927" y="25121"/>
                    </a:moveTo>
                    <a:cubicBezTo>
                      <a:pt x="59610" y="38372"/>
                      <a:pt x="54030" y="63080"/>
                      <a:pt x="40282" y="64674"/>
                    </a:cubicBezTo>
                    <a:cubicBezTo>
                      <a:pt x="26533" y="66268"/>
                      <a:pt x="4017" y="67862"/>
                      <a:pt x="828" y="47737"/>
                    </a:cubicBezTo>
                    <a:cubicBezTo>
                      <a:pt x="-2360" y="27612"/>
                      <a:pt x="3419" y="413"/>
                      <a:pt x="22249" y="314"/>
                    </a:cubicBezTo>
                    <a:cubicBezTo>
                      <a:pt x="40979" y="214"/>
                      <a:pt x="44566" y="-4369"/>
                      <a:pt x="54927" y="2512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2" name="Freeform: Shape 121">
                <a:extLst>
                  <a:ext uri="{FF2B5EF4-FFF2-40B4-BE49-F238E27FC236}">
                    <a16:creationId xmlns:a16="http://schemas.microsoft.com/office/drawing/2014/main" id="{94FA1E1B-5EFB-460A-B190-4EAB20195C67}"/>
                  </a:ext>
                </a:extLst>
              </p:cNvPr>
              <p:cNvSpPr/>
              <p:nvPr/>
            </p:nvSpPr>
            <p:spPr>
              <a:xfrm>
                <a:off x="3937499" y="4577392"/>
                <a:ext cx="47670" cy="55238"/>
              </a:xfrm>
              <a:custGeom>
                <a:avLst/>
                <a:gdLst>
                  <a:gd name="connsiteX0" fmla="*/ 46328 w 47670"/>
                  <a:gd name="connsiteY0" fmla="*/ 21156 h 55238"/>
                  <a:gd name="connsiteX1" fmla="*/ 33975 w 47670"/>
                  <a:gd name="connsiteY1" fmla="*/ 54532 h 55238"/>
                  <a:gd name="connsiteX2" fmla="*/ 698 w 47670"/>
                  <a:gd name="connsiteY2" fmla="*/ 40186 h 55238"/>
                  <a:gd name="connsiteX3" fmla="*/ 18831 w 47670"/>
                  <a:gd name="connsiteY3" fmla="*/ 234 h 55238"/>
                  <a:gd name="connsiteX4" fmla="*/ 46328 w 47670"/>
                  <a:gd name="connsiteY4" fmla="*/ 21156 h 5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70" h="55238">
                    <a:moveTo>
                      <a:pt x="46328" y="21156"/>
                    </a:moveTo>
                    <a:cubicBezTo>
                      <a:pt x="50214" y="32415"/>
                      <a:pt x="45531" y="53237"/>
                      <a:pt x="33975" y="54532"/>
                    </a:cubicBezTo>
                    <a:cubicBezTo>
                      <a:pt x="22418" y="55827"/>
                      <a:pt x="3289" y="57222"/>
                      <a:pt x="698" y="40186"/>
                    </a:cubicBezTo>
                    <a:cubicBezTo>
                      <a:pt x="-1992" y="23149"/>
                      <a:pt x="2890" y="234"/>
                      <a:pt x="18831" y="234"/>
                    </a:cubicBezTo>
                    <a:cubicBezTo>
                      <a:pt x="34772" y="234"/>
                      <a:pt x="37661" y="-3751"/>
                      <a:pt x="46328" y="2115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3" name="Freeform: Shape 122">
                <a:extLst>
                  <a:ext uri="{FF2B5EF4-FFF2-40B4-BE49-F238E27FC236}">
                    <a16:creationId xmlns:a16="http://schemas.microsoft.com/office/drawing/2014/main" id="{5276CC66-F57A-42FB-85B9-8A76074711B3}"/>
                  </a:ext>
                </a:extLst>
              </p:cNvPr>
              <p:cNvSpPr/>
              <p:nvPr/>
            </p:nvSpPr>
            <p:spPr>
              <a:xfrm>
                <a:off x="3956963" y="4448861"/>
                <a:ext cx="32046" cy="37191"/>
              </a:xfrm>
              <a:custGeom>
                <a:avLst/>
                <a:gdLst>
                  <a:gd name="connsiteX0" fmla="*/ 31149 w 32046"/>
                  <a:gd name="connsiteY0" fmla="*/ 14292 h 37191"/>
                  <a:gd name="connsiteX1" fmla="*/ 22879 w 32046"/>
                  <a:gd name="connsiteY1" fmla="*/ 36709 h 37191"/>
                  <a:gd name="connsiteX2" fmla="*/ 463 w 32046"/>
                  <a:gd name="connsiteY2" fmla="*/ 27045 h 37191"/>
                  <a:gd name="connsiteX3" fmla="*/ 12618 w 32046"/>
                  <a:gd name="connsiteY3" fmla="*/ 145 h 37191"/>
                  <a:gd name="connsiteX4" fmla="*/ 31149 w 32046"/>
                  <a:gd name="connsiteY4" fmla="*/ 14292 h 37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6" h="37191">
                    <a:moveTo>
                      <a:pt x="31149" y="14292"/>
                    </a:moveTo>
                    <a:cubicBezTo>
                      <a:pt x="33739" y="21864"/>
                      <a:pt x="30650" y="35812"/>
                      <a:pt x="22879" y="36709"/>
                    </a:cubicBezTo>
                    <a:cubicBezTo>
                      <a:pt x="15108" y="37605"/>
                      <a:pt x="2256" y="38502"/>
                      <a:pt x="463" y="27045"/>
                    </a:cubicBezTo>
                    <a:cubicBezTo>
                      <a:pt x="-1331" y="15587"/>
                      <a:pt x="1957" y="145"/>
                      <a:pt x="12618" y="145"/>
                    </a:cubicBezTo>
                    <a:cubicBezTo>
                      <a:pt x="23278" y="145"/>
                      <a:pt x="25271" y="-2445"/>
                      <a:pt x="31149" y="1429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4" name="Freeform: Shape 123">
                <a:extLst>
                  <a:ext uri="{FF2B5EF4-FFF2-40B4-BE49-F238E27FC236}">
                    <a16:creationId xmlns:a16="http://schemas.microsoft.com/office/drawing/2014/main" id="{DD9CAA91-72F4-416A-95BE-7422814CBACA}"/>
                  </a:ext>
                </a:extLst>
              </p:cNvPr>
              <p:cNvSpPr/>
              <p:nvPr/>
            </p:nvSpPr>
            <p:spPr>
              <a:xfrm>
                <a:off x="3988972" y="4396265"/>
                <a:ext cx="37548" cy="37366"/>
              </a:xfrm>
              <a:custGeom>
                <a:avLst/>
                <a:gdLst>
                  <a:gd name="connsiteX0" fmla="*/ 33013 w 37548"/>
                  <a:gd name="connsiteY0" fmla="*/ 26039 h 37366"/>
                  <a:gd name="connsiteX1" fmla="*/ 11195 w 37548"/>
                  <a:gd name="connsiteY1" fmla="*/ 35803 h 37366"/>
                  <a:gd name="connsiteX2" fmla="*/ 2427 w 37548"/>
                  <a:gd name="connsiteY2" fmla="*/ 13088 h 37366"/>
                  <a:gd name="connsiteX3" fmla="*/ 30124 w 37548"/>
                  <a:gd name="connsiteY3" fmla="*/ 2925 h 37366"/>
                  <a:gd name="connsiteX4" fmla="*/ 33013 w 37548"/>
                  <a:gd name="connsiteY4" fmla="*/ 26039 h 3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8" h="37366">
                    <a:moveTo>
                      <a:pt x="33013" y="26039"/>
                    </a:moveTo>
                    <a:cubicBezTo>
                      <a:pt x="29427" y="33212"/>
                      <a:pt x="17272" y="40685"/>
                      <a:pt x="11195" y="35803"/>
                    </a:cubicBezTo>
                    <a:cubicBezTo>
                      <a:pt x="5117" y="30821"/>
                      <a:pt x="-4547" y="22353"/>
                      <a:pt x="2427" y="13088"/>
                    </a:cubicBezTo>
                    <a:cubicBezTo>
                      <a:pt x="9302" y="3822"/>
                      <a:pt x="22652" y="-4646"/>
                      <a:pt x="30124" y="2925"/>
                    </a:cubicBezTo>
                    <a:cubicBezTo>
                      <a:pt x="37596" y="10597"/>
                      <a:pt x="40884" y="10198"/>
                      <a:pt x="33013" y="26039"/>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5" name="Freeform: Shape 124">
                <a:extLst>
                  <a:ext uri="{FF2B5EF4-FFF2-40B4-BE49-F238E27FC236}">
                    <a16:creationId xmlns:a16="http://schemas.microsoft.com/office/drawing/2014/main" id="{11238052-2BF6-4FA7-83B2-27E5ED2510D6}"/>
                  </a:ext>
                </a:extLst>
              </p:cNvPr>
              <p:cNvSpPr/>
              <p:nvPr/>
            </p:nvSpPr>
            <p:spPr>
              <a:xfrm>
                <a:off x="4051262" y="4336029"/>
                <a:ext cx="38761" cy="37746"/>
              </a:xfrm>
              <a:custGeom>
                <a:avLst/>
                <a:gdLst>
                  <a:gd name="connsiteX0" fmla="*/ 34287 w 38761"/>
                  <a:gd name="connsiteY0" fmla="*/ 26598 h 37746"/>
                  <a:gd name="connsiteX1" fmla="*/ 11870 w 38761"/>
                  <a:gd name="connsiteY1" fmla="*/ 36063 h 37746"/>
                  <a:gd name="connsiteX2" fmla="*/ 2405 w 38761"/>
                  <a:gd name="connsiteY2" fmla="*/ 12849 h 37746"/>
                  <a:gd name="connsiteX3" fmla="*/ 30899 w 38761"/>
                  <a:gd name="connsiteY3" fmla="*/ 3085 h 37746"/>
                  <a:gd name="connsiteX4" fmla="*/ 34287 w 38761"/>
                  <a:gd name="connsiteY4" fmla="*/ 26598 h 3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61" h="37746">
                    <a:moveTo>
                      <a:pt x="34287" y="26598"/>
                    </a:moveTo>
                    <a:cubicBezTo>
                      <a:pt x="30700" y="33771"/>
                      <a:pt x="18246" y="41144"/>
                      <a:pt x="11870" y="36063"/>
                    </a:cubicBezTo>
                    <a:cubicBezTo>
                      <a:pt x="5494" y="30982"/>
                      <a:pt x="-4668" y="22115"/>
                      <a:pt x="2405" y="12849"/>
                    </a:cubicBezTo>
                    <a:cubicBezTo>
                      <a:pt x="9479" y="3584"/>
                      <a:pt x="23028" y="-4686"/>
                      <a:pt x="30899" y="3085"/>
                    </a:cubicBezTo>
                    <a:cubicBezTo>
                      <a:pt x="38770" y="10956"/>
                      <a:pt x="42157" y="10657"/>
                      <a:pt x="34287" y="2659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6" name="Freeform: Shape 125">
                <a:extLst>
                  <a:ext uri="{FF2B5EF4-FFF2-40B4-BE49-F238E27FC236}">
                    <a16:creationId xmlns:a16="http://schemas.microsoft.com/office/drawing/2014/main" id="{555001AB-7889-4562-A122-85FAA812C82D}"/>
                  </a:ext>
                </a:extLst>
              </p:cNvPr>
              <p:cNvSpPr/>
              <p:nvPr/>
            </p:nvSpPr>
            <p:spPr>
              <a:xfrm>
                <a:off x="4148999" y="4318266"/>
                <a:ext cx="47255" cy="42544"/>
              </a:xfrm>
              <a:custGeom>
                <a:avLst/>
                <a:gdLst>
                  <a:gd name="connsiteX0" fmla="*/ 19142 w 47255"/>
                  <a:gd name="connsiteY0" fmla="*/ 723 h 42544"/>
                  <a:gd name="connsiteX1" fmla="*/ 47039 w 47255"/>
                  <a:gd name="connsiteY1" fmla="*/ 13774 h 42544"/>
                  <a:gd name="connsiteX2" fmla="*/ 33389 w 47255"/>
                  <a:gd name="connsiteY2" fmla="*/ 42368 h 42544"/>
                  <a:gd name="connsiteX3" fmla="*/ 14 w 47255"/>
                  <a:gd name="connsiteY3" fmla="*/ 23837 h 42544"/>
                  <a:gd name="connsiteX4" fmla="*/ 19142 w 47255"/>
                  <a:gd name="connsiteY4" fmla="*/ 723 h 4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55" h="42544">
                    <a:moveTo>
                      <a:pt x="19142" y="723"/>
                    </a:moveTo>
                    <a:cubicBezTo>
                      <a:pt x="28906" y="-2067"/>
                      <a:pt x="46441" y="3413"/>
                      <a:pt x="47039" y="13774"/>
                    </a:cubicBezTo>
                    <a:cubicBezTo>
                      <a:pt x="47636" y="24136"/>
                      <a:pt x="48035" y="41073"/>
                      <a:pt x="33389" y="42368"/>
                    </a:cubicBezTo>
                    <a:cubicBezTo>
                      <a:pt x="18744" y="43663"/>
                      <a:pt x="-584" y="37885"/>
                      <a:pt x="14" y="23837"/>
                    </a:cubicBezTo>
                    <a:cubicBezTo>
                      <a:pt x="711" y="9789"/>
                      <a:pt x="-2477" y="6900"/>
                      <a:pt x="19142" y="723"/>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7" name="Freeform: Shape 126">
                <a:extLst>
                  <a:ext uri="{FF2B5EF4-FFF2-40B4-BE49-F238E27FC236}">
                    <a16:creationId xmlns:a16="http://schemas.microsoft.com/office/drawing/2014/main" id="{595278BF-6894-48DB-9C6C-44795DCA500A}"/>
                  </a:ext>
                </a:extLst>
              </p:cNvPr>
              <p:cNvSpPr/>
              <p:nvPr/>
            </p:nvSpPr>
            <p:spPr>
              <a:xfrm>
                <a:off x="4254408" y="4305368"/>
                <a:ext cx="36858" cy="33207"/>
              </a:xfrm>
              <a:custGeom>
                <a:avLst/>
                <a:gdLst>
                  <a:gd name="connsiteX0" fmla="*/ 14857 w 36858"/>
                  <a:gd name="connsiteY0" fmla="*/ 570 h 33207"/>
                  <a:gd name="connsiteX1" fmla="*/ 36676 w 36858"/>
                  <a:gd name="connsiteY1" fmla="*/ 10732 h 33207"/>
                  <a:gd name="connsiteX2" fmla="*/ 26015 w 36858"/>
                  <a:gd name="connsiteY2" fmla="*/ 33049 h 33207"/>
                  <a:gd name="connsiteX3" fmla="*/ 12 w 36858"/>
                  <a:gd name="connsiteY3" fmla="*/ 18603 h 33207"/>
                  <a:gd name="connsiteX4" fmla="*/ 14857 w 36858"/>
                  <a:gd name="connsiteY4" fmla="*/ 570 h 3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58" h="33207">
                    <a:moveTo>
                      <a:pt x="14857" y="570"/>
                    </a:moveTo>
                    <a:cubicBezTo>
                      <a:pt x="22429" y="-1622"/>
                      <a:pt x="36177" y="2662"/>
                      <a:pt x="36676" y="10732"/>
                    </a:cubicBezTo>
                    <a:cubicBezTo>
                      <a:pt x="37174" y="18802"/>
                      <a:pt x="37472" y="31953"/>
                      <a:pt x="26015" y="33049"/>
                    </a:cubicBezTo>
                    <a:cubicBezTo>
                      <a:pt x="14558" y="34145"/>
                      <a:pt x="-486" y="29562"/>
                      <a:pt x="12" y="18603"/>
                    </a:cubicBezTo>
                    <a:cubicBezTo>
                      <a:pt x="510" y="7544"/>
                      <a:pt x="-1981" y="5352"/>
                      <a:pt x="14857" y="570"/>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8" name="Freeform: Shape 127">
                <a:extLst>
                  <a:ext uri="{FF2B5EF4-FFF2-40B4-BE49-F238E27FC236}">
                    <a16:creationId xmlns:a16="http://schemas.microsoft.com/office/drawing/2014/main" id="{B279634A-12F9-4219-BC39-D45148E6C905}"/>
                  </a:ext>
                </a:extLst>
              </p:cNvPr>
              <p:cNvSpPr/>
              <p:nvPr/>
            </p:nvSpPr>
            <p:spPr>
              <a:xfrm>
                <a:off x="4395254" y="4308244"/>
                <a:ext cx="51123" cy="51100"/>
              </a:xfrm>
              <a:custGeom>
                <a:avLst/>
                <a:gdLst>
                  <a:gd name="connsiteX0" fmla="*/ 19968 w 51123"/>
                  <a:gd name="connsiteY0" fmla="*/ 682 h 51100"/>
                  <a:gd name="connsiteX1" fmla="*/ 50653 w 51123"/>
                  <a:gd name="connsiteY1" fmla="*/ 17121 h 51100"/>
                  <a:gd name="connsiteX2" fmla="*/ 36705 w 51123"/>
                  <a:gd name="connsiteY2" fmla="*/ 50995 h 51100"/>
                  <a:gd name="connsiteX3" fmla="*/ 42 w 51123"/>
                  <a:gd name="connsiteY3" fmla="*/ 27782 h 51100"/>
                  <a:gd name="connsiteX4" fmla="*/ 19968 w 51123"/>
                  <a:gd name="connsiteY4" fmla="*/ 682 h 5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3" h="51100">
                    <a:moveTo>
                      <a:pt x="19968" y="682"/>
                    </a:moveTo>
                    <a:cubicBezTo>
                      <a:pt x="30428" y="-2306"/>
                      <a:pt x="49657" y="4767"/>
                      <a:pt x="50653" y="17121"/>
                    </a:cubicBezTo>
                    <a:cubicBezTo>
                      <a:pt x="51650" y="29575"/>
                      <a:pt x="52546" y="49899"/>
                      <a:pt x="36705" y="50995"/>
                    </a:cubicBezTo>
                    <a:cubicBezTo>
                      <a:pt x="20864" y="52091"/>
                      <a:pt x="-257" y="44619"/>
                      <a:pt x="42" y="27782"/>
                    </a:cubicBezTo>
                    <a:cubicBezTo>
                      <a:pt x="341" y="10944"/>
                      <a:pt x="-3246" y="7358"/>
                      <a:pt x="19968" y="68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29" name="Freeform: Shape 128">
                <a:extLst>
                  <a:ext uri="{FF2B5EF4-FFF2-40B4-BE49-F238E27FC236}">
                    <a16:creationId xmlns:a16="http://schemas.microsoft.com/office/drawing/2014/main" id="{47BE56AE-B7AD-4E32-99FA-1A1A05937DB3}"/>
                  </a:ext>
                </a:extLst>
              </p:cNvPr>
              <p:cNvSpPr/>
              <p:nvPr/>
            </p:nvSpPr>
            <p:spPr>
              <a:xfrm>
                <a:off x="4556183" y="4249022"/>
                <a:ext cx="60559" cy="54833"/>
              </a:xfrm>
              <a:custGeom>
                <a:avLst/>
                <a:gdLst>
                  <a:gd name="connsiteX0" fmla="*/ 12268 w 60559"/>
                  <a:gd name="connsiteY0" fmla="*/ 10289 h 54833"/>
                  <a:gd name="connsiteX1" fmla="*/ 49230 w 60559"/>
                  <a:gd name="connsiteY1" fmla="*/ 5308 h 54833"/>
                  <a:gd name="connsiteX2" fmla="*/ 53813 w 60559"/>
                  <a:gd name="connsiteY2" fmla="*/ 43366 h 54833"/>
                  <a:gd name="connsiteX3" fmla="*/ 7685 w 60559"/>
                  <a:gd name="connsiteY3" fmla="*/ 46355 h 54833"/>
                  <a:gd name="connsiteX4" fmla="*/ 12268 w 60559"/>
                  <a:gd name="connsiteY4" fmla="*/ 10289 h 5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9" h="54833">
                    <a:moveTo>
                      <a:pt x="12268" y="10289"/>
                    </a:moveTo>
                    <a:cubicBezTo>
                      <a:pt x="20437" y="1123"/>
                      <a:pt x="41957" y="-4855"/>
                      <a:pt x="49230" y="5308"/>
                    </a:cubicBezTo>
                    <a:cubicBezTo>
                      <a:pt x="56603" y="15470"/>
                      <a:pt x="67960" y="32506"/>
                      <a:pt x="53813" y="43366"/>
                    </a:cubicBezTo>
                    <a:cubicBezTo>
                      <a:pt x="39666" y="54325"/>
                      <a:pt x="16153" y="61100"/>
                      <a:pt x="7685" y="46355"/>
                    </a:cubicBezTo>
                    <a:cubicBezTo>
                      <a:pt x="-784" y="31609"/>
                      <a:pt x="-5865" y="30713"/>
                      <a:pt x="12268" y="10289"/>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0" name="Freeform: Shape 129">
                <a:extLst>
                  <a:ext uri="{FF2B5EF4-FFF2-40B4-BE49-F238E27FC236}">
                    <a16:creationId xmlns:a16="http://schemas.microsoft.com/office/drawing/2014/main" id="{F85B1C96-9BC7-4E0C-BE53-A1446E7A18AA}"/>
                  </a:ext>
                </a:extLst>
              </p:cNvPr>
              <p:cNvSpPr/>
              <p:nvPr/>
            </p:nvSpPr>
            <p:spPr>
              <a:xfrm>
                <a:off x="4657081" y="4091427"/>
                <a:ext cx="56295" cy="57303"/>
              </a:xfrm>
              <a:custGeom>
                <a:avLst/>
                <a:gdLst>
                  <a:gd name="connsiteX0" fmla="*/ 2431 w 56295"/>
                  <a:gd name="connsiteY0" fmla="*/ 22127 h 57303"/>
                  <a:gd name="connsiteX1" fmla="*/ 32320 w 56295"/>
                  <a:gd name="connsiteY1" fmla="*/ 1105 h 57303"/>
                  <a:gd name="connsiteX2" fmla="*/ 54736 w 56295"/>
                  <a:gd name="connsiteY2" fmla="*/ 31492 h 57303"/>
                  <a:gd name="connsiteX3" fmla="*/ 15981 w 56295"/>
                  <a:gd name="connsiteY3" fmla="*/ 54904 h 57303"/>
                  <a:gd name="connsiteX4" fmla="*/ 2431 w 56295"/>
                  <a:gd name="connsiteY4" fmla="*/ 22127 h 57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95" h="57303">
                    <a:moveTo>
                      <a:pt x="2431" y="22127"/>
                    </a:moveTo>
                    <a:cubicBezTo>
                      <a:pt x="5121" y="10570"/>
                      <a:pt x="20962" y="-4176"/>
                      <a:pt x="32320" y="1105"/>
                    </a:cubicBezTo>
                    <a:cubicBezTo>
                      <a:pt x="43678" y="6385"/>
                      <a:pt x="61711" y="15850"/>
                      <a:pt x="54736" y="31492"/>
                    </a:cubicBezTo>
                    <a:cubicBezTo>
                      <a:pt x="47763" y="47133"/>
                      <a:pt x="30427" y="63572"/>
                      <a:pt x="15981" y="54904"/>
                    </a:cubicBezTo>
                    <a:cubicBezTo>
                      <a:pt x="1435" y="46237"/>
                      <a:pt x="-3447" y="47731"/>
                      <a:pt x="2431" y="2212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1" name="Freeform: Shape 130">
                <a:extLst>
                  <a:ext uri="{FF2B5EF4-FFF2-40B4-BE49-F238E27FC236}">
                    <a16:creationId xmlns:a16="http://schemas.microsoft.com/office/drawing/2014/main" id="{62FB5C59-2787-4C58-A2CD-9274E03E28B9}"/>
                  </a:ext>
                </a:extLst>
              </p:cNvPr>
              <p:cNvSpPr/>
              <p:nvPr/>
            </p:nvSpPr>
            <p:spPr>
              <a:xfrm>
                <a:off x="4709200" y="3925718"/>
                <a:ext cx="43579" cy="54542"/>
              </a:xfrm>
              <a:custGeom>
                <a:avLst/>
                <a:gdLst>
                  <a:gd name="connsiteX0" fmla="*/ 1721 w 43579"/>
                  <a:gd name="connsiteY0" fmla="*/ 33510 h 54542"/>
                  <a:gd name="connsiteX1" fmla="*/ 11285 w 43579"/>
                  <a:gd name="connsiteY1" fmla="*/ 632 h 54542"/>
                  <a:gd name="connsiteX2" fmla="*/ 42370 w 43579"/>
                  <a:gd name="connsiteY2" fmla="*/ 14979 h 54542"/>
                  <a:gd name="connsiteX3" fmla="*/ 27923 w 43579"/>
                  <a:gd name="connsiteY3" fmla="*/ 54333 h 54542"/>
                  <a:gd name="connsiteX4" fmla="*/ 1721 w 43579"/>
                  <a:gd name="connsiteY4" fmla="*/ 33510 h 5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9" h="54542">
                    <a:moveTo>
                      <a:pt x="1721" y="33510"/>
                    </a:moveTo>
                    <a:cubicBezTo>
                      <a:pt x="-2364" y="22451"/>
                      <a:pt x="824" y="1928"/>
                      <a:pt x="11285" y="632"/>
                    </a:cubicBezTo>
                    <a:cubicBezTo>
                      <a:pt x="21746" y="-563"/>
                      <a:pt x="38982" y="-1858"/>
                      <a:pt x="42370" y="14979"/>
                    </a:cubicBezTo>
                    <a:cubicBezTo>
                      <a:pt x="45757" y="31816"/>
                      <a:pt x="42370" y="54432"/>
                      <a:pt x="27923" y="54333"/>
                    </a:cubicBezTo>
                    <a:cubicBezTo>
                      <a:pt x="13377" y="54333"/>
                      <a:pt x="10887" y="58118"/>
                      <a:pt x="1721" y="33510"/>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2" name="Freeform: Shape 131">
                <a:extLst>
                  <a:ext uri="{FF2B5EF4-FFF2-40B4-BE49-F238E27FC236}">
                    <a16:creationId xmlns:a16="http://schemas.microsoft.com/office/drawing/2014/main" id="{174ED915-2AB9-4285-856B-0C4270767CE8}"/>
                  </a:ext>
                </a:extLst>
              </p:cNvPr>
              <p:cNvSpPr/>
              <p:nvPr/>
            </p:nvSpPr>
            <p:spPr>
              <a:xfrm>
                <a:off x="4711561" y="3833224"/>
                <a:ext cx="38981" cy="48865"/>
              </a:xfrm>
              <a:custGeom>
                <a:avLst/>
                <a:gdLst>
                  <a:gd name="connsiteX0" fmla="*/ 1552 w 38981"/>
                  <a:gd name="connsiteY0" fmla="*/ 29962 h 48865"/>
                  <a:gd name="connsiteX1" fmla="*/ 10120 w 38981"/>
                  <a:gd name="connsiteY1" fmla="*/ 571 h 48865"/>
                  <a:gd name="connsiteX2" fmla="*/ 37917 w 38981"/>
                  <a:gd name="connsiteY2" fmla="*/ 13423 h 48865"/>
                  <a:gd name="connsiteX3" fmla="*/ 24965 w 38981"/>
                  <a:gd name="connsiteY3" fmla="*/ 48692 h 48865"/>
                  <a:gd name="connsiteX4" fmla="*/ 1552 w 38981"/>
                  <a:gd name="connsiteY4" fmla="*/ 29962 h 4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1" h="48865">
                    <a:moveTo>
                      <a:pt x="1552" y="29962"/>
                    </a:moveTo>
                    <a:cubicBezTo>
                      <a:pt x="-2134" y="19999"/>
                      <a:pt x="755" y="1667"/>
                      <a:pt x="10120" y="571"/>
                    </a:cubicBezTo>
                    <a:cubicBezTo>
                      <a:pt x="19486" y="-525"/>
                      <a:pt x="34928" y="-1621"/>
                      <a:pt x="37917" y="13423"/>
                    </a:cubicBezTo>
                    <a:cubicBezTo>
                      <a:pt x="40906" y="28467"/>
                      <a:pt x="37917" y="48692"/>
                      <a:pt x="24965" y="48692"/>
                    </a:cubicBezTo>
                    <a:cubicBezTo>
                      <a:pt x="12013" y="48692"/>
                      <a:pt x="9722" y="51980"/>
                      <a:pt x="1552" y="2996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3" name="Freeform: Shape 132">
                <a:extLst>
                  <a:ext uri="{FF2B5EF4-FFF2-40B4-BE49-F238E27FC236}">
                    <a16:creationId xmlns:a16="http://schemas.microsoft.com/office/drawing/2014/main" id="{02005E7A-9157-48F6-B0E4-9A53209D2588}"/>
                  </a:ext>
                </a:extLst>
              </p:cNvPr>
              <p:cNvSpPr/>
              <p:nvPr/>
            </p:nvSpPr>
            <p:spPr>
              <a:xfrm>
                <a:off x="4708563" y="3667042"/>
                <a:ext cx="44312" cy="55584"/>
              </a:xfrm>
              <a:custGeom>
                <a:avLst/>
                <a:gdLst>
                  <a:gd name="connsiteX0" fmla="*/ 1760 w 44312"/>
                  <a:gd name="connsiteY0" fmla="*/ 34147 h 55584"/>
                  <a:gd name="connsiteX1" fmla="*/ 11523 w 44312"/>
                  <a:gd name="connsiteY1" fmla="*/ 671 h 55584"/>
                  <a:gd name="connsiteX2" fmla="*/ 43106 w 44312"/>
                  <a:gd name="connsiteY2" fmla="*/ 15217 h 55584"/>
                  <a:gd name="connsiteX3" fmla="*/ 28361 w 44312"/>
                  <a:gd name="connsiteY3" fmla="*/ 55368 h 55584"/>
                  <a:gd name="connsiteX4" fmla="*/ 1760 w 44312"/>
                  <a:gd name="connsiteY4" fmla="*/ 34147 h 5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2" h="55584">
                    <a:moveTo>
                      <a:pt x="1760" y="34147"/>
                    </a:moveTo>
                    <a:cubicBezTo>
                      <a:pt x="-2425" y="22889"/>
                      <a:pt x="863" y="1966"/>
                      <a:pt x="11523" y="671"/>
                    </a:cubicBezTo>
                    <a:cubicBezTo>
                      <a:pt x="22184" y="-624"/>
                      <a:pt x="39818" y="-1819"/>
                      <a:pt x="43106" y="15217"/>
                    </a:cubicBezTo>
                    <a:cubicBezTo>
                      <a:pt x="46493" y="32353"/>
                      <a:pt x="43106" y="55368"/>
                      <a:pt x="28361" y="55368"/>
                    </a:cubicBezTo>
                    <a:cubicBezTo>
                      <a:pt x="13715" y="55368"/>
                      <a:pt x="11125" y="59253"/>
                      <a:pt x="1760" y="3414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4" name="Freeform: Shape 133">
                <a:extLst>
                  <a:ext uri="{FF2B5EF4-FFF2-40B4-BE49-F238E27FC236}">
                    <a16:creationId xmlns:a16="http://schemas.microsoft.com/office/drawing/2014/main" id="{75EA3D79-B074-4689-858E-2CF086B36787}"/>
                  </a:ext>
                </a:extLst>
              </p:cNvPr>
              <p:cNvSpPr/>
              <p:nvPr/>
            </p:nvSpPr>
            <p:spPr>
              <a:xfrm>
                <a:off x="4724350" y="3392812"/>
                <a:ext cx="37474" cy="46828"/>
              </a:xfrm>
              <a:custGeom>
                <a:avLst/>
                <a:gdLst>
                  <a:gd name="connsiteX0" fmla="*/ 1515 w 37474"/>
                  <a:gd name="connsiteY0" fmla="*/ 28718 h 46828"/>
                  <a:gd name="connsiteX1" fmla="*/ 9785 w 37474"/>
                  <a:gd name="connsiteY1" fmla="*/ 522 h 46828"/>
                  <a:gd name="connsiteX2" fmla="*/ 36485 w 37474"/>
                  <a:gd name="connsiteY2" fmla="*/ 12876 h 46828"/>
                  <a:gd name="connsiteX3" fmla="*/ 24032 w 37474"/>
                  <a:gd name="connsiteY3" fmla="*/ 46750 h 46828"/>
                  <a:gd name="connsiteX4" fmla="*/ 1515 w 37474"/>
                  <a:gd name="connsiteY4" fmla="*/ 28718 h 4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46828">
                    <a:moveTo>
                      <a:pt x="1515" y="28718"/>
                    </a:moveTo>
                    <a:cubicBezTo>
                      <a:pt x="-2071" y="19153"/>
                      <a:pt x="718" y="1519"/>
                      <a:pt x="9785" y="522"/>
                    </a:cubicBezTo>
                    <a:cubicBezTo>
                      <a:pt x="18851" y="-474"/>
                      <a:pt x="33596" y="-1570"/>
                      <a:pt x="36485" y="12876"/>
                    </a:cubicBezTo>
                    <a:cubicBezTo>
                      <a:pt x="39275" y="27323"/>
                      <a:pt x="36485" y="46750"/>
                      <a:pt x="24032" y="46750"/>
                    </a:cubicBezTo>
                    <a:cubicBezTo>
                      <a:pt x="11578" y="46551"/>
                      <a:pt x="9386" y="49839"/>
                      <a:pt x="1515" y="2871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5" name="Freeform: Shape 134">
                <a:extLst>
                  <a:ext uri="{FF2B5EF4-FFF2-40B4-BE49-F238E27FC236}">
                    <a16:creationId xmlns:a16="http://schemas.microsoft.com/office/drawing/2014/main" id="{E6F4590B-F0E3-40F3-9634-E325391ACC49}"/>
                  </a:ext>
                </a:extLst>
              </p:cNvPr>
              <p:cNvSpPr/>
              <p:nvPr/>
            </p:nvSpPr>
            <p:spPr>
              <a:xfrm>
                <a:off x="4740362" y="3245975"/>
                <a:ext cx="35899" cy="32350"/>
              </a:xfrm>
              <a:custGeom>
                <a:avLst/>
                <a:gdLst>
                  <a:gd name="connsiteX0" fmla="*/ 8816 w 35899"/>
                  <a:gd name="connsiteY0" fmla="*/ 6185 h 32350"/>
                  <a:gd name="connsiteX1" fmla="*/ 31034 w 35899"/>
                  <a:gd name="connsiteY1" fmla="*/ 3096 h 32350"/>
                  <a:gd name="connsiteX2" fmla="*/ 30835 w 35899"/>
                  <a:gd name="connsiteY2" fmla="*/ 25513 h 32350"/>
                  <a:gd name="connsiteX3" fmla="*/ 3436 w 35899"/>
                  <a:gd name="connsiteY3" fmla="*/ 27406 h 32350"/>
                  <a:gd name="connsiteX4" fmla="*/ 8816 w 35899"/>
                  <a:gd name="connsiteY4" fmla="*/ 6185 h 3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9" h="32350">
                    <a:moveTo>
                      <a:pt x="8816" y="6185"/>
                    </a:moveTo>
                    <a:cubicBezTo>
                      <a:pt x="14296" y="705"/>
                      <a:pt x="27447" y="-2882"/>
                      <a:pt x="31034" y="3096"/>
                    </a:cubicBezTo>
                    <a:cubicBezTo>
                      <a:pt x="34620" y="9074"/>
                      <a:pt x="40000" y="19037"/>
                      <a:pt x="30835" y="25513"/>
                    </a:cubicBezTo>
                    <a:cubicBezTo>
                      <a:pt x="21669" y="31989"/>
                      <a:pt x="7322" y="36073"/>
                      <a:pt x="3436" y="27406"/>
                    </a:cubicBezTo>
                    <a:cubicBezTo>
                      <a:pt x="-549" y="18738"/>
                      <a:pt x="-3438" y="18240"/>
                      <a:pt x="8816" y="6185"/>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6" name="Freeform: Shape 135">
                <a:extLst>
                  <a:ext uri="{FF2B5EF4-FFF2-40B4-BE49-F238E27FC236}">
                    <a16:creationId xmlns:a16="http://schemas.microsoft.com/office/drawing/2014/main" id="{EEAB0DA8-4C8E-46A2-980B-C790FF91A937}"/>
                  </a:ext>
                </a:extLst>
              </p:cNvPr>
              <p:cNvSpPr/>
              <p:nvPr/>
            </p:nvSpPr>
            <p:spPr>
              <a:xfrm>
                <a:off x="4736613" y="2982001"/>
                <a:ext cx="35713" cy="28600"/>
              </a:xfrm>
              <a:custGeom>
                <a:avLst/>
                <a:gdLst>
                  <a:gd name="connsiteX0" fmla="*/ 13562 w 35713"/>
                  <a:gd name="connsiteY0" fmla="*/ 1260 h 28600"/>
                  <a:gd name="connsiteX1" fmla="*/ 35182 w 35713"/>
                  <a:gd name="connsiteY1" fmla="*/ 7138 h 28600"/>
                  <a:gd name="connsiteX2" fmla="*/ 26215 w 35713"/>
                  <a:gd name="connsiteY2" fmla="*/ 27662 h 28600"/>
                  <a:gd name="connsiteX3" fmla="*/ 212 w 35713"/>
                  <a:gd name="connsiteY3" fmla="*/ 18695 h 28600"/>
                  <a:gd name="connsiteX4" fmla="*/ 13562 w 35713"/>
                  <a:gd name="connsiteY4" fmla="*/ 1260 h 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3" h="28600">
                    <a:moveTo>
                      <a:pt x="13562" y="1260"/>
                    </a:moveTo>
                    <a:cubicBezTo>
                      <a:pt x="20735" y="-1530"/>
                      <a:pt x="34285" y="264"/>
                      <a:pt x="35182" y="7138"/>
                    </a:cubicBezTo>
                    <a:cubicBezTo>
                      <a:pt x="36078" y="14012"/>
                      <a:pt x="37174" y="25270"/>
                      <a:pt x="26215" y="27662"/>
                    </a:cubicBezTo>
                    <a:cubicBezTo>
                      <a:pt x="15256" y="30053"/>
                      <a:pt x="411" y="28160"/>
                      <a:pt x="212" y="18695"/>
                    </a:cubicBezTo>
                    <a:cubicBezTo>
                      <a:pt x="112" y="9230"/>
                      <a:pt x="-2478" y="7536"/>
                      <a:pt x="13562" y="1260"/>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7" name="Freeform: Shape 136">
                <a:extLst>
                  <a:ext uri="{FF2B5EF4-FFF2-40B4-BE49-F238E27FC236}">
                    <a16:creationId xmlns:a16="http://schemas.microsoft.com/office/drawing/2014/main" id="{59CB23C0-6870-4D09-BDFC-AB3B906F8A6E}"/>
                  </a:ext>
                </a:extLst>
              </p:cNvPr>
              <p:cNvSpPr/>
              <p:nvPr/>
            </p:nvSpPr>
            <p:spPr>
              <a:xfrm>
                <a:off x="4742700" y="2695857"/>
                <a:ext cx="44617" cy="35474"/>
              </a:xfrm>
              <a:custGeom>
                <a:avLst/>
                <a:gdLst>
                  <a:gd name="connsiteX0" fmla="*/ 16939 w 44617"/>
                  <a:gd name="connsiteY0" fmla="*/ 1567 h 35474"/>
                  <a:gd name="connsiteX1" fmla="*/ 43939 w 44617"/>
                  <a:gd name="connsiteY1" fmla="*/ 8840 h 35474"/>
                  <a:gd name="connsiteX2" fmla="*/ 32681 w 44617"/>
                  <a:gd name="connsiteY2" fmla="*/ 34345 h 35474"/>
                  <a:gd name="connsiteX3" fmla="*/ 301 w 44617"/>
                  <a:gd name="connsiteY3" fmla="*/ 23187 h 35474"/>
                  <a:gd name="connsiteX4" fmla="*/ 16939 w 44617"/>
                  <a:gd name="connsiteY4" fmla="*/ 1567 h 3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7" h="35474">
                    <a:moveTo>
                      <a:pt x="16939" y="1567"/>
                    </a:moveTo>
                    <a:cubicBezTo>
                      <a:pt x="25906" y="-1920"/>
                      <a:pt x="42743" y="372"/>
                      <a:pt x="43939" y="8840"/>
                    </a:cubicBezTo>
                    <a:cubicBezTo>
                      <a:pt x="45134" y="17309"/>
                      <a:pt x="46330" y="31456"/>
                      <a:pt x="32681" y="34345"/>
                    </a:cubicBezTo>
                    <a:cubicBezTo>
                      <a:pt x="19031" y="37235"/>
                      <a:pt x="500" y="34943"/>
                      <a:pt x="301" y="23187"/>
                    </a:cubicBezTo>
                    <a:cubicBezTo>
                      <a:pt x="102" y="11431"/>
                      <a:pt x="-3086" y="9438"/>
                      <a:pt x="16939" y="156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8" name="Freeform: Shape 137">
                <a:extLst>
                  <a:ext uri="{FF2B5EF4-FFF2-40B4-BE49-F238E27FC236}">
                    <a16:creationId xmlns:a16="http://schemas.microsoft.com/office/drawing/2014/main" id="{3F5325A3-A044-4F5F-8C52-87C4192EEABB}"/>
                  </a:ext>
                </a:extLst>
              </p:cNvPr>
              <p:cNvSpPr/>
              <p:nvPr/>
            </p:nvSpPr>
            <p:spPr>
              <a:xfrm>
                <a:off x="4752373" y="2423429"/>
                <a:ext cx="46551" cy="36308"/>
              </a:xfrm>
              <a:custGeom>
                <a:avLst/>
                <a:gdLst>
                  <a:gd name="connsiteX0" fmla="*/ 23307 w 46551"/>
                  <a:gd name="connsiteY0" fmla="*/ 15 h 36308"/>
                  <a:gd name="connsiteX1" fmla="*/ 46421 w 46551"/>
                  <a:gd name="connsiteY1" fmla="*/ 15657 h 36308"/>
                  <a:gd name="connsiteX2" fmla="*/ 27491 w 46551"/>
                  <a:gd name="connsiteY2" fmla="*/ 36180 h 36308"/>
                  <a:gd name="connsiteX3" fmla="*/ 492 w 46551"/>
                  <a:gd name="connsiteY3" fmla="*/ 15059 h 36308"/>
                  <a:gd name="connsiteX4" fmla="*/ 23307 w 46551"/>
                  <a:gd name="connsiteY4" fmla="*/ 15 h 36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1" h="36308">
                    <a:moveTo>
                      <a:pt x="23307" y="15"/>
                    </a:moveTo>
                    <a:cubicBezTo>
                      <a:pt x="32971" y="-383"/>
                      <a:pt x="48115" y="7188"/>
                      <a:pt x="46421" y="15657"/>
                    </a:cubicBezTo>
                    <a:cubicBezTo>
                      <a:pt x="44727" y="24125"/>
                      <a:pt x="41439" y="37775"/>
                      <a:pt x="27491" y="36180"/>
                    </a:cubicBezTo>
                    <a:cubicBezTo>
                      <a:pt x="13643" y="34487"/>
                      <a:pt x="-3095" y="26317"/>
                      <a:pt x="492" y="15059"/>
                    </a:cubicBezTo>
                    <a:cubicBezTo>
                      <a:pt x="4178" y="3901"/>
                      <a:pt x="1887" y="912"/>
                      <a:pt x="23307" y="15"/>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39" name="Freeform: Shape 138">
                <a:extLst>
                  <a:ext uri="{FF2B5EF4-FFF2-40B4-BE49-F238E27FC236}">
                    <a16:creationId xmlns:a16="http://schemas.microsoft.com/office/drawing/2014/main" id="{14134658-F182-4080-98E3-ADF0D6EBFF21}"/>
                  </a:ext>
                </a:extLst>
              </p:cNvPr>
              <p:cNvSpPr/>
              <p:nvPr/>
            </p:nvSpPr>
            <p:spPr>
              <a:xfrm>
                <a:off x="4729159" y="2073033"/>
                <a:ext cx="46551" cy="36308"/>
              </a:xfrm>
              <a:custGeom>
                <a:avLst/>
                <a:gdLst>
                  <a:gd name="connsiteX0" fmla="*/ 23307 w 46551"/>
                  <a:gd name="connsiteY0" fmla="*/ 15 h 36308"/>
                  <a:gd name="connsiteX1" fmla="*/ 46421 w 46551"/>
                  <a:gd name="connsiteY1" fmla="*/ 15657 h 36308"/>
                  <a:gd name="connsiteX2" fmla="*/ 27491 w 46551"/>
                  <a:gd name="connsiteY2" fmla="*/ 36180 h 36308"/>
                  <a:gd name="connsiteX3" fmla="*/ 492 w 46551"/>
                  <a:gd name="connsiteY3" fmla="*/ 15059 h 36308"/>
                  <a:gd name="connsiteX4" fmla="*/ 23307 w 46551"/>
                  <a:gd name="connsiteY4" fmla="*/ 15 h 36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1" h="36308">
                    <a:moveTo>
                      <a:pt x="23307" y="15"/>
                    </a:moveTo>
                    <a:cubicBezTo>
                      <a:pt x="32971" y="-383"/>
                      <a:pt x="48115" y="7188"/>
                      <a:pt x="46421" y="15657"/>
                    </a:cubicBezTo>
                    <a:cubicBezTo>
                      <a:pt x="44727" y="24125"/>
                      <a:pt x="41440" y="37775"/>
                      <a:pt x="27491" y="36180"/>
                    </a:cubicBezTo>
                    <a:cubicBezTo>
                      <a:pt x="13643" y="34487"/>
                      <a:pt x="-3095" y="26317"/>
                      <a:pt x="492" y="15059"/>
                    </a:cubicBezTo>
                    <a:cubicBezTo>
                      <a:pt x="4178" y="3901"/>
                      <a:pt x="1887" y="912"/>
                      <a:pt x="23307" y="15"/>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0" name="Freeform: Shape 139">
                <a:extLst>
                  <a:ext uri="{FF2B5EF4-FFF2-40B4-BE49-F238E27FC236}">
                    <a16:creationId xmlns:a16="http://schemas.microsoft.com/office/drawing/2014/main" id="{9B172E2F-4ECE-4377-9261-D2F89FEC3529}"/>
                  </a:ext>
                </a:extLst>
              </p:cNvPr>
              <p:cNvSpPr/>
              <p:nvPr/>
            </p:nvSpPr>
            <p:spPr>
              <a:xfrm>
                <a:off x="4847647" y="1787274"/>
                <a:ext cx="47434" cy="43023"/>
              </a:xfrm>
              <a:custGeom>
                <a:avLst/>
                <a:gdLst>
                  <a:gd name="connsiteX0" fmla="*/ 11522 w 47434"/>
                  <a:gd name="connsiteY0" fmla="*/ 8406 h 43023"/>
                  <a:gd name="connsiteX1" fmla="*/ 40913 w 47434"/>
                  <a:gd name="connsiteY1" fmla="*/ 3923 h 43023"/>
                  <a:gd name="connsiteX2" fmla="*/ 40813 w 47434"/>
                  <a:gd name="connsiteY2" fmla="*/ 33612 h 43023"/>
                  <a:gd name="connsiteX3" fmla="*/ 4548 w 47434"/>
                  <a:gd name="connsiteY3" fmla="*/ 36601 h 43023"/>
                  <a:gd name="connsiteX4" fmla="*/ 11522 w 47434"/>
                  <a:gd name="connsiteY4" fmla="*/ 8406 h 43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43023">
                    <a:moveTo>
                      <a:pt x="11522" y="8406"/>
                    </a:moveTo>
                    <a:cubicBezTo>
                      <a:pt x="18795" y="1133"/>
                      <a:pt x="36131" y="-3848"/>
                      <a:pt x="40913" y="3923"/>
                    </a:cubicBezTo>
                    <a:cubicBezTo>
                      <a:pt x="45695" y="11694"/>
                      <a:pt x="52868" y="24845"/>
                      <a:pt x="40813" y="33612"/>
                    </a:cubicBezTo>
                    <a:cubicBezTo>
                      <a:pt x="28758" y="42380"/>
                      <a:pt x="9729" y="48059"/>
                      <a:pt x="4548" y="36601"/>
                    </a:cubicBezTo>
                    <a:cubicBezTo>
                      <a:pt x="-632" y="25144"/>
                      <a:pt x="-4618" y="24646"/>
                      <a:pt x="11522" y="840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1" name="Freeform: Shape 140">
                <a:extLst>
                  <a:ext uri="{FF2B5EF4-FFF2-40B4-BE49-F238E27FC236}">
                    <a16:creationId xmlns:a16="http://schemas.microsoft.com/office/drawing/2014/main" id="{98054207-F473-44B4-8D98-776ED0551AAD}"/>
                  </a:ext>
                </a:extLst>
              </p:cNvPr>
              <p:cNvSpPr/>
              <p:nvPr/>
            </p:nvSpPr>
            <p:spPr>
              <a:xfrm>
                <a:off x="4760690" y="1876260"/>
                <a:ext cx="47164" cy="66046"/>
              </a:xfrm>
              <a:custGeom>
                <a:avLst/>
                <a:gdLst>
                  <a:gd name="connsiteX0" fmla="*/ 5824 w 47164"/>
                  <a:gd name="connsiteY0" fmla="*/ 26721 h 66046"/>
                  <a:gd name="connsiteX1" fmla="*/ 33322 w 47164"/>
                  <a:gd name="connsiteY1" fmla="*/ 1017 h 66046"/>
                  <a:gd name="connsiteX2" fmla="*/ 44082 w 47164"/>
                  <a:gd name="connsiteY2" fmla="*/ 34791 h 66046"/>
                  <a:gd name="connsiteX3" fmla="*/ 9212 w 47164"/>
                  <a:gd name="connsiteY3" fmla="*/ 63683 h 66046"/>
                  <a:gd name="connsiteX4" fmla="*/ 5824 w 47164"/>
                  <a:gd name="connsiteY4" fmla="*/ 26721 h 6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4" h="66046">
                    <a:moveTo>
                      <a:pt x="5824" y="26721"/>
                    </a:moveTo>
                    <a:cubicBezTo>
                      <a:pt x="10308" y="13371"/>
                      <a:pt x="25750" y="-4463"/>
                      <a:pt x="33322" y="1017"/>
                    </a:cubicBezTo>
                    <a:cubicBezTo>
                      <a:pt x="40894" y="6496"/>
                      <a:pt x="52849" y="16360"/>
                      <a:pt x="44082" y="34791"/>
                    </a:cubicBezTo>
                    <a:cubicBezTo>
                      <a:pt x="35315" y="53222"/>
                      <a:pt x="18477" y="72949"/>
                      <a:pt x="9212" y="63683"/>
                    </a:cubicBezTo>
                    <a:cubicBezTo>
                      <a:pt x="-54" y="54418"/>
                      <a:pt x="-4238" y="56410"/>
                      <a:pt x="5824" y="2672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2" name="Freeform: Shape 141">
                <a:extLst>
                  <a:ext uri="{FF2B5EF4-FFF2-40B4-BE49-F238E27FC236}">
                    <a16:creationId xmlns:a16="http://schemas.microsoft.com/office/drawing/2014/main" id="{95F3A5CE-76BD-4E37-BB1A-6A0931312422}"/>
                  </a:ext>
                </a:extLst>
              </p:cNvPr>
              <p:cNvSpPr/>
              <p:nvPr/>
            </p:nvSpPr>
            <p:spPr>
              <a:xfrm>
                <a:off x="4743411" y="1968414"/>
                <a:ext cx="46830" cy="51237"/>
              </a:xfrm>
              <a:custGeom>
                <a:avLst/>
                <a:gdLst>
                  <a:gd name="connsiteX0" fmla="*/ 23302 w 46830"/>
                  <a:gd name="connsiteY0" fmla="*/ 24 h 51237"/>
                  <a:gd name="connsiteX1" fmla="*/ 46715 w 46830"/>
                  <a:gd name="connsiteY1" fmla="*/ 22241 h 51237"/>
                  <a:gd name="connsiteX2" fmla="*/ 27786 w 46830"/>
                  <a:gd name="connsiteY2" fmla="*/ 51034 h 51237"/>
                  <a:gd name="connsiteX3" fmla="*/ 487 w 46830"/>
                  <a:gd name="connsiteY3" fmla="*/ 21145 h 51237"/>
                  <a:gd name="connsiteX4" fmla="*/ 23302 w 46830"/>
                  <a:gd name="connsiteY4" fmla="*/ 24 h 5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0" h="51237">
                    <a:moveTo>
                      <a:pt x="23302" y="24"/>
                    </a:moveTo>
                    <a:cubicBezTo>
                      <a:pt x="33066" y="-574"/>
                      <a:pt x="48309" y="10285"/>
                      <a:pt x="46715" y="22241"/>
                    </a:cubicBezTo>
                    <a:cubicBezTo>
                      <a:pt x="45121" y="34196"/>
                      <a:pt x="41734" y="53425"/>
                      <a:pt x="27786" y="51034"/>
                    </a:cubicBezTo>
                    <a:cubicBezTo>
                      <a:pt x="13838" y="48643"/>
                      <a:pt x="-3099" y="36986"/>
                      <a:pt x="487" y="21145"/>
                    </a:cubicBezTo>
                    <a:cubicBezTo>
                      <a:pt x="4074" y="5404"/>
                      <a:pt x="1782" y="1219"/>
                      <a:pt x="23302" y="24"/>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3" name="Freeform: Shape 142">
                <a:extLst>
                  <a:ext uri="{FF2B5EF4-FFF2-40B4-BE49-F238E27FC236}">
                    <a16:creationId xmlns:a16="http://schemas.microsoft.com/office/drawing/2014/main" id="{264F281B-A4BF-4D1D-84C4-51E53ABED67B}"/>
                  </a:ext>
                </a:extLst>
              </p:cNvPr>
              <p:cNvSpPr/>
              <p:nvPr/>
            </p:nvSpPr>
            <p:spPr>
              <a:xfrm>
                <a:off x="5043111" y="1669432"/>
                <a:ext cx="60418" cy="46219"/>
              </a:xfrm>
              <a:custGeom>
                <a:avLst/>
                <a:gdLst>
                  <a:gd name="connsiteX0" fmla="*/ 30261 w 60418"/>
                  <a:gd name="connsiteY0" fmla="*/ 18 h 46219"/>
                  <a:gd name="connsiteX1" fmla="*/ 60250 w 60418"/>
                  <a:gd name="connsiteY1" fmla="*/ 19944 h 46219"/>
                  <a:gd name="connsiteX2" fmla="*/ 35641 w 60418"/>
                  <a:gd name="connsiteY2" fmla="*/ 46047 h 46219"/>
                  <a:gd name="connsiteX3" fmla="*/ 671 w 60418"/>
                  <a:gd name="connsiteY3" fmla="*/ 19247 h 46219"/>
                  <a:gd name="connsiteX4" fmla="*/ 30261 w 60418"/>
                  <a:gd name="connsiteY4" fmla="*/ 18 h 4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8" h="46219">
                    <a:moveTo>
                      <a:pt x="30261" y="18"/>
                    </a:moveTo>
                    <a:cubicBezTo>
                      <a:pt x="42815" y="-480"/>
                      <a:pt x="62441" y="9184"/>
                      <a:pt x="60250" y="19944"/>
                    </a:cubicBezTo>
                    <a:cubicBezTo>
                      <a:pt x="58058" y="30704"/>
                      <a:pt x="53674" y="48139"/>
                      <a:pt x="35641" y="46047"/>
                    </a:cubicBezTo>
                    <a:cubicBezTo>
                      <a:pt x="17608" y="43955"/>
                      <a:pt x="-4111" y="33494"/>
                      <a:pt x="671" y="19247"/>
                    </a:cubicBezTo>
                    <a:cubicBezTo>
                      <a:pt x="5354" y="4900"/>
                      <a:pt x="2365" y="1214"/>
                      <a:pt x="30261" y="1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4" name="Freeform: Shape 143">
                <a:extLst>
                  <a:ext uri="{FF2B5EF4-FFF2-40B4-BE49-F238E27FC236}">
                    <a16:creationId xmlns:a16="http://schemas.microsoft.com/office/drawing/2014/main" id="{0F2E6DFF-6DD6-4CD9-8F27-4BD6186ED5E0}"/>
                  </a:ext>
                </a:extLst>
              </p:cNvPr>
              <p:cNvSpPr/>
              <p:nvPr/>
            </p:nvSpPr>
            <p:spPr>
              <a:xfrm>
                <a:off x="4918958" y="1696825"/>
                <a:ext cx="46830" cy="51237"/>
              </a:xfrm>
              <a:custGeom>
                <a:avLst/>
                <a:gdLst>
                  <a:gd name="connsiteX0" fmla="*/ 23302 w 46830"/>
                  <a:gd name="connsiteY0" fmla="*/ 24 h 51237"/>
                  <a:gd name="connsiteX1" fmla="*/ 46715 w 46830"/>
                  <a:gd name="connsiteY1" fmla="*/ 22241 h 51237"/>
                  <a:gd name="connsiteX2" fmla="*/ 27785 w 46830"/>
                  <a:gd name="connsiteY2" fmla="*/ 51034 h 51237"/>
                  <a:gd name="connsiteX3" fmla="*/ 487 w 46830"/>
                  <a:gd name="connsiteY3" fmla="*/ 21145 h 51237"/>
                  <a:gd name="connsiteX4" fmla="*/ 23302 w 46830"/>
                  <a:gd name="connsiteY4" fmla="*/ 24 h 5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0" h="51237">
                    <a:moveTo>
                      <a:pt x="23302" y="24"/>
                    </a:moveTo>
                    <a:cubicBezTo>
                      <a:pt x="33066" y="-574"/>
                      <a:pt x="48309" y="10285"/>
                      <a:pt x="46715" y="22241"/>
                    </a:cubicBezTo>
                    <a:cubicBezTo>
                      <a:pt x="45121" y="34196"/>
                      <a:pt x="41733" y="53425"/>
                      <a:pt x="27785" y="51034"/>
                    </a:cubicBezTo>
                    <a:cubicBezTo>
                      <a:pt x="13837" y="48643"/>
                      <a:pt x="-3100" y="36986"/>
                      <a:pt x="487" y="21145"/>
                    </a:cubicBezTo>
                    <a:cubicBezTo>
                      <a:pt x="4074" y="5404"/>
                      <a:pt x="1683" y="1319"/>
                      <a:pt x="23302" y="24"/>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5" name="Freeform: Shape 144">
                <a:extLst>
                  <a:ext uri="{FF2B5EF4-FFF2-40B4-BE49-F238E27FC236}">
                    <a16:creationId xmlns:a16="http://schemas.microsoft.com/office/drawing/2014/main" id="{DC60ABA3-6838-4EBA-A23E-2B8EE53E8280}"/>
                  </a:ext>
                </a:extLst>
              </p:cNvPr>
              <p:cNvSpPr/>
              <p:nvPr/>
            </p:nvSpPr>
            <p:spPr>
              <a:xfrm>
                <a:off x="5228763" y="1704003"/>
                <a:ext cx="56570" cy="45838"/>
              </a:xfrm>
              <a:custGeom>
                <a:avLst/>
                <a:gdLst>
                  <a:gd name="connsiteX0" fmla="*/ 28325 w 56570"/>
                  <a:gd name="connsiteY0" fmla="*/ 18 h 45838"/>
                  <a:gd name="connsiteX1" fmla="*/ 56420 w 56570"/>
                  <a:gd name="connsiteY1" fmla="*/ 19845 h 45838"/>
                  <a:gd name="connsiteX2" fmla="*/ 33406 w 56570"/>
                  <a:gd name="connsiteY2" fmla="*/ 45649 h 45838"/>
                  <a:gd name="connsiteX3" fmla="*/ 628 w 56570"/>
                  <a:gd name="connsiteY3" fmla="*/ 19048 h 45838"/>
                  <a:gd name="connsiteX4" fmla="*/ 28325 w 56570"/>
                  <a:gd name="connsiteY4" fmla="*/ 18 h 4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0" h="45838">
                    <a:moveTo>
                      <a:pt x="28325" y="18"/>
                    </a:moveTo>
                    <a:cubicBezTo>
                      <a:pt x="40081" y="-480"/>
                      <a:pt x="58413" y="9184"/>
                      <a:pt x="56420" y="19845"/>
                    </a:cubicBezTo>
                    <a:cubicBezTo>
                      <a:pt x="54428" y="30505"/>
                      <a:pt x="50343" y="47840"/>
                      <a:pt x="33406" y="45649"/>
                    </a:cubicBezTo>
                    <a:cubicBezTo>
                      <a:pt x="16569" y="43556"/>
                      <a:pt x="-3856" y="33195"/>
                      <a:pt x="628" y="19048"/>
                    </a:cubicBezTo>
                    <a:cubicBezTo>
                      <a:pt x="5111" y="4900"/>
                      <a:pt x="2322" y="1214"/>
                      <a:pt x="28325" y="1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6" name="Freeform: Shape 145">
                <a:extLst>
                  <a:ext uri="{FF2B5EF4-FFF2-40B4-BE49-F238E27FC236}">
                    <a16:creationId xmlns:a16="http://schemas.microsoft.com/office/drawing/2014/main" id="{66ED676A-A941-4B5F-A112-78E178238506}"/>
                  </a:ext>
                </a:extLst>
              </p:cNvPr>
              <p:cNvSpPr/>
              <p:nvPr/>
            </p:nvSpPr>
            <p:spPr>
              <a:xfrm>
                <a:off x="5338159" y="1822083"/>
                <a:ext cx="41483" cy="33833"/>
              </a:xfrm>
              <a:custGeom>
                <a:avLst/>
                <a:gdLst>
                  <a:gd name="connsiteX0" fmla="*/ 17064 w 41483"/>
                  <a:gd name="connsiteY0" fmla="*/ 697 h 33833"/>
                  <a:gd name="connsiteX1" fmla="*/ 41373 w 41483"/>
                  <a:gd name="connsiteY1" fmla="*/ 10460 h 33833"/>
                  <a:gd name="connsiteX2" fmla="*/ 28920 w 41483"/>
                  <a:gd name="connsiteY2" fmla="*/ 33574 h 33833"/>
                  <a:gd name="connsiteX3" fmla="*/ 27 w 41483"/>
                  <a:gd name="connsiteY3" fmla="*/ 19626 h 33833"/>
                  <a:gd name="connsiteX4" fmla="*/ 17064 w 41483"/>
                  <a:gd name="connsiteY4" fmla="*/ 697 h 33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3" h="33833">
                    <a:moveTo>
                      <a:pt x="17064" y="697"/>
                    </a:moveTo>
                    <a:cubicBezTo>
                      <a:pt x="25632" y="-1694"/>
                      <a:pt x="40975" y="2191"/>
                      <a:pt x="41373" y="10460"/>
                    </a:cubicBezTo>
                    <a:cubicBezTo>
                      <a:pt x="41772" y="18730"/>
                      <a:pt x="41772" y="32180"/>
                      <a:pt x="28920" y="33574"/>
                    </a:cubicBezTo>
                    <a:cubicBezTo>
                      <a:pt x="16067" y="34969"/>
                      <a:pt x="-770" y="30785"/>
                      <a:pt x="27" y="19626"/>
                    </a:cubicBezTo>
                    <a:cubicBezTo>
                      <a:pt x="824" y="8468"/>
                      <a:pt x="-1965" y="6176"/>
                      <a:pt x="17064" y="69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7" name="Freeform: Shape 146">
                <a:extLst>
                  <a:ext uri="{FF2B5EF4-FFF2-40B4-BE49-F238E27FC236}">
                    <a16:creationId xmlns:a16="http://schemas.microsoft.com/office/drawing/2014/main" id="{EC4B51AD-A851-4995-8723-D0A1680BB52B}"/>
                  </a:ext>
                </a:extLst>
              </p:cNvPr>
              <p:cNvSpPr/>
              <p:nvPr/>
            </p:nvSpPr>
            <p:spPr>
              <a:xfrm>
                <a:off x="5367414" y="1946220"/>
                <a:ext cx="38980" cy="41671"/>
              </a:xfrm>
              <a:custGeom>
                <a:avLst/>
                <a:gdLst>
                  <a:gd name="connsiteX0" fmla="*/ 30350 w 38980"/>
                  <a:gd name="connsiteY0" fmla="*/ 8668 h 41671"/>
                  <a:gd name="connsiteX1" fmla="*/ 35929 w 38980"/>
                  <a:gd name="connsiteY1" fmla="*/ 34173 h 41671"/>
                  <a:gd name="connsiteX2" fmla="*/ 9727 w 38980"/>
                  <a:gd name="connsiteY2" fmla="*/ 36863 h 41671"/>
                  <a:gd name="connsiteX3" fmla="*/ 4945 w 38980"/>
                  <a:gd name="connsiteY3" fmla="*/ 5081 h 41671"/>
                  <a:gd name="connsiteX4" fmla="*/ 30350 w 38980"/>
                  <a:gd name="connsiteY4" fmla="*/ 8668 h 4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0" h="41671">
                    <a:moveTo>
                      <a:pt x="30350" y="8668"/>
                    </a:moveTo>
                    <a:cubicBezTo>
                      <a:pt x="37225" y="14347"/>
                      <a:pt x="42605" y="29291"/>
                      <a:pt x="35929" y="34173"/>
                    </a:cubicBezTo>
                    <a:cubicBezTo>
                      <a:pt x="29354" y="39154"/>
                      <a:pt x="18195" y="46726"/>
                      <a:pt x="9727" y="36863"/>
                    </a:cubicBezTo>
                    <a:cubicBezTo>
                      <a:pt x="1358" y="27000"/>
                      <a:pt x="-4719" y="10760"/>
                      <a:pt x="4945" y="5081"/>
                    </a:cubicBezTo>
                    <a:cubicBezTo>
                      <a:pt x="14609" y="-598"/>
                      <a:pt x="15107" y="-3985"/>
                      <a:pt x="30350" y="866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8" name="Freeform: Shape 147">
                <a:extLst>
                  <a:ext uri="{FF2B5EF4-FFF2-40B4-BE49-F238E27FC236}">
                    <a16:creationId xmlns:a16="http://schemas.microsoft.com/office/drawing/2014/main" id="{2883AAE8-470E-4D55-B6C7-9E973326FBBF}"/>
                  </a:ext>
                </a:extLst>
              </p:cNvPr>
              <p:cNvSpPr/>
              <p:nvPr/>
            </p:nvSpPr>
            <p:spPr>
              <a:xfrm>
                <a:off x="5341966" y="2077571"/>
                <a:ext cx="33893" cy="41813"/>
              </a:xfrm>
              <a:custGeom>
                <a:avLst/>
                <a:gdLst>
                  <a:gd name="connsiteX0" fmla="*/ 33382 w 33893"/>
                  <a:gd name="connsiteY0" fmla="*/ 17894 h 41813"/>
                  <a:gd name="connsiteX1" fmla="*/ 22722 w 33893"/>
                  <a:gd name="connsiteY1" fmla="*/ 41805 h 41813"/>
                  <a:gd name="connsiteX2" fmla="*/ 106 w 33893"/>
                  <a:gd name="connsiteY2" fmla="*/ 28455 h 41813"/>
                  <a:gd name="connsiteX3" fmla="*/ 15150 w 33893"/>
                  <a:gd name="connsiteY3" fmla="*/ 61 h 41813"/>
                  <a:gd name="connsiteX4" fmla="*/ 33382 w 33893"/>
                  <a:gd name="connsiteY4" fmla="*/ 17894 h 4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3" h="41813">
                    <a:moveTo>
                      <a:pt x="33382" y="17894"/>
                    </a:moveTo>
                    <a:cubicBezTo>
                      <a:pt x="35474" y="26562"/>
                      <a:pt x="30991" y="41706"/>
                      <a:pt x="22722" y="41805"/>
                    </a:cubicBezTo>
                    <a:cubicBezTo>
                      <a:pt x="14452" y="41905"/>
                      <a:pt x="1002" y="41307"/>
                      <a:pt x="106" y="28455"/>
                    </a:cubicBezTo>
                    <a:cubicBezTo>
                      <a:pt x="-791" y="15603"/>
                      <a:pt x="3992" y="-1135"/>
                      <a:pt x="15150" y="61"/>
                    </a:cubicBezTo>
                    <a:cubicBezTo>
                      <a:pt x="26308" y="1356"/>
                      <a:pt x="28699" y="-1334"/>
                      <a:pt x="33382" y="17894"/>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49" name="Freeform: Shape 148">
                <a:extLst>
                  <a:ext uri="{FF2B5EF4-FFF2-40B4-BE49-F238E27FC236}">
                    <a16:creationId xmlns:a16="http://schemas.microsoft.com/office/drawing/2014/main" id="{12E3EC05-F8EB-4217-8A5A-176E948C236C}"/>
                  </a:ext>
                </a:extLst>
              </p:cNvPr>
              <p:cNvSpPr/>
              <p:nvPr/>
            </p:nvSpPr>
            <p:spPr>
              <a:xfrm>
                <a:off x="5358129" y="2397406"/>
                <a:ext cx="35712" cy="52144"/>
              </a:xfrm>
              <a:custGeom>
                <a:avLst/>
                <a:gdLst>
                  <a:gd name="connsiteX0" fmla="*/ 34953 w 35712"/>
                  <a:gd name="connsiteY0" fmla="*/ 22950 h 52144"/>
                  <a:gd name="connsiteX1" fmla="*/ 24691 w 35712"/>
                  <a:gd name="connsiteY1" fmla="*/ 52141 h 52144"/>
                  <a:gd name="connsiteX2" fmla="*/ 282 w 35712"/>
                  <a:gd name="connsiteY2" fmla="*/ 34706 h 52144"/>
                  <a:gd name="connsiteX3" fmla="*/ 15027 w 35712"/>
                  <a:gd name="connsiteY3" fmla="*/ 135 h 52144"/>
                  <a:gd name="connsiteX4" fmla="*/ 34953 w 35712"/>
                  <a:gd name="connsiteY4" fmla="*/ 22950 h 5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 h="52144">
                    <a:moveTo>
                      <a:pt x="34953" y="22950"/>
                    </a:moveTo>
                    <a:cubicBezTo>
                      <a:pt x="37543" y="33809"/>
                      <a:pt x="33359" y="52440"/>
                      <a:pt x="24691" y="52141"/>
                    </a:cubicBezTo>
                    <a:cubicBezTo>
                      <a:pt x="16023" y="51842"/>
                      <a:pt x="1776" y="50647"/>
                      <a:pt x="282" y="34706"/>
                    </a:cubicBezTo>
                    <a:cubicBezTo>
                      <a:pt x="-1213" y="18666"/>
                      <a:pt x="3171" y="-1858"/>
                      <a:pt x="15027" y="135"/>
                    </a:cubicBezTo>
                    <a:cubicBezTo>
                      <a:pt x="26883" y="2127"/>
                      <a:pt x="29274" y="-1161"/>
                      <a:pt x="34953" y="22950"/>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0" name="Freeform: Shape 149">
                <a:extLst>
                  <a:ext uri="{FF2B5EF4-FFF2-40B4-BE49-F238E27FC236}">
                    <a16:creationId xmlns:a16="http://schemas.microsoft.com/office/drawing/2014/main" id="{6E9AD702-E41D-4610-BE8E-3679FF6BC235}"/>
                  </a:ext>
                </a:extLst>
              </p:cNvPr>
              <p:cNvSpPr/>
              <p:nvPr/>
            </p:nvSpPr>
            <p:spPr>
              <a:xfrm>
                <a:off x="5350638" y="2557365"/>
                <a:ext cx="41106" cy="31524"/>
              </a:xfrm>
              <a:custGeom>
                <a:avLst/>
                <a:gdLst>
                  <a:gd name="connsiteX0" fmla="*/ 40850 w 41106"/>
                  <a:gd name="connsiteY0" fmla="*/ 11937 h 31524"/>
                  <a:gd name="connsiteX1" fmla="*/ 25806 w 41106"/>
                  <a:gd name="connsiteY1" fmla="*/ 31066 h 31524"/>
                  <a:gd name="connsiteX2" fmla="*/ 2 w 41106"/>
                  <a:gd name="connsiteY2" fmla="*/ 23095 h 31524"/>
                  <a:gd name="connsiteX3" fmla="*/ 20725 w 41106"/>
                  <a:gd name="connsiteY3" fmla="*/ 181 h 31524"/>
                  <a:gd name="connsiteX4" fmla="*/ 40850 w 41106"/>
                  <a:gd name="connsiteY4" fmla="*/ 11937 h 31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6" h="31524">
                    <a:moveTo>
                      <a:pt x="40850" y="11937"/>
                    </a:moveTo>
                    <a:cubicBezTo>
                      <a:pt x="42543" y="18313"/>
                      <a:pt x="35669" y="30169"/>
                      <a:pt x="25806" y="31066"/>
                    </a:cubicBezTo>
                    <a:cubicBezTo>
                      <a:pt x="15942" y="31863"/>
                      <a:pt x="-198" y="32759"/>
                      <a:pt x="2" y="23095"/>
                    </a:cubicBezTo>
                    <a:cubicBezTo>
                      <a:pt x="201" y="13431"/>
                      <a:pt x="7474" y="280"/>
                      <a:pt x="20725" y="181"/>
                    </a:cubicBezTo>
                    <a:cubicBezTo>
                      <a:pt x="33975" y="81"/>
                      <a:pt x="37064" y="-2111"/>
                      <a:pt x="40850" y="1193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1" name="Freeform: Shape 150">
                <a:extLst>
                  <a:ext uri="{FF2B5EF4-FFF2-40B4-BE49-F238E27FC236}">
                    <a16:creationId xmlns:a16="http://schemas.microsoft.com/office/drawing/2014/main" id="{FD725DC8-7B44-4991-BFDF-DF2BD658DDD8}"/>
                  </a:ext>
                </a:extLst>
              </p:cNvPr>
              <p:cNvSpPr/>
              <p:nvPr/>
            </p:nvSpPr>
            <p:spPr>
              <a:xfrm>
                <a:off x="5347944" y="2737634"/>
                <a:ext cx="42649" cy="32040"/>
              </a:xfrm>
              <a:custGeom>
                <a:avLst/>
                <a:gdLst>
                  <a:gd name="connsiteX0" fmla="*/ 42647 w 42649"/>
                  <a:gd name="connsiteY0" fmla="*/ 17376 h 32040"/>
                  <a:gd name="connsiteX1" fmla="*/ 23120 w 42649"/>
                  <a:gd name="connsiteY1" fmla="*/ 31822 h 32040"/>
                  <a:gd name="connsiteX2" fmla="*/ 305 w 42649"/>
                  <a:gd name="connsiteY2" fmla="*/ 17276 h 32040"/>
                  <a:gd name="connsiteX3" fmla="*/ 26407 w 42649"/>
                  <a:gd name="connsiteY3" fmla="*/ 638 h 32040"/>
                  <a:gd name="connsiteX4" fmla="*/ 42647 w 42649"/>
                  <a:gd name="connsiteY4" fmla="*/ 17376 h 3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9" h="32040">
                    <a:moveTo>
                      <a:pt x="42647" y="17376"/>
                    </a:moveTo>
                    <a:cubicBezTo>
                      <a:pt x="42548" y="23951"/>
                      <a:pt x="32884" y="33615"/>
                      <a:pt x="23120" y="31822"/>
                    </a:cubicBezTo>
                    <a:cubicBezTo>
                      <a:pt x="13356" y="30029"/>
                      <a:pt x="-2385" y="26641"/>
                      <a:pt x="305" y="17276"/>
                    </a:cubicBezTo>
                    <a:cubicBezTo>
                      <a:pt x="2995" y="8011"/>
                      <a:pt x="13556" y="-2749"/>
                      <a:pt x="26407" y="638"/>
                    </a:cubicBezTo>
                    <a:cubicBezTo>
                      <a:pt x="39160" y="4026"/>
                      <a:pt x="42747" y="2730"/>
                      <a:pt x="42647" y="1737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2" name="Freeform: Shape 151">
                <a:extLst>
                  <a:ext uri="{FF2B5EF4-FFF2-40B4-BE49-F238E27FC236}">
                    <a16:creationId xmlns:a16="http://schemas.microsoft.com/office/drawing/2014/main" id="{8F177FCE-7AAA-4640-AF45-DD7C19B0B2B6}"/>
                  </a:ext>
                </a:extLst>
              </p:cNvPr>
              <p:cNvSpPr/>
              <p:nvPr/>
            </p:nvSpPr>
            <p:spPr>
              <a:xfrm>
                <a:off x="5398532" y="3022802"/>
                <a:ext cx="42687" cy="37920"/>
              </a:xfrm>
              <a:custGeom>
                <a:avLst/>
                <a:gdLst>
                  <a:gd name="connsiteX0" fmla="*/ 42670 w 42687"/>
                  <a:gd name="connsiteY0" fmla="*/ 20336 h 37920"/>
                  <a:gd name="connsiteX1" fmla="*/ 22944 w 42687"/>
                  <a:gd name="connsiteY1" fmla="*/ 37671 h 37920"/>
                  <a:gd name="connsiteX2" fmla="*/ 328 w 42687"/>
                  <a:gd name="connsiteY2" fmla="*/ 20734 h 37920"/>
                  <a:gd name="connsiteX3" fmla="*/ 26630 w 42687"/>
                  <a:gd name="connsiteY3" fmla="*/ 709 h 37920"/>
                  <a:gd name="connsiteX4" fmla="*/ 42670 w 42687"/>
                  <a:gd name="connsiteY4" fmla="*/ 20336 h 3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 h="37920">
                    <a:moveTo>
                      <a:pt x="42670" y="20336"/>
                    </a:moveTo>
                    <a:cubicBezTo>
                      <a:pt x="42571" y="28206"/>
                      <a:pt x="32608" y="39763"/>
                      <a:pt x="22944" y="37671"/>
                    </a:cubicBezTo>
                    <a:cubicBezTo>
                      <a:pt x="13180" y="35579"/>
                      <a:pt x="-2462" y="31793"/>
                      <a:pt x="328" y="20734"/>
                    </a:cubicBezTo>
                    <a:cubicBezTo>
                      <a:pt x="3118" y="9675"/>
                      <a:pt x="13778" y="-3177"/>
                      <a:pt x="26630" y="709"/>
                    </a:cubicBezTo>
                    <a:cubicBezTo>
                      <a:pt x="39482" y="4594"/>
                      <a:pt x="42969" y="2901"/>
                      <a:pt x="42670" y="2033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3" name="Freeform: Shape 152">
                <a:extLst>
                  <a:ext uri="{FF2B5EF4-FFF2-40B4-BE49-F238E27FC236}">
                    <a16:creationId xmlns:a16="http://schemas.microsoft.com/office/drawing/2014/main" id="{522E8881-9AC7-4670-AEC3-6A37EE0ECAE4}"/>
                  </a:ext>
                </a:extLst>
              </p:cNvPr>
              <p:cNvSpPr/>
              <p:nvPr/>
            </p:nvSpPr>
            <p:spPr>
              <a:xfrm>
                <a:off x="5402325" y="3192778"/>
                <a:ext cx="35205" cy="59245"/>
              </a:xfrm>
              <a:custGeom>
                <a:avLst/>
                <a:gdLst>
                  <a:gd name="connsiteX0" fmla="*/ 34992 w 35205"/>
                  <a:gd name="connsiteY0" fmla="*/ 30789 h 59245"/>
                  <a:gd name="connsiteX1" fmla="*/ 18055 w 35205"/>
                  <a:gd name="connsiteY1" fmla="*/ 58984 h 59245"/>
                  <a:gd name="connsiteX2" fmla="*/ 421 w 35205"/>
                  <a:gd name="connsiteY2" fmla="*/ 33479 h 59245"/>
                  <a:gd name="connsiteX3" fmla="*/ 22837 w 35205"/>
                  <a:gd name="connsiteY3" fmla="*/ 900 h 59245"/>
                  <a:gd name="connsiteX4" fmla="*/ 34992 w 35205"/>
                  <a:gd name="connsiteY4" fmla="*/ 30789 h 5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5" h="59245">
                    <a:moveTo>
                      <a:pt x="34992" y="30789"/>
                    </a:moveTo>
                    <a:cubicBezTo>
                      <a:pt x="34494" y="43043"/>
                      <a:pt x="25926" y="61674"/>
                      <a:pt x="18055" y="58984"/>
                    </a:cubicBezTo>
                    <a:cubicBezTo>
                      <a:pt x="10185" y="56194"/>
                      <a:pt x="-2468" y="50914"/>
                      <a:pt x="421" y="33479"/>
                    </a:cubicBezTo>
                    <a:cubicBezTo>
                      <a:pt x="3310" y="16044"/>
                      <a:pt x="12576" y="-4580"/>
                      <a:pt x="22837" y="900"/>
                    </a:cubicBezTo>
                    <a:cubicBezTo>
                      <a:pt x="33099" y="6379"/>
                      <a:pt x="36088" y="3490"/>
                      <a:pt x="34992" y="30789"/>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4" name="Freeform: Shape 153">
                <a:extLst>
                  <a:ext uri="{FF2B5EF4-FFF2-40B4-BE49-F238E27FC236}">
                    <a16:creationId xmlns:a16="http://schemas.microsoft.com/office/drawing/2014/main" id="{7A0F1D9B-5C29-494C-9369-D5418EFEA857}"/>
                  </a:ext>
                </a:extLst>
              </p:cNvPr>
              <p:cNvSpPr/>
              <p:nvPr/>
            </p:nvSpPr>
            <p:spPr>
              <a:xfrm>
                <a:off x="5472057" y="3508105"/>
                <a:ext cx="42402" cy="38583"/>
              </a:xfrm>
              <a:custGeom>
                <a:avLst/>
                <a:gdLst>
                  <a:gd name="connsiteX0" fmla="*/ 42373 w 42402"/>
                  <a:gd name="connsiteY0" fmla="*/ 20626 h 38583"/>
                  <a:gd name="connsiteX1" fmla="*/ 22747 w 42402"/>
                  <a:gd name="connsiteY1" fmla="*/ 38360 h 38583"/>
                  <a:gd name="connsiteX2" fmla="*/ 330 w 42402"/>
                  <a:gd name="connsiteY2" fmla="*/ 21124 h 38583"/>
                  <a:gd name="connsiteX3" fmla="*/ 26433 w 42402"/>
                  <a:gd name="connsiteY3" fmla="*/ 700 h 38583"/>
                  <a:gd name="connsiteX4" fmla="*/ 42373 w 42402"/>
                  <a:gd name="connsiteY4" fmla="*/ 20626 h 38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2" h="38583">
                    <a:moveTo>
                      <a:pt x="42373" y="20626"/>
                    </a:moveTo>
                    <a:cubicBezTo>
                      <a:pt x="42274" y="28596"/>
                      <a:pt x="32411" y="40352"/>
                      <a:pt x="22747" y="38360"/>
                    </a:cubicBezTo>
                    <a:cubicBezTo>
                      <a:pt x="13082" y="36367"/>
                      <a:pt x="-2460" y="32382"/>
                      <a:pt x="330" y="21124"/>
                    </a:cubicBezTo>
                    <a:cubicBezTo>
                      <a:pt x="3120" y="9866"/>
                      <a:pt x="13780" y="-3186"/>
                      <a:pt x="26433" y="700"/>
                    </a:cubicBezTo>
                    <a:cubicBezTo>
                      <a:pt x="39185" y="4585"/>
                      <a:pt x="42772" y="2892"/>
                      <a:pt x="42373" y="2062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5" name="Freeform: Shape 154">
                <a:extLst>
                  <a:ext uri="{FF2B5EF4-FFF2-40B4-BE49-F238E27FC236}">
                    <a16:creationId xmlns:a16="http://schemas.microsoft.com/office/drawing/2014/main" id="{BE9300C1-F10F-464F-936E-B1BFCE61FBC1}"/>
                  </a:ext>
                </a:extLst>
              </p:cNvPr>
              <p:cNvSpPr/>
              <p:nvPr/>
            </p:nvSpPr>
            <p:spPr>
              <a:xfrm>
                <a:off x="5431513" y="3844330"/>
                <a:ext cx="42697" cy="57998"/>
              </a:xfrm>
              <a:custGeom>
                <a:avLst/>
                <a:gdLst>
                  <a:gd name="connsiteX0" fmla="*/ 42567 w 42697"/>
                  <a:gd name="connsiteY0" fmla="*/ 30412 h 57998"/>
                  <a:gd name="connsiteX1" fmla="*/ 22342 w 42697"/>
                  <a:gd name="connsiteY1" fmla="*/ 57711 h 57998"/>
                  <a:gd name="connsiteX2" fmla="*/ 424 w 42697"/>
                  <a:gd name="connsiteY2" fmla="*/ 32504 h 57998"/>
                  <a:gd name="connsiteX3" fmla="*/ 27224 w 42697"/>
                  <a:gd name="connsiteY3" fmla="*/ 922 h 57998"/>
                  <a:gd name="connsiteX4" fmla="*/ 42567 w 42697"/>
                  <a:gd name="connsiteY4" fmla="*/ 30412 h 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7" h="57998">
                    <a:moveTo>
                      <a:pt x="42567" y="30412"/>
                    </a:moveTo>
                    <a:cubicBezTo>
                      <a:pt x="42168" y="42368"/>
                      <a:pt x="31906" y="60500"/>
                      <a:pt x="22342" y="57711"/>
                    </a:cubicBezTo>
                    <a:cubicBezTo>
                      <a:pt x="12778" y="54921"/>
                      <a:pt x="-2764" y="49541"/>
                      <a:pt x="424" y="32504"/>
                    </a:cubicBezTo>
                    <a:cubicBezTo>
                      <a:pt x="3612" y="15468"/>
                      <a:pt x="14671" y="-4558"/>
                      <a:pt x="27224" y="922"/>
                    </a:cubicBezTo>
                    <a:cubicBezTo>
                      <a:pt x="39877" y="6402"/>
                      <a:pt x="43463" y="3811"/>
                      <a:pt x="42567" y="3041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6" name="Freeform: Shape 155">
                <a:extLst>
                  <a:ext uri="{FF2B5EF4-FFF2-40B4-BE49-F238E27FC236}">
                    <a16:creationId xmlns:a16="http://schemas.microsoft.com/office/drawing/2014/main" id="{4B2FACD6-4C0E-4B46-A33E-0A0FB4AE8324}"/>
                  </a:ext>
                </a:extLst>
              </p:cNvPr>
              <p:cNvSpPr/>
              <p:nvPr/>
            </p:nvSpPr>
            <p:spPr>
              <a:xfrm>
                <a:off x="5502476" y="4021102"/>
                <a:ext cx="51342" cy="66200"/>
              </a:xfrm>
              <a:custGeom>
                <a:avLst/>
                <a:gdLst>
                  <a:gd name="connsiteX0" fmla="*/ 51208 w 51342"/>
                  <a:gd name="connsiteY0" fmla="*/ 34866 h 66200"/>
                  <a:gd name="connsiteX1" fmla="*/ 26998 w 51342"/>
                  <a:gd name="connsiteY1" fmla="*/ 65850 h 66200"/>
                  <a:gd name="connsiteX2" fmla="*/ 497 w 51342"/>
                  <a:gd name="connsiteY2" fmla="*/ 36958 h 66200"/>
                  <a:gd name="connsiteX3" fmla="*/ 32677 w 51342"/>
                  <a:gd name="connsiteY3" fmla="*/ 1091 h 66200"/>
                  <a:gd name="connsiteX4" fmla="*/ 51208 w 51342"/>
                  <a:gd name="connsiteY4" fmla="*/ 34866 h 6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2" h="66200">
                    <a:moveTo>
                      <a:pt x="51208" y="34866"/>
                    </a:moveTo>
                    <a:cubicBezTo>
                      <a:pt x="50810" y="48515"/>
                      <a:pt x="38555" y="69138"/>
                      <a:pt x="26998" y="65850"/>
                    </a:cubicBezTo>
                    <a:cubicBezTo>
                      <a:pt x="15441" y="62662"/>
                      <a:pt x="-3289" y="56386"/>
                      <a:pt x="497" y="36958"/>
                    </a:cubicBezTo>
                    <a:cubicBezTo>
                      <a:pt x="4283" y="17530"/>
                      <a:pt x="17434" y="-5285"/>
                      <a:pt x="32677" y="1091"/>
                    </a:cubicBezTo>
                    <a:cubicBezTo>
                      <a:pt x="47821" y="7468"/>
                      <a:pt x="52204" y="4479"/>
                      <a:pt x="51208" y="3486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7" name="Freeform: Shape 156">
                <a:extLst>
                  <a:ext uri="{FF2B5EF4-FFF2-40B4-BE49-F238E27FC236}">
                    <a16:creationId xmlns:a16="http://schemas.microsoft.com/office/drawing/2014/main" id="{5AEEBC40-EB2A-4BC3-84D7-8E9062D68933}"/>
                  </a:ext>
                </a:extLst>
              </p:cNvPr>
              <p:cNvSpPr/>
              <p:nvPr/>
            </p:nvSpPr>
            <p:spPr>
              <a:xfrm>
                <a:off x="5630605" y="4175119"/>
                <a:ext cx="50399" cy="63067"/>
              </a:xfrm>
              <a:custGeom>
                <a:avLst/>
                <a:gdLst>
                  <a:gd name="connsiteX0" fmla="*/ 47018 w 50399"/>
                  <a:gd name="connsiteY0" fmla="*/ 22622 h 63067"/>
                  <a:gd name="connsiteX1" fmla="*/ 39745 w 50399"/>
                  <a:gd name="connsiteY1" fmla="*/ 61278 h 63067"/>
                  <a:gd name="connsiteX2" fmla="*/ 2982 w 50399"/>
                  <a:gd name="connsiteY2" fmla="*/ 47729 h 63067"/>
                  <a:gd name="connsiteX3" fmla="*/ 15137 w 50399"/>
                  <a:gd name="connsiteY3" fmla="*/ 1102 h 63067"/>
                  <a:gd name="connsiteX4" fmla="*/ 47018 w 50399"/>
                  <a:gd name="connsiteY4" fmla="*/ 22622 h 6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99" h="63067">
                    <a:moveTo>
                      <a:pt x="47018" y="22622"/>
                    </a:moveTo>
                    <a:cubicBezTo>
                      <a:pt x="52896" y="34976"/>
                      <a:pt x="51501" y="58887"/>
                      <a:pt x="39745" y="61278"/>
                    </a:cubicBezTo>
                    <a:cubicBezTo>
                      <a:pt x="27989" y="63669"/>
                      <a:pt x="8561" y="66758"/>
                      <a:pt x="2982" y="47729"/>
                    </a:cubicBezTo>
                    <a:cubicBezTo>
                      <a:pt x="-2597" y="28699"/>
                      <a:pt x="-1302" y="2397"/>
                      <a:pt x="15137" y="1102"/>
                    </a:cubicBezTo>
                    <a:cubicBezTo>
                      <a:pt x="31476" y="-193"/>
                      <a:pt x="33966" y="-4776"/>
                      <a:pt x="47018" y="2262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8" name="Freeform: Shape 157">
                <a:extLst>
                  <a:ext uri="{FF2B5EF4-FFF2-40B4-BE49-F238E27FC236}">
                    <a16:creationId xmlns:a16="http://schemas.microsoft.com/office/drawing/2014/main" id="{C10D62FD-41DB-4E25-9122-3DC9BE3FC5C6}"/>
                  </a:ext>
                </a:extLst>
              </p:cNvPr>
              <p:cNvSpPr/>
              <p:nvPr/>
            </p:nvSpPr>
            <p:spPr>
              <a:xfrm>
                <a:off x="5806507" y="4264181"/>
                <a:ext cx="60594" cy="66084"/>
              </a:xfrm>
              <a:custGeom>
                <a:avLst/>
                <a:gdLst>
                  <a:gd name="connsiteX0" fmla="*/ 57920 w 60594"/>
                  <a:gd name="connsiteY0" fmla="*/ 21732 h 66084"/>
                  <a:gd name="connsiteX1" fmla="*/ 45367 w 60594"/>
                  <a:gd name="connsiteY1" fmla="*/ 62679 h 66084"/>
                  <a:gd name="connsiteX2" fmla="*/ 1929 w 60594"/>
                  <a:gd name="connsiteY2" fmla="*/ 52119 h 66084"/>
                  <a:gd name="connsiteX3" fmla="*/ 21058 w 60594"/>
                  <a:gd name="connsiteY3" fmla="*/ 2404 h 66084"/>
                  <a:gd name="connsiteX4" fmla="*/ 57920 w 60594"/>
                  <a:gd name="connsiteY4" fmla="*/ 21732 h 6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94" h="66084">
                    <a:moveTo>
                      <a:pt x="57920" y="21732"/>
                    </a:moveTo>
                    <a:cubicBezTo>
                      <a:pt x="63898" y="34086"/>
                      <a:pt x="59913" y="59093"/>
                      <a:pt x="45367" y="62679"/>
                    </a:cubicBezTo>
                    <a:cubicBezTo>
                      <a:pt x="30821" y="66266"/>
                      <a:pt x="6910" y="71347"/>
                      <a:pt x="1929" y="52119"/>
                    </a:cubicBezTo>
                    <a:cubicBezTo>
                      <a:pt x="-3053" y="32890"/>
                      <a:pt x="1032" y="5393"/>
                      <a:pt x="21058" y="2404"/>
                    </a:cubicBezTo>
                    <a:cubicBezTo>
                      <a:pt x="41083" y="-585"/>
                      <a:pt x="44670" y="-5567"/>
                      <a:pt x="57920" y="2173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59" name="Freeform: Shape 158">
                <a:extLst>
                  <a:ext uri="{FF2B5EF4-FFF2-40B4-BE49-F238E27FC236}">
                    <a16:creationId xmlns:a16="http://schemas.microsoft.com/office/drawing/2014/main" id="{533E678B-315B-4A15-91E0-4A62FCDEDB20}"/>
                  </a:ext>
                </a:extLst>
              </p:cNvPr>
              <p:cNvSpPr/>
              <p:nvPr/>
            </p:nvSpPr>
            <p:spPr>
              <a:xfrm>
                <a:off x="6020304" y="4270284"/>
                <a:ext cx="58686" cy="54296"/>
              </a:xfrm>
              <a:custGeom>
                <a:avLst/>
                <a:gdLst>
                  <a:gd name="connsiteX0" fmla="*/ 57131 w 58686"/>
                  <a:gd name="connsiteY0" fmla="*/ 15629 h 54296"/>
                  <a:gd name="connsiteX1" fmla="*/ 41489 w 58686"/>
                  <a:gd name="connsiteY1" fmla="*/ 49403 h 54296"/>
                  <a:gd name="connsiteX2" fmla="*/ 741 w 58686"/>
                  <a:gd name="connsiteY2" fmla="*/ 44820 h 54296"/>
                  <a:gd name="connsiteX3" fmla="*/ 23556 w 58686"/>
                  <a:gd name="connsiteY3" fmla="*/ 3474 h 54296"/>
                  <a:gd name="connsiteX4" fmla="*/ 57131 w 58686"/>
                  <a:gd name="connsiteY4" fmla="*/ 15629 h 5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6" h="54296">
                    <a:moveTo>
                      <a:pt x="57131" y="15629"/>
                    </a:moveTo>
                    <a:cubicBezTo>
                      <a:pt x="61813" y="24894"/>
                      <a:pt x="55736" y="45218"/>
                      <a:pt x="41489" y="49403"/>
                    </a:cubicBezTo>
                    <a:cubicBezTo>
                      <a:pt x="27242" y="53587"/>
                      <a:pt x="3829" y="59764"/>
                      <a:pt x="741" y="44820"/>
                    </a:cubicBezTo>
                    <a:cubicBezTo>
                      <a:pt x="-2348" y="29875"/>
                      <a:pt x="4028" y="7658"/>
                      <a:pt x="23556" y="3474"/>
                    </a:cubicBezTo>
                    <a:cubicBezTo>
                      <a:pt x="43083" y="-710"/>
                      <a:pt x="46869" y="-4995"/>
                      <a:pt x="57131" y="15629"/>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0" name="Freeform: Shape 159">
                <a:extLst>
                  <a:ext uri="{FF2B5EF4-FFF2-40B4-BE49-F238E27FC236}">
                    <a16:creationId xmlns:a16="http://schemas.microsoft.com/office/drawing/2014/main" id="{A570443C-D2E5-41A1-B254-5AE3D11A67D9}"/>
                  </a:ext>
                </a:extLst>
              </p:cNvPr>
              <p:cNvSpPr/>
              <p:nvPr/>
            </p:nvSpPr>
            <p:spPr>
              <a:xfrm>
                <a:off x="6205374" y="4280394"/>
                <a:ext cx="41999" cy="44133"/>
              </a:xfrm>
              <a:custGeom>
                <a:avLst/>
                <a:gdLst>
                  <a:gd name="connsiteX0" fmla="*/ 40334 w 41999"/>
                  <a:gd name="connsiteY0" fmla="*/ 14087 h 44133"/>
                  <a:gd name="connsiteX1" fmla="*/ 30969 w 41999"/>
                  <a:gd name="connsiteY1" fmla="*/ 41485 h 44133"/>
                  <a:gd name="connsiteX2" fmla="*/ 1081 w 41999"/>
                  <a:gd name="connsiteY2" fmla="*/ 35109 h 44133"/>
                  <a:gd name="connsiteX3" fmla="*/ 15128 w 41999"/>
                  <a:gd name="connsiteY3" fmla="*/ 1832 h 44133"/>
                  <a:gd name="connsiteX4" fmla="*/ 40334 w 41999"/>
                  <a:gd name="connsiteY4" fmla="*/ 14087 h 4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99" h="44133">
                    <a:moveTo>
                      <a:pt x="40334" y="14087"/>
                    </a:moveTo>
                    <a:cubicBezTo>
                      <a:pt x="44320" y="22157"/>
                      <a:pt x="41131" y="38795"/>
                      <a:pt x="30969" y="41485"/>
                    </a:cubicBezTo>
                    <a:cubicBezTo>
                      <a:pt x="20807" y="44175"/>
                      <a:pt x="4169" y="47861"/>
                      <a:pt x="1081" y="35109"/>
                    </a:cubicBezTo>
                    <a:cubicBezTo>
                      <a:pt x="-2008" y="22456"/>
                      <a:pt x="1180" y="4124"/>
                      <a:pt x="15128" y="1832"/>
                    </a:cubicBezTo>
                    <a:cubicBezTo>
                      <a:pt x="29076" y="-459"/>
                      <a:pt x="31567" y="-3747"/>
                      <a:pt x="40334" y="1408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1" name="Freeform: Shape 160">
                <a:extLst>
                  <a:ext uri="{FF2B5EF4-FFF2-40B4-BE49-F238E27FC236}">
                    <a16:creationId xmlns:a16="http://schemas.microsoft.com/office/drawing/2014/main" id="{96C98355-9BFA-4AD0-BC59-BAB1C50A6508}"/>
                  </a:ext>
                </a:extLst>
              </p:cNvPr>
              <p:cNvSpPr/>
              <p:nvPr/>
            </p:nvSpPr>
            <p:spPr>
              <a:xfrm>
                <a:off x="6354120" y="4313644"/>
                <a:ext cx="41999" cy="44159"/>
              </a:xfrm>
              <a:custGeom>
                <a:avLst/>
                <a:gdLst>
                  <a:gd name="connsiteX0" fmla="*/ 40334 w 41999"/>
                  <a:gd name="connsiteY0" fmla="*/ 14113 h 44159"/>
                  <a:gd name="connsiteX1" fmla="*/ 30969 w 41999"/>
                  <a:gd name="connsiteY1" fmla="*/ 41511 h 44159"/>
                  <a:gd name="connsiteX2" fmla="*/ 1081 w 41999"/>
                  <a:gd name="connsiteY2" fmla="*/ 35134 h 44159"/>
                  <a:gd name="connsiteX3" fmla="*/ 15128 w 41999"/>
                  <a:gd name="connsiteY3" fmla="*/ 1858 h 44159"/>
                  <a:gd name="connsiteX4" fmla="*/ 40334 w 41999"/>
                  <a:gd name="connsiteY4" fmla="*/ 14113 h 4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99" h="44159">
                    <a:moveTo>
                      <a:pt x="40334" y="14113"/>
                    </a:moveTo>
                    <a:cubicBezTo>
                      <a:pt x="44320" y="22183"/>
                      <a:pt x="41131" y="38821"/>
                      <a:pt x="30969" y="41511"/>
                    </a:cubicBezTo>
                    <a:cubicBezTo>
                      <a:pt x="20807" y="44201"/>
                      <a:pt x="4169" y="47887"/>
                      <a:pt x="1081" y="35134"/>
                    </a:cubicBezTo>
                    <a:cubicBezTo>
                      <a:pt x="-2008" y="22382"/>
                      <a:pt x="1180" y="4150"/>
                      <a:pt x="15128" y="1858"/>
                    </a:cubicBezTo>
                    <a:cubicBezTo>
                      <a:pt x="29176" y="-433"/>
                      <a:pt x="31567" y="-3821"/>
                      <a:pt x="40334" y="14113"/>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2" name="Freeform: Shape 161">
                <a:extLst>
                  <a:ext uri="{FF2B5EF4-FFF2-40B4-BE49-F238E27FC236}">
                    <a16:creationId xmlns:a16="http://schemas.microsoft.com/office/drawing/2014/main" id="{8E13A580-DCA0-45A4-A7F6-C018E1DA4887}"/>
                  </a:ext>
                </a:extLst>
              </p:cNvPr>
              <p:cNvSpPr/>
              <p:nvPr/>
            </p:nvSpPr>
            <p:spPr>
              <a:xfrm>
                <a:off x="6465936" y="4335714"/>
                <a:ext cx="36716" cy="39106"/>
              </a:xfrm>
              <a:custGeom>
                <a:avLst/>
                <a:gdLst>
                  <a:gd name="connsiteX0" fmla="*/ 35221 w 36716"/>
                  <a:gd name="connsiteY0" fmla="*/ 12666 h 39106"/>
                  <a:gd name="connsiteX1" fmla="*/ 27251 w 36716"/>
                  <a:gd name="connsiteY1" fmla="*/ 36875 h 39106"/>
                  <a:gd name="connsiteX2" fmla="*/ 1048 w 36716"/>
                  <a:gd name="connsiteY2" fmla="*/ 30997 h 39106"/>
                  <a:gd name="connsiteX3" fmla="*/ 13103 w 36716"/>
                  <a:gd name="connsiteY3" fmla="*/ 1607 h 39106"/>
                  <a:gd name="connsiteX4" fmla="*/ 35221 w 36716"/>
                  <a:gd name="connsiteY4" fmla="*/ 12666 h 39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6" h="39106">
                    <a:moveTo>
                      <a:pt x="35221" y="12666"/>
                    </a:moveTo>
                    <a:cubicBezTo>
                      <a:pt x="38708" y="19839"/>
                      <a:pt x="36118" y="34584"/>
                      <a:pt x="27251" y="36875"/>
                    </a:cubicBezTo>
                    <a:cubicBezTo>
                      <a:pt x="18384" y="39167"/>
                      <a:pt x="3938" y="42355"/>
                      <a:pt x="1048" y="30997"/>
                    </a:cubicBezTo>
                    <a:cubicBezTo>
                      <a:pt x="-1841" y="19640"/>
                      <a:pt x="949" y="3500"/>
                      <a:pt x="13103" y="1607"/>
                    </a:cubicBezTo>
                    <a:cubicBezTo>
                      <a:pt x="25358" y="-386"/>
                      <a:pt x="27450" y="-3375"/>
                      <a:pt x="35221" y="1266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3" name="Freeform: Shape 162">
                <a:extLst>
                  <a:ext uri="{FF2B5EF4-FFF2-40B4-BE49-F238E27FC236}">
                    <a16:creationId xmlns:a16="http://schemas.microsoft.com/office/drawing/2014/main" id="{568244DC-B566-494B-9B4C-CD004CE79715}"/>
                  </a:ext>
                </a:extLst>
              </p:cNvPr>
              <p:cNvSpPr/>
              <p:nvPr/>
            </p:nvSpPr>
            <p:spPr>
              <a:xfrm>
                <a:off x="6550854" y="4382189"/>
                <a:ext cx="37160" cy="41482"/>
              </a:xfrm>
              <a:custGeom>
                <a:avLst/>
                <a:gdLst>
                  <a:gd name="connsiteX0" fmla="*/ 35387 w 37160"/>
                  <a:gd name="connsiteY0" fmla="*/ 13814 h 41482"/>
                  <a:gd name="connsiteX1" fmla="*/ 28015 w 37160"/>
                  <a:gd name="connsiteY1" fmla="*/ 39518 h 41482"/>
                  <a:gd name="connsiteX2" fmla="*/ 1314 w 37160"/>
                  <a:gd name="connsiteY2" fmla="*/ 32444 h 41482"/>
                  <a:gd name="connsiteX3" fmla="*/ 12572 w 37160"/>
                  <a:gd name="connsiteY3" fmla="*/ 1360 h 41482"/>
                  <a:gd name="connsiteX4" fmla="*/ 35387 w 37160"/>
                  <a:gd name="connsiteY4" fmla="*/ 13814 h 41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0" h="41482">
                    <a:moveTo>
                      <a:pt x="35387" y="13814"/>
                    </a:moveTo>
                    <a:cubicBezTo>
                      <a:pt x="39173" y="21585"/>
                      <a:pt x="36981" y="37326"/>
                      <a:pt x="28015" y="39518"/>
                    </a:cubicBezTo>
                    <a:cubicBezTo>
                      <a:pt x="19148" y="41710"/>
                      <a:pt x="4502" y="44599"/>
                      <a:pt x="1314" y="32444"/>
                    </a:cubicBezTo>
                    <a:cubicBezTo>
                      <a:pt x="-1874" y="20289"/>
                      <a:pt x="318" y="3053"/>
                      <a:pt x="12572" y="1360"/>
                    </a:cubicBezTo>
                    <a:cubicBezTo>
                      <a:pt x="24926" y="-334"/>
                      <a:pt x="27018" y="-3422"/>
                      <a:pt x="35387" y="13814"/>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4" name="Freeform: Shape 163">
                <a:extLst>
                  <a:ext uri="{FF2B5EF4-FFF2-40B4-BE49-F238E27FC236}">
                    <a16:creationId xmlns:a16="http://schemas.microsoft.com/office/drawing/2014/main" id="{4D0F8F0B-C8AC-462A-82ED-953908171F70}"/>
                  </a:ext>
                </a:extLst>
              </p:cNvPr>
              <p:cNvSpPr/>
              <p:nvPr/>
            </p:nvSpPr>
            <p:spPr>
              <a:xfrm>
                <a:off x="6571975" y="4444633"/>
                <a:ext cx="37160" cy="41506"/>
              </a:xfrm>
              <a:custGeom>
                <a:avLst/>
                <a:gdLst>
                  <a:gd name="connsiteX0" fmla="*/ 35387 w 37160"/>
                  <a:gd name="connsiteY0" fmla="*/ 13837 h 41506"/>
                  <a:gd name="connsiteX1" fmla="*/ 28015 w 37160"/>
                  <a:gd name="connsiteY1" fmla="*/ 39542 h 41506"/>
                  <a:gd name="connsiteX2" fmla="*/ 1314 w 37160"/>
                  <a:gd name="connsiteY2" fmla="*/ 32468 h 41506"/>
                  <a:gd name="connsiteX3" fmla="*/ 12572 w 37160"/>
                  <a:gd name="connsiteY3" fmla="*/ 1384 h 41506"/>
                  <a:gd name="connsiteX4" fmla="*/ 35387 w 37160"/>
                  <a:gd name="connsiteY4" fmla="*/ 13837 h 4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0" h="41506">
                    <a:moveTo>
                      <a:pt x="35387" y="13837"/>
                    </a:moveTo>
                    <a:cubicBezTo>
                      <a:pt x="39173" y="21609"/>
                      <a:pt x="36981" y="37350"/>
                      <a:pt x="28015" y="39542"/>
                    </a:cubicBezTo>
                    <a:cubicBezTo>
                      <a:pt x="19048" y="41734"/>
                      <a:pt x="4502" y="44623"/>
                      <a:pt x="1314" y="32468"/>
                    </a:cubicBezTo>
                    <a:cubicBezTo>
                      <a:pt x="-1874" y="20313"/>
                      <a:pt x="318" y="3077"/>
                      <a:pt x="12572" y="1384"/>
                    </a:cubicBezTo>
                    <a:cubicBezTo>
                      <a:pt x="25026" y="-310"/>
                      <a:pt x="27018" y="-3498"/>
                      <a:pt x="35387" y="13837"/>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5" name="Freeform: Shape 164">
                <a:extLst>
                  <a:ext uri="{FF2B5EF4-FFF2-40B4-BE49-F238E27FC236}">
                    <a16:creationId xmlns:a16="http://schemas.microsoft.com/office/drawing/2014/main" id="{2CF872D1-A458-443A-A5BC-C4E9046B6647}"/>
                  </a:ext>
                </a:extLst>
              </p:cNvPr>
              <p:cNvSpPr/>
              <p:nvPr/>
            </p:nvSpPr>
            <p:spPr>
              <a:xfrm>
                <a:off x="6573539" y="4577900"/>
                <a:ext cx="35388" cy="46128"/>
              </a:xfrm>
              <a:custGeom>
                <a:avLst/>
                <a:gdLst>
                  <a:gd name="connsiteX0" fmla="*/ 32728 w 35388"/>
                  <a:gd name="connsiteY0" fmla="*/ 16863 h 46128"/>
                  <a:gd name="connsiteX1" fmla="*/ 28344 w 35388"/>
                  <a:gd name="connsiteY1" fmla="*/ 45058 h 46128"/>
                  <a:gd name="connsiteX2" fmla="*/ 2440 w 35388"/>
                  <a:gd name="connsiteY2" fmla="*/ 34498 h 46128"/>
                  <a:gd name="connsiteX3" fmla="*/ 10012 w 35388"/>
                  <a:gd name="connsiteY3" fmla="*/ 624 h 46128"/>
                  <a:gd name="connsiteX4" fmla="*/ 32728 w 35388"/>
                  <a:gd name="connsiteY4" fmla="*/ 16863 h 4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88" h="46128">
                    <a:moveTo>
                      <a:pt x="32728" y="16863"/>
                    </a:moveTo>
                    <a:cubicBezTo>
                      <a:pt x="37012" y="26029"/>
                      <a:pt x="36513" y="43464"/>
                      <a:pt x="28344" y="45058"/>
                    </a:cubicBezTo>
                    <a:cubicBezTo>
                      <a:pt x="20174" y="46652"/>
                      <a:pt x="6724" y="48446"/>
                      <a:pt x="2440" y="34498"/>
                    </a:cubicBezTo>
                    <a:cubicBezTo>
                      <a:pt x="-1744" y="20450"/>
                      <a:pt x="-1346" y="1321"/>
                      <a:pt x="10012" y="624"/>
                    </a:cubicBezTo>
                    <a:cubicBezTo>
                      <a:pt x="21370" y="-74"/>
                      <a:pt x="23064" y="-3362"/>
                      <a:pt x="32728" y="16863"/>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6" name="Freeform: Shape 165">
                <a:extLst>
                  <a:ext uri="{FF2B5EF4-FFF2-40B4-BE49-F238E27FC236}">
                    <a16:creationId xmlns:a16="http://schemas.microsoft.com/office/drawing/2014/main" id="{D1215033-C227-4958-889B-E764EAA0492F}"/>
                  </a:ext>
                </a:extLst>
              </p:cNvPr>
              <p:cNvSpPr/>
              <p:nvPr/>
            </p:nvSpPr>
            <p:spPr>
              <a:xfrm>
                <a:off x="6618598" y="4708504"/>
                <a:ext cx="55882" cy="72853"/>
              </a:xfrm>
              <a:custGeom>
                <a:avLst/>
                <a:gdLst>
                  <a:gd name="connsiteX0" fmla="*/ 51631 w 55882"/>
                  <a:gd name="connsiteY0" fmla="*/ 26736 h 72853"/>
                  <a:gd name="connsiteX1" fmla="*/ 44756 w 55882"/>
                  <a:gd name="connsiteY1" fmla="*/ 71171 h 72853"/>
                  <a:gd name="connsiteX2" fmla="*/ 3908 w 55882"/>
                  <a:gd name="connsiteY2" fmla="*/ 54433 h 72853"/>
                  <a:gd name="connsiteX3" fmla="*/ 15864 w 55882"/>
                  <a:gd name="connsiteY3" fmla="*/ 932 h 72853"/>
                  <a:gd name="connsiteX4" fmla="*/ 51631 w 55882"/>
                  <a:gd name="connsiteY4" fmla="*/ 26736 h 7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2" h="72853">
                    <a:moveTo>
                      <a:pt x="51631" y="26736"/>
                    </a:moveTo>
                    <a:cubicBezTo>
                      <a:pt x="58505" y="41182"/>
                      <a:pt x="57608" y="68680"/>
                      <a:pt x="44756" y="71171"/>
                    </a:cubicBezTo>
                    <a:cubicBezTo>
                      <a:pt x="31904" y="73661"/>
                      <a:pt x="10584" y="76551"/>
                      <a:pt x="3908" y="54433"/>
                    </a:cubicBezTo>
                    <a:cubicBezTo>
                      <a:pt x="-2767" y="32315"/>
                      <a:pt x="-2169" y="2028"/>
                      <a:pt x="15864" y="932"/>
                    </a:cubicBezTo>
                    <a:cubicBezTo>
                      <a:pt x="33797" y="-64"/>
                      <a:pt x="36487" y="-5345"/>
                      <a:pt x="51631" y="2673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7" name="Freeform: Shape 166">
                <a:extLst>
                  <a:ext uri="{FF2B5EF4-FFF2-40B4-BE49-F238E27FC236}">
                    <a16:creationId xmlns:a16="http://schemas.microsoft.com/office/drawing/2014/main" id="{35A418E6-3FB0-4A28-AF8F-73029AA5521F}"/>
                  </a:ext>
                </a:extLst>
              </p:cNvPr>
              <p:cNvSpPr/>
              <p:nvPr/>
            </p:nvSpPr>
            <p:spPr>
              <a:xfrm>
                <a:off x="7278702" y="4793398"/>
                <a:ext cx="53757" cy="75255"/>
              </a:xfrm>
              <a:custGeom>
                <a:avLst/>
                <a:gdLst>
                  <a:gd name="connsiteX0" fmla="*/ 52964 w 53757"/>
                  <a:gd name="connsiteY0" fmla="*/ 33600 h 75255"/>
                  <a:gd name="connsiteX1" fmla="*/ 36027 w 53757"/>
                  <a:gd name="connsiteY1" fmla="*/ 75245 h 75255"/>
                  <a:gd name="connsiteX2" fmla="*/ 161 w 53757"/>
                  <a:gd name="connsiteY2" fmla="*/ 49541 h 75255"/>
                  <a:gd name="connsiteX3" fmla="*/ 24171 w 53757"/>
                  <a:gd name="connsiteY3" fmla="*/ 225 h 75255"/>
                  <a:gd name="connsiteX4" fmla="*/ 52964 w 53757"/>
                  <a:gd name="connsiteY4" fmla="*/ 33600 h 7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7" h="75255">
                    <a:moveTo>
                      <a:pt x="52964" y="33600"/>
                    </a:moveTo>
                    <a:cubicBezTo>
                      <a:pt x="56252" y="49242"/>
                      <a:pt x="49079" y="75843"/>
                      <a:pt x="36027" y="75245"/>
                    </a:cubicBezTo>
                    <a:cubicBezTo>
                      <a:pt x="22976" y="74648"/>
                      <a:pt x="1555" y="72655"/>
                      <a:pt x="161" y="49541"/>
                    </a:cubicBezTo>
                    <a:cubicBezTo>
                      <a:pt x="-1234" y="26527"/>
                      <a:pt x="6437" y="-2864"/>
                      <a:pt x="24171" y="225"/>
                    </a:cubicBezTo>
                    <a:cubicBezTo>
                      <a:pt x="41905" y="3413"/>
                      <a:pt x="45591" y="-1070"/>
                      <a:pt x="52964" y="33600"/>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8" name="Freeform: Shape 167">
                <a:extLst>
                  <a:ext uri="{FF2B5EF4-FFF2-40B4-BE49-F238E27FC236}">
                    <a16:creationId xmlns:a16="http://schemas.microsoft.com/office/drawing/2014/main" id="{88739497-E25F-4FCA-8931-46F27DB53982}"/>
                  </a:ext>
                </a:extLst>
              </p:cNvPr>
              <p:cNvSpPr/>
              <p:nvPr/>
            </p:nvSpPr>
            <p:spPr>
              <a:xfrm>
                <a:off x="7295474" y="4631441"/>
                <a:ext cx="40295" cy="46513"/>
              </a:xfrm>
              <a:custGeom>
                <a:avLst/>
                <a:gdLst>
                  <a:gd name="connsiteX0" fmla="*/ 39879 w 40295"/>
                  <a:gd name="connsiteY0" fmla="*/ 20210 h 46513"/>
                  <a:gd name="connsiteX1" fmla="*/ 26230 w 40295"/>
                  <a:gd name="connsiteY1" fmla="*/ 46513 h 46513"/>
                  <a:gd name="connsiteX2" fmla="*/ 27 w 40295"/>
                  <a:gd name="connsiteY2" fmla="*/ 31369 h 46513"/>
                  <a:gd name="connsiteX3" fmla="*/ 19156 w 40295"/>
                  <a:gd name="connsiteY3" fmla="*/ 85 h 46513"/>
                  <a:gd name="connsiteX4" fmla="*/ 39879 w 40295"/>
                  <a:gd name="connsiteY4" fmla="*/ 20210 h 4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5" h="46513">
                    <a:moveTo>
                      <a:pt x="39879" y="20210"/>
                    </a:moveTo>
                    <a:cubicBezTo>
                      <a:pt x="41971" y="29874"/>
                      <a:pt x="35994" y="46612"/>
                      <a:pt x="26230" y="46513"/>
                    </a:cubicBezTo>
                    <a:cubicBezTo>
                      <a:pt x="16466" y="46413"/>
                      <a:pt x="526" y="45716"/>
                      <a:pt x="27" y="31369"/>
                    </a:cubicBezTo>
                    <a:cubicBezTo>
                      <a:pt x="-471" y="17022"/>
                      <a:pt x="5905" y="-1409"/>
                      <a:pt x="19156" y="85"/>
                    </a:cubicBezTo>
                    <a:cubicBezTo>
                      <a:pt x="32307" y="1679"/>
                      <a:pt x="35196" y="-1210"/>
                      <a:pt x="39879" y="20210"/>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69" name="Freeform: Shape 168">
                <a:extLst>
                  <a:ext uri="{FF2B5EF4-FFF2-40B4-BE49-F238E27FC236}">
                    <a16:creationId xmlns:a16="http://schemas.microsoft.com/office/drawing/2014/main" id="{3917469F-DFB2-427B-BFEA-59A198BD16FD}"/>
                  </a:ext>
                </a:extLst>
              </p:cNvPr>
              <p:cNvSpPr/>
              <p:nvPr/>
            </p:nvSpPr>
            <p:spPr>
              <a:xfrm>
                <a:off x="7389134" y="4377899"/>
                <a:ext cx="36955" cy="42313"/>
              </a:xfrm>
              <a:custGeom>
                <a:avLst/>
                <a:gdLst>
                  <a:gd name="connsiteX0" fmla="*/ 36583 w 36955"/>
                  <a:gd name="connsiteY0" fmla="*/ 18303 h 42313"/>
                  <a:gd name="connsiteX1" fmla="*/ 24029 w 36955"/>
                  <a:gd name="connsiteY1" fmla="*/ 42314 h 42313"/>
                  <a:gd name="connsiteX2" fmla="*/ 19 w 36955"/>
                  <a:gd name="connsiteY2" fmla="*/ 28565 h 42313"/>
                  <a:gd name="connsiteX3" fmla="*/ 17654 w 36955"/>
                  <a:gd name="connsiteY3" fmla="*/ 71 h 42313"/>
                  <a:gd name="connsiteX4" fmla="*/ 36583 w 36955"/>
                  <a:gd name="connsiteY4" fmla="*/ 18303 h 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5" h="42313">
                    <a:moveTo>
                      <a:pt x="36583" y="18303"/>
                    </a:moveTo>
                    <a:cubicBezTo>
                      <a:pt x="38476" y="27071"/>
                      <a:pt x="32996" y="42314"/>
                      <a:pt x="24029" y="42314"/>
                    </a:cubicBezTo>
                    <a:cubicBezTo>
                      <a:pt x="15063" y="42314"/>
                      <a:pt x="417" y="41616"/>
                      <a:pt x="19" y="28565"/>
                    </a:cubicBezTo>
                    <a:cubicBezTo>
                      <a:pt x="-379" y="15513"/>
                      <a:pt x="5498" y="-1224"/>
                      <a:pt x="17654" y="71"/>
                    </a:cubicBezTo>
                    <a:cubicBezTo>
                      <a:pt x="29609" y="1466"/>
                      <a:pt x="32299" y="-1125"/>
                      <a:pt x="36583" y="18303"/>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0" name="Freeform: Shape 169">
                <a:extLst>
                  <a:ext uri="{FF2B5EF4-FFF2-40B4-BE49-F238E27FC236}">
                    <a16:creationId xmlns:a16="http://schemas.microsoft.com/office/drawing/2014/main" id="{334EDB7A-27BC-4CFB-8C62-4256452DA3E5}"/>
                  </a:ext>
                </a:extLst>
              </p:cNvPr>
              <p:cNvSpPr/>
              <p:nvPr/>
            </p:nvSpPr>
            <p:spPr>
              <a:xfrm>
                <a:off x="7500946" y="4334640"/>
                <a:ext cx="40409" cy="43709"/>
              </a:xfrm>
              <a:custGeom>
                <a:avLst/>
                <a:gdLst>
                  <a:gd name="connsiteX0" fmla="*/ 31573 w 40409"/>
                  <a:gd name="connsiteY0" fmla="*/ 8061 h 43709"/>
                  <a:gd name="connsiteX1" fmla="*/ 37252 w 40409"/>
                  <a:gd name="connsiteY1" fmla="*/ 34562 h 43709"/>
                  <a:gd name="connsiteX2" fmla="*/ 9954 w 40409"/>
                  <a:gd name="connsiteY2" fmla="*/ 39344 h 43709"/>
                  <a:gd name="connsiteX3" fmla="*/ 5271 w 40409"/>
                  <a:gd name="connsiteY3" fmla="*/ 6168 h 43709"/>
                  <a:gd name="connsiteX4" fmla="*/ 31573 w 40409"/>
                  <a:gd name="connsiteY4" fmla="*/ 8061 h 4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9" h="43709">
                    <a:moveTo>
                      <a:pt x="31573" y="8061"/>
                    </a:moveTo>
                    <a:cubicBezTo>
                      <a:pt x="38647" y="13540"/>
                      <a:pt x="44127" y="28883"/>
                      <a:pt x="37252" y="34562"/>
                    </a:cubicBezTo>
                    <a:cubicBezTo>
                      <a:pt x="30378" y="40241"/>
                      <a:pt x="18622" y="49108"/>
                      <a:pt x="9954" y="39344"/>
                    </a:cubicBezTo>
                    <a:cubicBezTo>
                      <a:pt x="1286" y="29581"/>
                      <a:pt x="-4891" y="12943"/>
                      <a:pt x="5271" y="6168"/>
                    </a:cubicBezTo>
                    <a:cubicBezTo>
                      <a:pt x="15434" y="-507"/>
                      <a:pt x="15832" y="-4194"/>
                      <a:pt x="31573" y="806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1" name="Freeform: Shape 170">
                <a:extLst>
                  <a:ext uri="{FF2B5EF4-FFF2-40B4-BE49-F238E27FC236}">
                    <a16:creationId xmlns:a16="http://schemas.microsoft.com/office/drawing/2014/main" id="{A515B725-A8B7-41C2-8865-354D0F042B7E}"/>
                  </a:ext>
                </a:extLst>
              </p:cNvPr>
              <p:cNvSpPr/>
              <p:nvPr/>
            </p:nvSpPr>
            <p:spPr>
              <a:xfrm>
                <a:off x="7815964" y="4311413"/>
                <a:ext cx="50369" cy="39127"/>
              </a:xfrm>
              <a:custGeom>
                <a:avLst/>
                <a:gdLst>
                  <a:gd name="connsiteX0" fmla="*/ 50013 w 50369"/>
                  <a:gd name="connsiteY0" fmla="*/ 14551 h 39127"/>
                  <a:gd name="connsiteX1" fmla="*/ 31881 w 50369"/>
                  <a:gd name="connsiteY1" fmla="*/ 38362 h 39127"/>
                  <a:gd name="connsiteX2" fmla="*/ 0 w 50369"/>
                  <a:gd name="connsiteY2" fmla="*/ 28997 h 39127"/>
                  <a:gd name="connsiteX3" fmla="*/ 25106 w 50369"/>
                  <a:gd name="connsiteY3" fmla="*/ 403 h 39127"/>
                  <a:gd name="connsiteX4" fmla="*/ 50013 w 50369"/>
                  <a:gd name="connsiteY4" fmla="*/ 14551 h 39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 h="39127">
                    <a:moveTo>
                      <a:pt x="50013" y="14551"/>
                    </a:moveTo>
                    <a:cubicBezTo>
                      <a:pt x="52206" y="22322"/>
                      <a:pt x="44036" y="37166"/>
                      <a:pt x="31881" y="38362"/>
                    </a:cubicBezTo>
                    <a:cubicBezTo>
                      <a:pt x="19726" y="39557"/>
                      <a:pt x="0" y="40952"/>
                      <a:pt x="0" y="28997"/>
                    </a:cubicBezTo>
                    <a:cubicBezTo>
                      <a:pt x="0" y="17041"/>
                      <a:pt x="8767" y="802"/>
                      <a:pt x="25106" y="403"/>
                    </a:cubicBezTo>
                    <a:cubicBezTo>
                      <a:pt x="41346" y="4"/>
                      <a:pt x="45132" y="-2785"/>
                      <a:pt x="50013" y="1455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2" name="Freeform: Shape 171">
                <a:extLst>
                  <a:ext uri="{FF2B5EF4-FFF2-40B4-BE49-F238E27FC236}">
                    <a16:creationId xmlns:a16="http://schemas.microsoft.com/office/drawing/2014/main" id="{14513E93-F676-415A-A9CA-5B992A8FD326}"/>
                  </a:ext>
                </a:extLst>
              </p:cNvPr>
              <p:cNvSpPr/>
              <p:nvPr/>
            </p:nvSpPr>
            <p:spPr>
              <a:xfrm>
                <a:off x="7645488" y="4307744"/>
                <a:ext cx="47533" cy="54294"/>
              </a:xfrm>
              <a:custGeom>
                <a:avLst/>
                <a:gdLst>
                  <a:gd name="connsiteX0" fmla="*/ 309 w 47533"/>
                  <a:gd name="connsiteY0" fmla="*/ 24396 h 54294"/>
                  <a:gd name="connsiteX1" fmla="*/ 17545 w 47533"/>
                  <a:gd name="connsiteY1" fmla="*/ 54285 h 54294"/>
                  <a:gd name="connsiteX2" fmla="*/ 47533 w 47533"/>
                  <a:gd name="connsiteY2" fmla="*/ 35555 h 54294"/>
                  <a:gd name="connsiteX3" fmla="*/ 23622 w 47533"/>
                  <a:gd name="connsiteY3" fmla="*/ 186 h 54294"/>
                  <a:gd name="connsiteX4" fmla="*/ 309 w 47533"/>
                  <a:gd name="connsiteY4" fmla="*/ 24396 h 5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3" h="54294">
                    <a:moveTo>
                      <a:pt x="309" y="24396"/>
                    </a:moveTo>
                    <a:cubicBezTo>
                      <a:pt x="-1684" y="35654"/>
                      <a:pt x="6187" y="54783"/>
                      <a:pt x="17545" y="54285"/>
                    </a:cubicBezTo>
                    <a:cubicBezTo>
                      <a:pt x="29002" y="53787"/>
                      <a:pt x="47633" y="52193"/>
                      <a:pt x="47533" y="35555"/>
                    </a:cubicBezTo>
                    <a:cubicBezTo>
                      <a:pt x="47433" y="18917"/>
                      <a:pt x="39065" y="-2205"/>
                      <a:pt x="23622" y="186"/>
                    </a:cubicBezTo>
                    <a:cubicBezTo>
                      <a:pt x="8279" y="2578"/>
                      <a:pt x="4792" y="-611"/>
                      <a:pt x="309" y="24396"/>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3" name="Freeform: Shape 172">
                <a:extLst>
                  <a:ext uri="{FF2B5EF4-FFF2-40B4-BE49-F238E27FC236}">
                    <a16:creationId xmlns:a16="http://schemas.microsoft.com/office/drawing/2014/main" id="{202EEB67-074D-4A92-BE54-075203F9F211}"/>
                  </a:ext>
                </a:extLst>
              </p:cNvPr>
              <p:cNvSpPr/>
              <p:nvPr/>
            </p:nvSpPr>
            <p:spPr>
              <a:xfrm>
                <a:off x="7992817" y="4354216"/>
                <a:ext cx="54520" cy="41424"/>
              </a:xfrm>
              <a:custGeom>
                <a:avLst/>
                <a:gdLst>
                  <a:gd name="connsiteX0" fmla="*/ 188 w 54520"/>
                  <a:gd name="connsiteY0" fmla="*/ 17478 h 41424"/>
                  <a:gd name="connsiteX1" fmla="*/ 21409 w 54520"/>
                  <a:gd name="connsiteY1" fmla="*/ 41389 h 41424"/>
                  <a:gd name="connsiteX2" fmla="*/ 54486 w 54520"/>
                  <a:gd name="connsiteY2" fmla="*/ 28536 h 41424"/>
                  <a:gd name="connsiteX3" fmla="*/ 25494 w 54520"/>
                  <a:gd name="connsiteY3" fmla="*/ 42 h 41424"/>
                  <a:gd name="connsiteX4" fmla="*/ 188 w 54520"/>
                  <a:gd name="connsiteY4" fmla="*/ 17478 h 4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0" h="41424">
                    <a:moveTo>
                      <a:pt x="188" y="17478"/>
                    </a:moveTo>
                    <a:cubicBezTo>
                      <a:pt x="-1506" y="26046"/>
                      <a:pt x="8457" y="41189"/>
                      <a:pt x="21409" y="41389"/>
                    </a:cubicBezTo>
                    <a:cubicBezTo>
                      <a:pt x="34361" y="41588"/>
                      <a:pt x="55482" y="41389"/>
                      <a:pt x="54486" y="28536"/>
                    </a:cubicBezTo>
                    <a:cubicBezTo>
                      <a:pt x="53490" y="15784"/>
                      <a:pt x="42830" y="-954"/>
                      <a:pt x="25494" y="42"/>
                    </a:cubicBezTo>
                    <a:cubicBezTo>
                      <a:pt x="8158" y="1138"/>
                      <a:pt x="3974" y="-1552"/>
                      <a:pt x="188" y="1747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4" name="Freeform: Shape 173">
                <a:extLst>
                  <a:ext uri="{FF2B5EF4-FFF2-40B4-BE49-F238E27FC236}">
                    <a16:creationId xmlns:a16="http://schemas.microsoft.com/office/drawing/2014/main" id="{56CAA11C-E19B-42A6-88DD-D284FAF23C44}"/>
                  </a:ext>
                </a:extLst>
              </p:cNvPr>
              <p:cNvSpPr/>
              <p:nvPr/>
            </p:nvSpPr>
            <p:spPr>
              <a:xfrm>
                <a:off x="8325479" y="4408314"/>
                <a:ext cx="54520" cy="41424"/>
              </a:xfrm>
              <a:custGeom>
                <a:avLst/>
                <a:gdLst>
                  <a:gd name="connsiteX0" fmla="*/ 188 w 54520"/>
                  <a:gd name="connsiteY0" fmla="*/ 17478 h 41424"/>
                  <a:gd name="connsiteX1" fmla="*/ 21409 w 54520"/>
                  <a:gd name="connsiteY1" fmla="*/ 41389 h 41424"/>
                  <a:gd name="connsiteX2" fmla="*/ 54486 w 54520"/>
                  <a:gd name="connsiteY2" fmla="*/ 28536 h 41424"/>
                  <a:gd name="connsiteX3" fmla="*/ 25494 w 54520"/>
                  <a:gd name="connsiteY3" fmla="*/ 42 h 41424"/>
                  <a:gd name="connsiteX4" fmla="*/ 188 w 54520"/>
                  <a:gd name="connsiteY4" fmla="*/ 17478 h 4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0" h="41424">
                    <a:moveTo>
                      <a:pt x="188" y="17478"/>
                    </a:moveTo>
                    <a:cubicBezTo>
                      <a:pt x="-1506" y="26046"/>
                      <a:pt x="8457" y="41189"/>
                      <a:pt x="21409" y="41389"/>
                    </a:cubicBezTo>
                    <a:cubicBezTo>
                      <a:pt x="34361" y="41588"/>
                      <a:pt x="55482" y="41389"/>
                      <a:pt x="54486" y="28536"/>
                    </a:cubicBezTo>
                    <a:cubicBezTo>
                      <a:pt x="53489" y="15784"/>
                      <a:pt x="42830" y="-954"/>
                      <a:pt x="25494" y="42"/>
                    </a:cubicBezTo>
                    <a:cubicBezTo>
                      <a:pt x="8058" y="1039"/>
                      <a:pt x="3874" y="-1552"/>
                      <a:pt x="188" y="1747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5" name="Freeform: Shape 174">
                <a:extLst>
                  <a:ext uri="{FF2B5EF4-FFF2-40B4-BE49-F238E27FC236}">
                    <a16:creationId xmlns:a16="http://schemas.microsoft.com/office/drawing/2014/main" id="{18FD14D3-C636-4C8F-8420-20E785D11EA7}"/>
                  </a:ext>
                </a:extLst>
              </p:cNvPr>
              <p:cNvSpPr/>
              <p:nvPr/>
            </p:nvSpPr>
            <p:spPr>
              <a:xfrm>
                <a:off x="8499730" y="4441291"/>
                <a:ext cx="54520" cy="41424"/>
              </a:xfrm>
              <a:custGeom>
                <a:avLst/>
                <a:gdLst>
                  <a:gd name="connsiteX0" fmla="*/ 188 w 54520"/>
                  <a:gd name="connsiteY0" fmla="*/ 17478 h 41424"/>
                  <a:gd name="connsiteX1" fmla="*/ 21409 w 54520"/>
                  <a:gd name="connsiteY1" fmla="*/ 41389 h 41424"/>
                  <a:gd name="connsiteX2" fmla="*/ 54486 w 54520"/>
                  <a:gd name="connsiteY2" fmla="*/ 28536 h 41424"/>
                  <a:gd name="connsiteX3" fmla="*/ 25494 w 54520"/>
                  <a:gd name="connsiteY3" fmla="*/ 42 h 41424"/>
                  <a:gd name="connsiteX4" fmla="*/ 188 w 54520"/>
                  <a:gd name="connsiteY4" fmla="*/ 17478 h 4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0" h="41424">
                    <a:moveTo>
                      <a:pt x="188" y="17478"/>
                    </a:moveTo>
                    <a:cubicBezTo>
                      <a:pt x="-1506" y="26046"/>
                      <a:pt x="8457" y="41189"/>
                      <a:pt x="21409" y="41389"/>
                    </a:cubicBezTo>
                    <a:cubicBezTo>
                      <a:pt x="34361" y="41588"/>
                      <a:pt x="55482" y="41389"/>
                      <a:pt x="54486" y="28536"/>
                    </a:cubicBezTo>
                    <a:cubicBezTo>
                      <a:pt x="53490" y="15784"/>
                      <a:pt x="42830" y="-954"/>
                      <a:pt x="25494" y="42"/>
                    </a:cubicBezTo>
                    <a:cubicBezTo>
                      <a:pt x="8059" y="1138"/>
                      <a:pt x="3874" y="-1552"/>
                      <a:pt x="188" y="1747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6" name="Freeform: Shape 175">
                <a:extLst>
                  <a:ext uri="{FF2B5EF4-FFF2-40B4-BE49-F238E27FC236}">
                    <a16:creationId xmlns:a16="http://schemas.microsoft.com/office/drawing/2014/main" id="{9864F3D7-DFD2-42AB-BD35-053424A4599A}"/>
                  </a:ext>
                </a:extLst>
              </p:cNvPr>
              <p:cNvSpPr/>
              <p:nvPr/>
            </p:nvSpPr>
            <p:spPr>
              <a:xfrm>
                <a:off x="8659635" y="4431528"/>
                <a:ext cx="54520" cy="41424"/>
              </a:xfrm>
              <a:custGeom>
                <a:avLst/>
                <a:gdLst>
                  <a:gd name="connsiteX0" fmla="*/ 188 w 54520"/>
                  <a:gd name="connsiteY0" fmla="*/ 17478 h 41424"/>
                  <a:gd name="connsiteX1" fmla="*/ 21409 w 54520"/>
                  <a:gd name="connsiteY1" fmla="*/ 41389 h 41424"/>
                  <a:gd name="connsiteX2" fmla="*/ 54486 w 54520"/>
                  <a:gd name="connsiteY2" fmla="*/ 28537 h 41424"/>
                  <a:gd name="connsiteX3" fmla="*/ 25494 w 54520"/>
                  <a:gd name="connsiteY3" fmla="*/ 42 h 41424"/>
                  <a:gd name="connsiteX4" fmla="*/ 188 w 54520"/>
                  <a:gd name="connsiteY4" fmla="*/ 17478 h 4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0" h="41424">
                    <a:moveTo>
                      <a:pt x="188" y="17478"/>
                    </a:moveTo>
                    <a:cubicBezTo>
                      <a:pt x="-1506" y="26046"/>
                      <a:pt x="8457" y="41189"/>
                      <a:pt x="21409" y="41389"/>
                    </a:cubicBezTo>
                    <a:cubicBezTo>
                      <a:pt x="34361" y="41588"/>
                      <a:pt x="55483" y="41389"/>
                      <a:pt x="54486" y="28537"/>
                    </a:cubicBezTo>
                    <a:cubicBezTo>
                      <a:pt x="53490" y="15784"/>
                      <a:pt x="42830" y="-954"/>
                      <a:pt x="25494" y="42"/>
                    </a:cubicBezTo>
                    <a:cubicBezTo>
                      <a:pt x="8059" y="1039"/>
                      <a:pt x="3874" y="-1552"/>
                      <a:pt x="188" y="1747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7" name="Freeform: Shape 176">
                <a:extLst>
                  <a:ext uri="{FF2B5EF4-FFF2-40B4-BE49-F238E27FC236}">
                    <a16:creationId xmlns:a16="http://schemas.microsoft.com/office/drawing/2014/main" id="{E25F6F0F-286B-4399-9AAE-52B904B33F5B}"/>
                  </a:ext>
                </a:extLst>
              </p:cNvPr>
              <p:cNvSpPr/>
              <p:nvPr/>
            </p:nvSpPr>
            <p:spPr>
              <a:xfrm>
                <a:off x="7295390" y="4461991"/>
                <a:ext cx="40468" cy="56564"/>
              </a:xfrm>
              <a:custGeom>
                <a:avLst/>
                <a:gdLst>
                  <a:gd name="connsiteX0" fmla="*/ 39864 w 40468"/>
                  <a:gd name="connsiteY0" fmla="*/ 25272 h 56564"/>
                  <a:gd name="connsiteX1" fmla="*/ 27111 w 40468"/>
                  <a:gd name="connsiteY1" fmla="*/ 56555 h 56564"/>
                  <a:gd name="connsiteX2" fmla="*/ 111 w 40468"/>
                  <a:gd name="connsiteY2" fmla="*/ 37227 h 56564"/>
                  <a:gd name="connsiteX3" fmla="*/ 18144 w 40468"/>
                  <a:gd name="connsiteY3" fmla="*/ 165 h 56564"/>
                  <a:gd name="connsiteX4" fmla="*/ 39864 w 40468"/>
                  <a:gd name="connsiteY4" fmla="*/ 25272 h 5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68" h="56564">
                    <a:moveTo>
                      <a:pt x="39864" y="25272"/>
                    </a:moveTo>
                    <a:cubicBezTo>
                      <a:pt x="42354" y="37028"/>
                      <a:pt x="36974" y="57053"/>
                      <a:pt x="27111" y="56555"/>
                    </a:cubicBezTo>
                    <a:cubicBezTo>
                      <a:pt x="17248" y="56157"/>
                      <a:pt x="1207" y="54563"/>
                      <a:pt x="111" y="37227"/>
                    </a:cubicBezTo>
                    <a:cubicBezTo>
                      <a:pt x="-885" y="19892"/>
                      <a:pt x="4794" y="-2126"/>
                      <a:pt x="18144" y="165"/>
                    </a:cubicBezTo>
                    <a:cubicBezTo>
                      <a:pt x="31494" y="2457"/>
                      <a:pt x="34384" y="-831"/>
                      <a:pt x="39864" y="25272"/>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8" name="Freeform: Shape 177">
                <a:extLst>
                  <a:ext uri="{FF2B5EF4-FFF2-40B4-BE49-F238E27FC236}">
                    <a16:creationId xmlns:a16="http://schemas.microsoft.com/office/drawing/2014/main" id="{E63E5DF7-64E0-44D3-A638-D6D63432079D}"/>
                  </a:ext>
                </a:extLst>
              </p:cNvPr>
              <p:cNvSpPr/>
              <p:nvPr/>
            </p:nvSpPr>
            <p:spPr>
              <a:xfrm>
                <a:off x="4736265" y="3138447"/>
                <a:ext cx="45097" cy="57932"/>
              </a:xfrm>
              <a:custGeom>
                <a:avLst/>
                <a:gdLst>
                  <a:gd name="connsiteX0" fmla="*/ 260 w 45097"/>
                  <a:gd name="connsiteY0" fmla="*/ 31021 h 57932"/>
                  <a:gd name="connsiteX1" fmla="*/ 16998 w 45097"/>
                  <a:gd name="connsiteY1" fmla="*/ 36 h 57932"/>
                  <a:gd name="connsiteX2" fmla="*/ 45094 w 45097"/>
                  <a:gd name="connsiteY2" fmla="*/ 21157 h 57932"/>
                  <a:gd name="connsiteX3" fmla="*/ 22079 w 45097"/>
                  <a:gd name="connsiteY3" fmla="*/ 57622 h 57932"/>
                  <a:gd name="connsiteX4" fmla="*/ 260 w 45097"/>
                  <a:gd name="connsiteY4" fmla="*/ 31021 h 5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7" h="57932">
                    <a:moveTo>
                      <a:pt x="260" y="31021"/>
                    </a:moveTo>
                    <a:cubicBezTo>
                      <a:pt x="-1533" y="18966"/>
                      <a:pt x="6139" y="-960"/>
                      <a:pt x="16998" y="36"/>
                    </a:cubicBezTo>
                    <a:cubicBezTo>
                      <a:pt x="27758" y="1032"/>
                      <a:pt x="45392" y="3523"/>
                      <a:pt x="45094" y="21157"/>
                    </a:cubicBezTo>
                    <a:cubicBezTo>
                      <a:pt x="44795" y="38792"/>
                      <a:pt x="36625" y="60810"/>
                      <a:pt x="22079" y="57622"/>
                    </a:cubicBezTo>
                    <a:cubicBezTo>
                      <a:pt x="7533" y="54533"/>
                      <a:pt x="4146" y="57821"/>
                      <a:pt x="260" y="3102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79" name="Freeform: Shape 178">
                <a:extLst>
                  <a:ext uri="{FF2B5EF4-FFF2-40B4-BE49-F238E27FC236}">
                    <a16:creationId xmlns:a16="http://schemas.microsoft.com/office/drawing/2014/main" id="{513572E3-1540-4E71-8A9E-71E41ACED89F}"/>
                  </a:ext>
                </a:extLst>
              </p:cNvPr>
              <p:cNvSpPr/>
              <p:nvPr/>
            </p:nvSpPr>
            <p:spPr>
              <a:xfrm>
                <a:off x="4740350" y="2838962"/>
                <a:ext cx="45097" cy="57932"/>
              </a:xfrm>
              <a:custGeom>
                <a:avLst/>
                <a:gdLst>
                  <a:gd name="connsiteX0" fmla="*/ 260 w 45097"/>
                  <a:gd name="connsiteY0" fmla="*/ 31021 h 57932"/>
                  <a:gd name="connsiteX1" fmla="*/ 16998 w 45097"/>
                  <a:gd name="connsiteY1" fmla="*/ 36 h 57932"/>
                  <a:gd name="connsiteX2" fmla="*/ 45094 w 45097"/>
                  <a:gd name="connsiteY2" fmla="*/ 21157 h 57932"/>
                  <a:gd name="connsiteX3" fmla="*/ 22079 w 45097"/>
                  <a:gd name="connsiteY3" fmla="*/ 57622 h 57932"/>
                  <a:gd name="connsiteX4" fmla="*/ 260 w 45097"/>
                  <a:gd name="connsiteY4" fmla="*/ 31021 h 5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7" h="57932">
                    <a:moveTo>
                      <a:pt x="260" y="31021"/>
                    </a:moveTo>
                    <a:cubicBezTo>
                      <a:pt x="-1533" y="18965"/>
                      <a:pt x="6139" y="-960"/>
                      <a:pt x="16998" y="36"/>
                    </a:cubicBezTo>
                    <a:cubicBezTo>
                      <a:pt x="27858" y="1032"/>
                      <a:pt x="45392" y="3523"/>
                      <a:pt x="45094" y="21157"/>
                    </a:cubicBezTo>
                    <a:cubicBezTo>
                      <a:pt x="44795" y="38792"/>
                      <a:pt x="36625" y="60810"/>
                      <a:pt x="22079" y="57622"/>
                    </a:cubicBezTo>
                    <a:cubicBezTo>
                      <a:pt x="7533" y="54434"/>
                      <a:pt x="4146" y="57721"/>
                      <a:pt x="260" y="3102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0" name="Freeform: Shape 179">
                <a:extLst>
                  <a:ext uri="{FF2B5EF4-FFF2-40B4-BE49-F238E27FC236}">
                    <a16:creationId xmlns:a16="http://schemas.microsoft.com/office/drawing/2014/main" id="{5FDB5648-09BD-477C-8B1E-B1BEFF29038A}"/>
                  </a:ext>
                </a:extLst>
              </p:cNvPr>
              <p:cNvSpPr/>
              <p:nvPr/>
            </p:nvSpPr>
            <p:spPr>
              <a:xfrm>
                <a:off x="4756490" y="2591582"/>
                <a:ext cx="45097" cy="57932"/>
              </a:xfrm>
              <a:custGeom>
                <a:avLst/>
                <a:gdLst>
                  <a:gd name="connsiteX0" fmla="*/ 260 w 45097"/>
                  <a:gd name="connsiteY0" fmla="*/ 31021 h 57932"/>
                  <a:gd name="connsiteX1" fmla="*/ 16998 w 45097"/>
                  <a:gd name="connsiteY1" fmla="*/ 36 h 57932"/>
                  <a:gd name="connsiteX2" fmla="*/ 45094 w 45097"/>
                  <a:gd name="connsiteY2" fmla="*/ 21157 h 57932"/>
                  <a:gd name="connsiteX3" fmla="*/ 22079 w 45097"/>
                  <a:gd name="connsiteY3" fmla="*/ 57622 h 57932"/>
                  <a:gd name="connsiteX4" fmla="*/ 260 w 45097"/>
                  <a:gd name="connsiteY4" fmla="*/ 31021 h 5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7" h="57932">
                    <a:moveTo>
                      <a:pt x="260" y="31021"/>
                    </a:moveTo>
                    <a:cubicBezTo>
                      <a:pt x="-1533" y="18966"/>
                      <a:pt x="6139" y="-960"/>
                      <a:pt x="16998" y="36"/>
                    </a:cubicBezTo>
                    <a:cubicBezTo>
                      <a:pt x="27758" y="1032"/>
                      <a:pt x="45392" y="3523"/>
                      <a:pt x="45094" y="21157"/>
                    </a:cubicBezTo>
                    <a:cubicBezTo>
                      <a:pt x="44795" y="38792"/>
                      <a:pt x="36625" y="60810"/>
                      <a:pt x="22079" y="57622"/>
                    </a:cubicBezTo>
                    <a:cubicBezTo>
                      <a:pt x="7533" y="54533"/>
                      <a:pt x="4146" y="57721"/>
                      <a:pt x="260" y="3102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1" name="Freeform: Shape 180">
                <a:extLst>
                  <a:ext uri="{FF2B5EF4-FFF2-40B4-BE49-F238E27FC236}">
                    <a16:creationId xmlns:a16="http://schemas.microsoft.com/office/drawing/2014/main" id="{292FB277-0F86-4952-B2EF-A734759703BA}"/>
                  </a:ext>
                </a:extLst>
              </p:cNvPr>
              <p:cNvSpPr/>
              <p:nvPr/>
            </p:nvSpPr>
            <p:spPr>
              <a:xfrm>
                <a:off x="4753102" y="2258323"/>
                <a:ext cx="45097" cy="57932"/>
              </a:xfrm>
              <a:custGeom>
                <a:avLst/>
                <a:gdLst>
                  <a:gd name="connsiteX0" fmla="*/ 260 w 45097"/>
                  <a:gd name="connsiteY0" fmla="*/ 31021 h 57932"/>
                  <a:gd name="connsiteX1" fmla="*/ 16998 w 45097"/>
                  <a:gd name="connsiteY1" fmla="*/ 36 h 57932"/>
                  <a:gd name="connsiteX2" fmla="*/ 45094 w 45097"/>
                  <a:gd name="connsiteY2" fmla="*/ 21157 h 57932"/>
                  <a:gd name="connsiteX3" fmla="*/ 22079 w 45097"/>
                  <a:gd name="connsiteY3" fmla="*/ 57622 h 57932"/>
                  <a:gd name="connsiteX4" fmla="*/ 260 w 45097"/>
                  <a:gd name="connsiteY4" fmla="*/ 31021 h 5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7" h="57932">
                    <a:moveTo>
                      <a:pt x="260" y="31021"/>
                    </a:moveTo>
                    <a:cubicBezTo>
                      <a:pt x="-1533" y="18966"/>
                      <a:pt x="6139" y="-960"/>
                      <a:pt x="16998" y="36"/>
                    </a:cubicBezTo>
                    <a:cubicBezTo>
                      <a:pt x="27758" y="1032"/>
                      <a:pt x="45392" y="3523"/>
                      <a:pt x="45094" y="21157"/>
                    </a:cubicBezTo>
                    <a:cubicBezTo>
                      <a:pt x="44795" y="38792"/>
                      <a:pt x="36625" y="60810"/>
                      <a:pt x="22079" y="57622"/>
                    </a:cubicBezTo>
                    <a:cubicBezTo>
                      <a:pt x="7533" y="54533"/>
                      <a:pt x="4146" y="57821"/>
                      <a:pt x="260" y="31021"/>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2" name="Freeform: Shape 181">
                <a:extLst>
                  <a:ext uri="{FF2B5EF4-FFF2-40B4-BE49-F238E27FC236}">
                    <a16:creationId xmlns:a16="http://schemas.microsoft.com/office/drawing/2014/main" id="{460EDE9F-31B7-48D9-A0EB-7A04B4EE2DBF}"/>
                  </a:ext>
                </a:extLst>
              </p:cNvPr>
              <p:cNvSpPr/>
              <p:nvPr/>
            </p:nvSpPr>
            <p:spPr>
              <a:xfrm>
                <a:off x="3521025" y="4878105"/>
                <a:ext cx="50008" cy="43280"/>
              </a:xfrm>
              <a:custGeom>
                <a:avLst/>
                <a:gdLst>
                  <a:gd name="connsiteX0" fmla="*/ 25430 w 50008"/>
                  <a:gd name="connsiteY0" fmla="*/ 3 h 43280"/>
                  <a:gd name="connsiteX1" fmla="*/ 49840 w 50008"/>
                  <a:gd name="connsiteY1" fmla="*/ 19231 h 43280"/>
                  <a:gd name="connsiteX2" fmla="*/ 29017 w 50008"/>
                  <a:gd name="connsiteY2" fmla="*/ 43043 h 43280"/>
                  <a:gd name="connsiteX3" fmla="*/ 623 w 50008"/>
                  <a:gd name="connsiteY3" fmla="*/ 17239 h 43280"/>
                  <a:gd name="connsiteX4" fmla="*/ 25430 w 50008"/>
                  <a:gd name="connsiteY4" fmla="*/ 3 h 4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8" h="43280">
                    <a:moveTo>
                      <a:pt x="25430" y="3"/>
                    </a:moveTo>
                    <a:cubicBezTo>
                      <a:pt x="35792" y="-196"/>
                      <a:pt x="51832" y="9269"/>
                      <a:pt x="49840" y="19231"/>
                    </a:cubicBezTo>
                    <a:cubicBezTo>
                      <a:pt x="47847" y="29194"/>
                      <a:pt x="43862" y="45434"/>
                      <a:pt x="29017" y="43043"/>
                    </a:cubicBezTo>
                    <a:cubicBezTo>
                      <a:pt x="14172" y="40652"/>
                      <a:pt x="-3562" y="30490"/>
                      <a:pt x="623" y="17239"/>
                    </a:cubicBezTo>
                    <a:cubicBezTo>
                      <a:pt x="4807" y="4088"/>
                      <a:pt x="2416" y="601"/>
                      <a:pt x="25430" y="3"/>
                    </a:cubicBezTo>
                    <a:close/>
                  </a:path>
                </a:pathLst>
              </a:custGeom>
              <a:solidFill>
                <a:srgbClr val="D8C182"/>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3" name="Freeform: Shape 182">
                <a:extLst>
                  <a:ext uri="{FF2B5EF4-FFF2-40B4-BE49-F238E27FC236}">
                    <a16:creationId xmlns:a16="http://schemas.microsoft.com/office/drawing/2014/main" id="{90AF2597-0723-4B0B-A7F2-F8885EB90B1F}"/>
                  </a:ext>
                </a:extLst>
              </p:cNvPr>
              <p:cNvSpPr/>
              <p:nvPr/>
            </p:nvSpPr>
            <p:spPr>
              <a:xfrm>
                <a:off x="3818218" y="4870932"/>
                <a:ext cx="50008" cy="43262"/>
              </a:xfrm>
              <a:custGeom>
                <a:avLst/>
                <a:gdLst>
                  <a:gd name="connsiteX0" fmla="*/ 25430 w 50008"/>
                  <a:gd name="connsiteY0" fmla="*/ 3 h 43262"/>
                  <a:gd name="connsiteX1" fmla="*/ 49840 w 50008"/>
                  <a:gd name="connsiteY1" fmla="*/ 19231 h 43262"/>
                  <a:gd name="connsiteX2" fmla="*/ 29017 w 50008"/>
                  <a:gd name="connsiteY2" fmla="*/ 43043 h 43262"/>
                  <a:gd name="connsiteX3" fmla="*/ 623 w 50008"/>
                  <a:gd name="connsiteY3" fmla="*/ 17239 h 43262"/>
                  <a:gd name="connsiteX4" fmla="*/ 25430 w 50008"/>
                  <a:gd name="connsiteY4" fmla="*/ 3 h 4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8" h="43262">
                    <a:moveTo>
                      <a:pt x="25430" y="3"/>
                    </a:moveTo>
                    <a:cubicBezTo>
                      <a:pt x="35792" y="-196"/>
                      <a:pt x="51832" y="9269"/>
                      <a:pt x="49840" y="19231"/>
                    </a:cubicBezTo>
                    <a:cubicBezTo>
                      <a:pt x="47847" y="29194"/>
                      <a:pt x="43862" y="45335"/>
                      <a:pt x="29017" y="43043"/>
                    </a:cubicBezTo>
                    <a:cubicBezTo>
                      <a:pt x="14172" y="40652"/>
                      <a:pt x="-3562" y="30490"/>
                      <a:pt x="623" y="17239"/>
                    </a:cubicBezTo>
                    <a:cubicBezTo>
                      <a:pt x="4807" y="4088"/>
                      <a:pt x="2416" y="501"/>
                      <a:pt x="25430" y="3"/>
                    </a:cubicBezTo>
                    <a:close/>
                  </a:path>
                </a:pathLst>
              </a:custGeom>
              <a:solidFill>
                <a:srgbClr val="D8C182"/>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4" name="Freeform: Shape 183">
                <a:extLst>
                  <a:ext uri="{FF2B5EF4-FFF2-40B4-BE49-F238E27FC236}">
                    <a16:creationId xmlns:a16="http://schemas.microsoft.com/office/drawing/2014/main" id="{8F741A55-6DA8-46F9-9EDC-66821C527BC0}"/>
                  </a:ext>
                </a:extLst>
              </p:cNvPr>
              <p:cNvSpPr/>
              <p:nvPr/>
            </p:nvSpPr>
            <p:spPr>
              <a:xfrm>
                <a:off x="6763429" y="4861465"/>
                <a:ext cx="50052" cy="52677"/>
              </a:xfrm>
              <a:custGeom>
                <a:avLst/>
                <a:gdLst>
                  <a:gd name="connsiteX0" fmla="*/ 25558 w 50052"/>
                  <a:gd name="connsiteY0" fmla="*/ 6 h 52677"/>
                  <a:gd name="connsiteX1" fmla="*/ 49867 w 50052"/>
                  <a:gd name="connsiteY1" fmla="*/ 23319 h 52677"/>
                  <a:gd name="connsiteX2" fmla="*/ 28945 w 50052"/>
                  <a:gd name="connsiteY2" fmla="*/ 52410 h 52677"/>
                  <a:gd name="connsiteX3" fmla="*/ 650 w 50052"/>
                  <a:gd name="connsiteY3" fmla="*/ 21127 h 52677"/>
                  <a:gd name="connsiteX4" fmla="*/ 25558 w 50052"/>
                  <a:gd name="connsiteY4" fmla="*/ 6 h 5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2" h="52677">
                    <a:moveTo>
                      <a:pt x="25558" y="6"/>
                    </a:moveTo>
                    <a:cubicBezTo>
                      <a:pt x="35919" y="-293"/>
                      <a:pt x="51959" y="11164"/>
                      <a:pt x="49867" y="23319"/>
                    </a:cubicBezTo>
                    <a:cubicBezTo>
                      <a:pt x="47874" y="35474"/>
                      <a:pt x="43790" y="55200"/>
                      <a:pt x="28945" y="52410"/>
                    </a:cubicBezTo>
                    <a:cubicBezTo>
                      <a:pt x="14100" y="49621"/>
                      <a:pt x="-3634" y="37167"/>
                      <a:pt x="650" y="21127"/>
                    </a:cubicBezTo>
                    <a:cubicBezTo>
                      <a:pt x="4934" y="4987"/>
                      <a:pt x="2543" y="703"/>
                      <a:pt x="25558" y="6"/>
                    </a:cubicBezTo>
                    <a:close/>
                  </a:path>
                </a:pathLst>
              </a:custGeom>
              <a:solidFill>
                <a:srgbClr val="D8C182"/>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5" name="Freeform: Shape 184">
                <a:extLst>
                  <a:ext uri="{FF2B5EF4-FFF2-40B4-BE49-F238E27FC236}">
                    <a16:creationId xmlns:a16="http://schemas.microsoft.com/office/drawing/2014/main" id="{BB6A4CF4-09CD-412B-8545-8F4610EB045C}"/>
                  </a:ext>
                </a:extLst>
              </p:cNvPr>
              <p:cNvSpPr/>
              <p:nvPr/>
            </p:nvSpPr>
            <p:spPr>
              <a:xfrm>
                <a:off x="6926770" y="4920644"/>
                <a:ext cx="73091" cy="52795"/>
              </a:xfrm>
              <a:custGeom>
                <a:avLst/>
                <a:gdLst>
                  <a:gd name="connsiteX0" fmla="*/ 37165 w 73091"/>
                  <a:gd name="connsiteY0" fmla="*/ 6 h 52795"/>
                  <a:gd name="connsiteX1" fmla="*/ 72833 w 73091"/>
                  <a:gd name="connsiteY1" fmla="*/ 23518 h 52795"/>
                  <a:gd name="connsiteX2" fmla="*/ 42445 w 73091"/>
                  <a:gd name="connsiteY2" fmla="*/ 52510 h 52795"/>
                  <a:gd name="connsiteX3" fmla="*/ 900 w 73091"/>
                  <a:gd name="connsiteY3" fmla="*/ 21028 h 52795"/>
                  <a:gd name="connsiteX4" fmla="*/ 37165 w 73091"/>
                  <a:gd name="connsiteY4" fmla="*/ 6 h 5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91" h="52795">
                    <a:moveTo>
                      <a:pt x="37165" y="6"/>
                    </a:moveTo>
                    <a:cubicBezTo>
                      <a:pt x="52309" y="-293"/>
                      <a:pt x="75821" y="11364"/>
                      <a:pt x="72833" y="23518"/>
                    </a:cubicBezTo>
                    <a:cubicBezTo>
                      <a:pt x="69943" y="35673"/>
                      <a:pt x="64165" y="55400"/>
                      <a:pt x="42445" y="52510"/>
                    </a:cubicBezTo>
                    <a:cubicBezTo>
                      <a:pt x="20726" y="49621"/>
                      <a:pt x="-5177" y="37068"/>
                      <a:pt x="900" y="21028"/>
                    </a:cubicBezTo>
                    <a:cubicBezTo>
                      <a:pt x="6977" y="4987"/>
                      <a:pt x="3590" y="504"/>
                      <a:pt x="37165" y="6"/>
                    </a:cubicBezTo>
                    <a:close/>
                  </a:path>
                </a:pathLst>
              </a:custGeom>
              <a:solidFill>
                <a:srgbClr val="D8C182"/>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6" name="Freeform: Shape 185">
                <a:extLst>
                  <a:ext uri="{FF2B5EF4-FFF2-40B4-BE49-F238E27FC236}">
                    <a16:creationId xmlns:a16="http://schemas.microsoft.com/office/drawing/2014/main" id="{0669AA87-E2D9-46A3-B971-8C3FB46375E5}"/>
                  </a:ext>
                </a:extLst>
              </p:cNvPr>
              <p:cNvSpPr/>
              <p:nvPr/>
            </p:nvSpPr>
            <p:spPr>
              <a:xfrm>
                <a:off x="7102550" y="4912378"/>
                <a:ext cx="53858" cy="44570"/>
              </a:xfrm>
              <a:custGeom>
                <a:avLst/>
                <a:gdLst>
                  <a:gd name="connsiteX0" fmla="*/ 27367 w 53858"/>
                  <a:gd name="connsiteY0" fmla="*/ 3 h 44570"/>
                  <a:gd name="connsiteX1" fmla="*/ 53669 w 53858"/>
                  <a:gd name="connsiteY1" fmla="*/ 19829 h 44570"/>
                  <a:gd name="connsiteX2" fmla="*/ 31252 w 53858"/>
                  <a:gd name="connsiteY2" fmla="*/ 44338 h 44570"/>
                  <a:gd name="connsiteX3" fmla="*/ 666 w 53858"/>
                  <a:gd name="connsiteY3" fmla="*/ 17837 h 44570"/>
                  <a:gd name="connsiteX4" fmla="*/ 27367 w 53858"/>
                  <a:gd name="connsiteY4" fmla="*/ 3 h 4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8" h="44570">
                    <a:moveTo>
                      <a:pt x="27367" y="3"/>
                    </a:moveTo>
                    <a:cubicBezTo>
                      <a:pt x="38525" y="-196"/>
                      <a:pt x="55861" y="9567"/>
                      <a:pt x="53669" y="19829"/>
                    </a:cubicBezTo>
                    <a:cubicBezTo>
                      <a:pt x="51477" y="30091"/>
                      <a:pt x="47193" y="46729"/>
                      <a:pt x="31252" y="44338"/>
                    </a:cubicBezTo>
                    <a:cubicBezTo>
                      <a:pt x="15212" y="41947"/>
                      <a:pt x="-3817" y="31386"/>
                      <a:pt x="666" y="17837"/>
                    </a:cubicBezTo>
                    <a:cubicBezTo>
                      <a:pt x="5150" y="4287"/>
                      <a:pt x="2659" y="501"/>
                      <a:pt x="27367" y="3"/>
                    </a:cubicBezTo>
                    <a:close/>
                  </a:path>
                </a:pathLst>
              </a:custGeom>
              <a:solidFill>
                <a:srgbClr val="D8C182"/>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7" name="Freeform: Shape 186">
                <a:extLst>
                  <a:ext uri="{FF2B5EF4-FFF2-40B4-BE49-F238E27FC236}">
                    <a16:creationId xmlns:a16="http://schemas.microsoft.com/office/drawing/2014/main" id="{4F981286-094A-4BEF-9CAF-90702382C377}"/>
                  </a:ext>
                </a:extLst>
              </p:cNvPr>
              <p:cNvSpPr/>
              <p:nvPr/>
            </p:nvSpPr>
            <p:spPr>
              <a:xfrm>
                <a:off x="3665802" y="4885651"/>
                <a:ext cx="52895" cy="45758"/>
              </a:xfrm>
              <a:custGeom>
                <a:avLst/>
                <a:gdLst>
                  <a:gd name="connsiteX0" fmla="*/ 21030 w 52895"/>
                  <a:gd name="connsiteY0" fmla="*/ 1025 h 45758"/>
                  <a:gd name="connsiteX1" fmla="*/ 52513 w 52895"/>
                  <a:gd name="connsiteY1" fmla="*/ 13977 h 45758"/>
                  <a:gd name="connsiteX2" fmla="*/ 37668 w 52895"/>
                  <a:gd name="connsiteY2" fmla="*/ 45360 h 45758"/>
                  <a:gd name="connsiteX3" fmla="*/ 8 w 52895"/>
                  <a:gd name="connsiteY3" fmla="*/ 26730 h 45758"/>
                  <a:gd name="connsiteX4" fmla="*/ 21030 w 52895"/>
                  <a:gd name="connsiteY4" fmla="*/ 1025 h 4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95" h="45758">
                    <a:moveTo>
                      <a:pt x="21030" y="1025"/>
                    </a:moveTo>
                    <a:cubicBezTo>
                      <a:pt x="31890" y="-2362"/>
                      <a:pt x="51616" y="2819"/>
                      <a:pt x="52513" y="13977"/>
                    </a:cubicBezTo>
                    <a:cubicBezTo>
                      <a:pt x="53410" y="25136"/>
                      <a:pt x="54107" y="43368"/>
                      <a:pt x="37668" y="45360"/>
                    </a:cubicBezTo>
                    <a:cubicBezTo>
                      <a:pt x="21329" y="47353"/>
                      <a:pt x="-490" y="41973"/>
                      <a:pt x="8" y="26730"/>
                    </a:cubicBezTo>
                    <a:cubicBezTo>
                      <a:pt x="507" y="11486"/>
                      <a:pt x="-3080" y="8498"/>
                      <a:pt x="21030" y="1025"/>
                    </a:cubicBezTo>
                    <a:close/>
                  </a:path>
                </a:pathLst>
              </a:custGeom>
              <a:solidFill>
                <a:srgbClr val="D8C182"/>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8" name="Freeform: Shape 187">
                <a:extLst>
                  <a:ext uri="{FF2B5EF4-FFF2-40B4-BE49-F238E27FC236}">
                    <a16:creationId xmlns:a16="http://schemas.microsoft.com/office/drawing/2014/main" id="{F9007A98-81DC-4280-A3AA-1774D4F0C5BC}"/>
                  </a:ext>
                </a:extLst>
              </p:cNvPr>
              <p:cNvSpPr/>
              <p:nvPr/>
            </p:nvSpPr>
            <p:spPr>
              <a:xfrm>
                <a:off x="3199877" y="4333476"/>
                <a:ext cx="39079" cy="40156"/>
              </a:xfrm>
              <a:custGeom>
                <a:avLst/>
                <a:gdLst>
                  <a:gd name="connsiteX0" fmla="*/ 28263 w 39079"/>
                  <a:gd name="connsiteY0" fmla="*/ 5738 h 40156"/>
                  <a:gd name="connsiteX1" fmla="*/ 37030 w 39079"/>
                  <a:gd name="connsiteY1" fmla="*/ 29450 h 40156"/>
                  <a:gd name="connsiteX2" fmla="*/ 12422 w 39079"/>
                  <a:gd name="connsiteY2" fmla="*/ 37121 h 40156"/>
                  <a:gd name="connsiteX3" fmla="*/ 3655 w 39079"/>
                  <a:gd name="connsiteY3" fmla="*/ 7233 h 40156"/>
                  <a:gd name="connsiteX4" fmla="*/ 28263 w 39079"/>
                  <a:gd name="connsiteY4" fmla="*/ 5738 h 4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9" h="40156">
                    <a:moveTo>
                      <a:pt x="28263" y="5738"/>
                    </a:moveTo>
                    <a:cubicBezTo>
                      <a:pt x="35536" y="9923"/>
                      <a:pt x="42709" y="23372"/>
                      <a:pt x="37030" y="29450"/>
                    </a:cubicBezTo>
                    <a:cubicBezTo>
                      <a:pt x="31352" y="35527"/>
                      <a:pt x="21787" y="45092"/>
                      <a:pt x="12422" y="37121"/>
                    </a:cubicBezTo>
                    <a:cubicBezTo>
                      <a:pt x="3057" y="29151"/>
                      <a:pt x="-4913" y="14605"/>
                      <a:pt x="3655" y="7233"/>
                    </a:cubicBezTo>
                    <a:cubicBezTo>
                      <a:pt x="12223" y="-240"/>
                      <a:pt x="12123" y="-3727"/>
                      <a:pt x="28263" y="5738"/>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89" name="Freeform: Shape 188">
                <a:extLst>
                  <a:ext uri="{FF2B5EF4-FFF2-40B4-BE49-F238E27FC236}">
                    <a16:creationId xmlns:a16="http://schemas.microsoft.com/office/drawing/2014/main" id="{3B3CAEB9-5325-45B2-9333-10F8B249714C}"/>
                  </a:ext>
                </a:extLst>
              </p:cNvPr>
              <p:cNvSpPr/>
              <p:nvPr/>
            </p:nvSpPr>
            <p:spPr>
              <a:xfrm>
                <a:off x="3217404" y="4397911"/>
                <a:ext cx="37330" cy="40766"/>
              </a:xfrm>
              <a:custGeom>
                <a:avLst/>
                <a:gdLst>
                  <a:gd name="connsiteX0" fmla="*/ 35842 w 37330"/>
                  <a:gd name="connsiteY0" fmla="*/ 24293 h 40766"/>
                  <a:gd name="connsiteX1" fmla="*/ 16116 w 37330"/>
                  <a:gd name="connsiteY1" fmla="*/ 40135 h 40766"/>
                  <a:gd name="connsiteX2" fmla="*/ 972 w 37330"/>
                  <a:gd name="connsiteY2" fmla="*/ 19312 h 40766"/>
                  <a:gd name="connsiteX3" fmla="*/ 26577 w 37330"/>
                  <a:gd name="connsiteY3" fmla="*/ 1479 h 40766"/>
                  <a:gd name="connsiteX4" fmla="*/ 35842 w 37330"/>
                  <a:gd name="connsiteY4" fmla="*/ 24293 h 4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0" h="40766">
                    <a:moveTo>
                      <a:pt x="35842" y="24293"/>
                    </a:moveTo>
                    <a:cubicBezTo>
                      <a:pt x="34149" y="32563"/>
                      <a:pt x="23688" y="43522"/>
                      <a:pt x="16116" y="40135"/>
                    </a:cubicBezTo>
                    <a:cubicBezTo>
                      <a:pt x="8544" y="36747"/>
                      <a:pt x="-3511" y="30670"/>
                      <a:pt x="972" y="19312"/>
                    </a:cubicBezTo>
                    <a:cubicBezTo>
                      <a:pt x="5555" y="7954"/>
                      <a:pt x="16813" y="-4300"/>
                      <a:pt x="26577" y="1479"/>
                    </a:cubicBezTo>
                    <a:cubicBezTo>
                      <a:pt x="36340" y="7157"/>
                      <a:pt x="39529" y="5962"/>
                      <a:pt x="35842" y="24293"/>
                    </a:cubicBezTo>
                    <a:close/>
                  </a:path>
                </a:pathLst>
              </a:custGeom>
              <a:solidFill>
                <a:srgbClr val="E06C6C"/>
              </a:solidFill>
              <a:ln w="7467"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190" name="Graphic 59">
              <a:extLst>
                <a:ext uri="{FF2B5EF4-FFF2-40B4-BE49-F238E27FC236}">
                  <a16:creationId xmlns:a16="http://schemas.microsoft.com/office/drawing/2014/main" id="{688EA3A0-D907-43AB-A600-C6F765FDBCBD}"/>
                </a:ext>
              </a:extLst>
            </p:cNvPr>
            <p:cNvGrpSpPr/>
            <p:nvPr/>
          </p:nvGrpSpPr>
          <p:grpSpPr>
            <a:xfrm>
              <a:off x="2228118" y="2234832"/>
              <a:ext cx="4838590" cy="2430155"/>
              <a:chOff x="2424830" y="2383692"/>
              <a:chExt cx="4838590" cy="2430155"/>
            </a:xfrm>
            <a:solidFill>
              <a:srgbClr val="2474B3"/>
            </a:solidFill>
          </p:grpSpPr>
          <p:sp>
            <p:nvSpPr>
              <p:cNvPr id="191" name="Freeform: Shape 190">
                <a:extLst>
                  <a:ext uri="{FF2B5EF4-FFF2-40B4-BE49-F238E27FC236}">
                    <a16:creationId xmlns:a16="http://schemas.microsoft.com/office/drawing/2014/main" id="{B2AF395B-CFAC-4A88-9126-055E577A3CA5}"/>
                  </a:ext>
                </a:extLst>
              </p:cNvPr>
              <p:cNvSpPr/>
              <p:nvPr/>
            </p:nvSpPr>
            <p:spPr>
              <a:xfrm>
                <a:off x="2489788" y="4122819"/>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2" name="Freeform: Shape 191">
                <a:extLst>
                  <a:ext uri="{FF2B5EF4-FFF2-40B4-BE49-F238E27FC236}">
                    <a16:creationId xmlns:a16="http://schemas.microsoft.com/office/drawing/2014/main" id="{D6E36C15-BDA9-481B-B2C0-C6B62C8DD34B}"/>
                  </a:ext>
                </a:extLst>
              </p:cNvPr>
              <p:cNvSpPr/>
              <p:nvPr/>
            </p:nvSpPr>
            <p:spPr>
              <a:xfrm>
                <a:off x="2433896" y="3979453"/>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3" name="Freeform: Shape 192">
                <a:extLst>
                  <a:ext uri="{FF2B5EF4-FFF2-40B4-BE49-F238E27FC236}">
                    <a16:creationId xmlns:a16="http://schemas.microsoft.com/office/drawing/2014/main" id="{C087004E-D032-4A83-B517-5992FD2358BD}"/>
                  </a:ext>
                </a:extLst>
              </p:cNvPr>
              <p:cNvSpPr/>
              <p:nvPr/>
            </p:nvSpPr>
            <p:spPr>
              <a:xfrm>
                <a:off x="2477135" y="3947671"/>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4" name="Freeform: Shape 193">
                <a:extLst>
                  <a:ext uri="{FF2B5EF4-FFF2-40B4-BE49-F238E27FC236}">
                    <a16:creationId xmlns:a16="http://schemas.microsoft.com/office/drawing/2014/main" id="{D2168EC3-84A0-4ECB-A350-827422761173}"/>
                  </a:ext>
                </a:extLst>
              </p:cNvPr>
              <p:cNvSpPr/>
              <p:nvPr/>
            </p:nvSpPr>
            <p:spPr>
              <a:xfrm>
                <a:off x="2424830" y="3898056"/>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5" name="Freeform: Shape 194">
                <a:extLst>
                  <a:ext uri="{FF2B5EF4-FFF2-40B4-BE49-F238E27FC236}">
                    <a16:creationId xmlns:a16="http://schemas.microsoft.com/office/drawing/2014/main" id="{BE2F9522-5530-4657-9380-C9D342994519}"/>
                  </a:ext>
                </a:extLst>
              </p:cNvPr>
              <p:cNvSpPr/>
              <p:nvPr/>
            </p:nvSpPr>
            <p:spPr>
              <a:xfrm>
                <a:off x="2483910" y="3875639"/>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6" name="Freeform: Shape 195">
                <a:extLst>
                  <a:ext uri="{FF2B5EF4-FFF2-40B4-BE49-F238E27FC236}">
                    <a16:creationId xmlns:a16="http://schemas.microsoft.com/office/drawing/2014/main" id="{C3AB500B-DE66-40D9-BD9B-63606AAACC91}"/>
                  </a:ext>
                </a:extLst>
              </p:cNvPr>
              <p:cNvSpPr/>
              <p:nvPr/>
            </p:nvSpPr>
            <p:spPr>
              <a:xfrm>
                <a:off x="2560624" y="3864182"/>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7" name="Freeform: Shape 196">
                <a:extLst>
                  <a:ext uri="{FF2B5EF4-FFF2-40B4-BE49-F238E27FC236}">
                    <a16:creationId xmlns:a16="http://schemas.microsoft.com/office/drawing/2014/main" id="{EF9E7B3A-16F3-48D7-ABB8-750D91F49C31}"/>
                  </a:ext>
                </a:extLst>
              </p:cNvPr>
              <p:cNvSpPr/>
              <p:nvPr/>
            </p:nvSpPr>
            <p:spPr>
              <a:xfrm>
                <a:off x="4422793" y="2749032"/>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8" name="Freeform: Shape 197">
                <a:extLst>
                  <a:ext uri="{FF2B5EF4-FFF2-40B4-BE49-F238E27FC236}">
                    <a16:creationId xmlns:a16="http://schemas.microsoft.com/office/drawing/2014/main" id="{7CC98C59-21D4-4AF5-A86E-61EEC2030615}"/>
                  </a:ext>
                </a:extLst>
              </p:cNvPr>
              <p:cNvSpPr/>
              <p:nvPr/>
            </p:nvSpPr>
            <p:spPr>
              <a:xfrm>
                <a:off x="4475099" y="2770253"/>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199" name="Freeform: Shape 198">
                <a:extLst>
                  <a:ext uri="{FF2B5EF4-FFF2-40B4-BE49-F238E27FC236}">
                    <a16:creationId xmlns:a16="http://schemas.microsoft.com/office/drawing/2014/main" id="{3AD70E7D-CE85-4C08-994B-EC1F9EBE1CF2}"/>
                  </a:ext>
                </a:extLst>
              </p:cNvPr>
              <p:cNvSpPr/>
              <p:nvPr/>
            </p:nvSpPr>
            <p:spPr>
              <a:xfrm>
                <a:off x="4676549" y="2728110"/>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0" name="Freeform: Shape 199">
                <a:extLst>
                  <a:ext uri="{FF2B5EF4-FFF2-40B4-BE49-F238E27FC236}">
                    <a16:creationId xmlns:a16="http://schemas.microsoft.com/office/drawing/2014/main" id="{3C117617-A684-472A-A542-9F1D6A07E3EB}"/>
                  </a:ext>
                </a:extLst>
              </p:cNvPr>
              <p:cNvSpPr/>
              <p:nvPr/>
            </p:nvSpPr>
            <p:spPr>
              <a:xfrm>
                <a:off x="5449173" y="2415474"/>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1" name="Freeform: Shape 200">
                <a:extLst>
                  <a:ext uri="{FF2B5EF4-FFF2-40B4-BE49-F238E27FC236}">
                    <a16:creationId xmlns:a16="http://schemas.microsoft.com/office/drawing/2014/main" id="{4E1F3036-6F7D-40F6-904D-C7734DE0027B}"/>
                  </a:ext>
                </a:extLst>
              </p:cNvPr>
              <p:cNvSpPr/>
              <p:nvPr/>
            </p:nvSpPr>
            <p:spPr>
              <a:xfrm>
                <a:off x="5578791" y="2383692"/>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2" name="Freeform: Shape 201">
                <a:extLst>
                  <a:ext uri="{FF2B5EF4-FFF2-40B4-BE49-F238E27FC236}">
                    <a16:creationId xmlns:a16="http://schemas.microsoft.com/office/drawing/2014/main" id="{947DEECF-57B3-4399-9D43-387F93859FE3}"/>
                  </a:ext>
                </a:extLst>
              </p:cNvPr>
              <p:cNvSpPr/>
              <p:nvPr/>
            </p:nvSpPr>
            <p:spPr>
              <a:xfrm>
                <a:off x="7081498" y="4702462"/>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6"/>
                      <a:pt x="11687" y="0"/>
                      <a:pt x="26103" y="0"/>
                    </a:cubicBezTo>
                    <a:cubicBezTo>
                      <a:pt x="40519" y="0"/>
                      <a:pt x="52206" y="11686"/>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3" name="Freeform: Shape 202">
                <a:extLst>
                  <a:ext uri="{FF2B5EF4-FFF2-40B4-BE49-F238E27FC236}">
                    <a16:creationId xmlns:a16="http://schemas.microsoft.com/office/drawing/2014/main" id="{EBFB52C3-BAC8-4851-AE9A-5B63322BE4E1}"/>
                  </a:ext>
                </a:extLst>
              </p:cNvPr>
              <p:cNvSpPr/>
              <p:nvPr/>
            </p:nvSpPr>
            <p:spPr>
              <a:xfrm>
                <a:off x="7211215" y="4761642"/>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6"/>
                      <a:pt x="11687" y="0"/>
                      <a:pt x="26103" y="0"/>
                    </a:cubicBezTo>
                    <a:cubicBezTo>
                      <a:pt x="40519" y="0"/>
                      <a:pt x="52206" y="11686"/>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4" name="Freeform: Shape 203">
                <a:extLst>
                  <a:ext uri="{FF2B5EF4-FFF2-40B4-BE49-F238E27FC236}">
                    <a16:creationId xmlns:a16="http://schemas.microsoft.com/office/drawing/2014/main" id="{69205066-F390-446B-8C09-743883E206C0}"/>
                  </a:ext>
                </a:extLst>
              </p:cNvPr>
              <p:cNvSpPr/>
              <p:nvPr/>
            </p:nvSpPr>
            <p:spPr>
              <a:xfrm>
                <a:off x="4394797" y="2693838"/>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5" name="Freeform: Shape 204">
                <a:extLst>
                  <a:ext uri="{FF2B5EF4-FFF2-40B4-BE49-F238E27FC236}">
                    <a16:creationId xmlns:a16="http://schemas.microsoft.com/office/drawing/2014/main" id="{676004C4-792A-4D82-B2C0-971A273BEF7A}"/>
                  </a:ext>
                </a:extLst>
              </p:cNvPr>
              <p:cNvSpPr/>
              <p:nvPr/>
            </p:nvSpPr>
            <p:spPr>
              <a:xfrm>
                <a:off x="4475099" y="2685967"/>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6" name="Freeform: Shape 205">
                <a:extLst>
                  <a:ext uri="{FF2B5EF4-FFF2-40B4-BE49-F238E27FC236}">
                    <a16:creationId xmlns:a16="http://schemas.microsoft.com/office/drawing/2014/main" id="{F69BB7B6-3F7D-46E5-8A0D-5F4C09BC963F}"/>
                  </a:ext>
                </a:extLst>
              </p:cNvPr>
              <p:cNvSpPr/>
              <p:nvPr/>
            </p:nvSpPr>
            <p:spPr>
              <a:xfrm>
                <a:off x="4537367" y="2659864"/>
                <a:ext cx="52205" cy="52205"/>
              </a:xfrm>
              <a:custGeom>
                <a:avLst/>
                <a:gdLst>
                  <a:gd name="connsiteX0" fmla="*/ 52206 w 52205"/>
                  <a:gd name="connsiteY0" fmla="*/ 26103 h 52205"/>
                  <a:gd name="connsiteX1" fmla="*/ 26103 w 52205"/>
                  <a:gd name="connsiteY1" fmla="*/ 52206 h 52205"/>
                  <a:gd name="connsiteX2" fmla="*/ 0 w 52205"/>
                  <a:gd name="connsiteY2" fmla="*/ 26103 h 52205"/>
                  <a:gd name="connsiteX3" fmla="*/ 26103 w 52205"/>
                  <a:gd name="connsiteY3" fmla="*/ 0 h 52205"/>
                  <a:gd name="connsiteX4" fmla="*/ 52206 w 52205"/>
                  <a:gd name="connsiteY4" fmla="*/ 26103 h 5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 h="52205">
                    <a:moveTo>
                      <a:pt x="52206" y="26103"/>
                    </a:moveTo>
                    <a:cubicBezTo>
                      <a:pt x="52206" y="40519"/>
                      <a:pt x="40519" y="52206"/>
                      <a:pt x="26103" y="52206"/>
                    </a:cubicBezTo>
                    <a:cubicBezTo>
                      <a:pt x="11687" y="52206"/>
                      <a:pt x="0" y="40519"/>
                      <a:pt x="0" y="26103"/>
                    </a:cubicBezTo>
                    <a:cubicBezTo>
                      <a:pt x="0" y="11687"/>
                      <a:pt x="11687" y="0"/>
                      <a:pt x="26103" y="0"/>
                    </a:cubicBezTo>
                    <a:cubicBezTo>
                      <a:pt x="40519" y="0"/>
                      <a:pt x="52206" y="11687"/>
                      <a:pt x="52206" y="26103"/>
                    </a:cubicBezTo>
                    <a:close/>
                  </a:path>
                </a:pathLst>
              </a:custGeom>
              <a:solidFill>
                <a:srgbClr val="2474B3"/>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07" name="Graphic 59">
              <a:extLst>
                <a:ext uri="{FF2B5EF4-FFF2-40B4-BE49-F238E27FC236}">
                  <a16:creationId xmlns:a16="http://schemas.microsoft.com/office/drawing/2014/main" id="{6E142F5E-ECE7-4F98-A761-5C17CD37078C}"/>
                </a:ext>
              </a:extLst>
            </p:cNvPr>
            <p:cNvGrpSpPr/>
            <p:nvPr/>
          </p:nvGrpSpPr>
          <p:grpSpPr>
            <a:xfrm>
              <a:off x="1907710" y="1996718"/>
              <a:ext cx="2645254" cy="2496607"/>
              <a:chOff x="2104422" y="2145578"/>
              <a:chExt cx="2645254" cy="2496607"/>
            </a:xfrm>
            <a:solidFill>
              <a:srgbClr val="535350"/>
            </a:solidFill>
          </p:grpSpPr>
          <p:sp>
            <p:nvSpPr>
              <p:cNvPr id="208" name="Freeform: Shape 207">
                <a:extLst>
                  <a:ext uri="{FF2B5EF4-FFF2-40B4-BE49-F238E27FC236}">
                    <a16:creationId xmlns:a16="http://schemas.microsoft.com/office/drawing/2014/main" id="{BFA127E7-346C-45E2-A482-F9DA13C9DFA8}"/>
                  </a:ext>
                </a:extLst>
              </p:cNvPr>
              <p:cNvSpPr/>
              <p:nvPr/>
            </p:nvSpPr>
            <p:spPr>
              <a:xfrm>
                <a:off x="2104422" y="4090340"/>
                <a:ext cx="60773" cy="31682"/>
              </a:xfrm>
              <a:custGeom>
                <a:avLst/>
                <a:gdLst>
                  <a:gd name="connsiteX0" fmla="*/ 56191 w 60773"/>
                  <a:gd name="connsiteY0" fmla="*/ 31682 h 31682"/>
                  <a:gd name="connsiteX1" fmla="*/ 797 w 60773"/>
                  <a:gd name="connsiteY1" fmla="*/ 31682 h 31682"/>
                  <a:gd name="connsiteX2" fmla="*/ 36464 w 60773"/>
                  <a:gd name="connsiteY2" fmla="*/ 7472 h 31682"/>
                  <a:gd name="connsiteX3" fmla="*/ 0 w 60773"/>
                  <a:gd name="connsiteY3" fmla="*/ 7472 h 31682"/>
                  <a:gd name="connsiteX4" fmla="*/ 0 w 60773"/>
                  <a:gd name="connsiteY4" fmla="*/ 0 h 31682"/>
                  <a:gd name="connsiteX5" fmla="*/ 60774 w 60773"/>
                  <a:gd name="connsiteY5" fmla="*/ 0 h 31682"/>
                  <a:gd name="connsiteX6" fmla="*/ 25107 w 60773"/>
                  <a:gd name="connsiteY6" fmla="*/ 24210 h 31682"/>
                  <a:gd name="connsiteX7" fmla="*/ 56191 w 60773"/>
                  <a:gd name="connsiteY7" fmla="*/ 24210 h 3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73" h="31682">
                    <a:moveTo>
                      <a:pt x="56191" y="31682"/>
                    </a:moveTo>
                    <a:lnTo>
                      <a:pt x="797" y="31682"/>
                    </a:lnTo>
                    <a:lnTo>
                      <a:pt x="36464" y="7472"/>
                    </a:lnTo>
                    <a:lnTo>
                      <a:pt x="0" y="7472"/>
                    </a:lnTo>
                    <a:lnTo>
                      <a:pt x="0" y="0"/>
                    </a:lnTo>
                    <a:lnTo>
                      <a:pt x="60774" y="0"/>
                    </a:lnTo>
                    <a:lnTo>
                      <a:pt x="25107" y="24210"/>
                    </a:lnTo>
                    <a:lnTo>
                      <a:pt x="56191" y="24210"/>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09" name="Freeform: Shape 208">
                <a:extLst>
                  <a:ext uri="{FF2B5EF4-FFF2-40B4-BE49-F238E27FC236}">
                    <a16:creationId xmlns:a16="http://schemas.microsoft.com/office/drawing/2014/main" id="{188C5548-BA57-48AA-87EB-DCAB10268277}"/>
                  </a:ext>
                </a:extLst>
              </p:cNvPr>
              <p:cNvSpPr/>
              <p:nvPr/>
            </p:nvSpPr>
            <p:spPr>
              <a:xfrm>
                <a:off x="2964621" y="4189969"/>
                <a:ext cx="60773" cy="31582"/>
              </a:xfrm>
              <a:custGeom>
                <a:avLst/>
                <a:gdLst>
                  <a:gd name="connsiteX0" fmla="*/ 56291 w 60773"/>
                  <a:gd name="connsiteY0" fmla="*/ 31583 h 31582"/>
                  <a:gd name="connsiteX1" fmla="*/ 897 w 60773"/>
                  <a:gd name="connsiteY1" fmla="*/ 31583 h 31582"/>
                  <a:gd name="connsiteX2" fmla="*/ 36464 w 60773"/>
                  <a:gd name="connsiteY2" fmla="*/ 7472 h 31582"/>
                  <a:gd name="connsiteX3" fmla="*/ 0 w 60773"/>
                  <a:gd name="connsiteY3" fmla="*/ 7472 h 31582"/>
                  <a:gd name="connsiteX4" fmla="*/ 0 w 60773"/>
                  <a:gd name="connsiteY4" fmla="*/ 0 h 31582"/>
                  <a:gd name="connsiteX5" fmla="*/ 60774 w 60773"/>
                  <a:gd name="connsiteY5" fmla="*/ 0 h 31582"/>
                  <a:gd name="connsiteX6" fmla="*/ 25107 w 60773"/>
                  <a:gd name="connsiteY6" fmla="*/ 24110 h 31582"/>
                  <a:gd name="connsiteX7" fmla="*/ 56291 w 60773"/>
                  <a:gd name="connsiteY7" fmla="*/ 24110 h 3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73" h="31582">
                    <a:moveTo>
                      <a:pt x="56291" y="31583"/>
                    </a:moveTo>
                    <a:lnTo>
                      <a:pt x="897" y="31583"/>
                    </a:lnTo>
                    <a:lnTo>
                      <a:pt x="36464" y="7472"/>
                    </a:lnTo>
                    <a:lnTo>
                      <a:pt x="0" y="7472"/>
                    </a:lnTo>
                    <a:lnTo>
                      <a:pt x="0" y="0"/>
                    </a:lnTo>
                    <a:lnTo>
                      <a:pt x="60774" y="0"/>
                    </a:lnTo>
                    <a:lnTo>
                      <a:pt x="25107" y="24110"/>
                    </a:lnTo>
                    <a:lnTo>
                      <a:pt x="56291" y="24110"/>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0" name="Freeform: Shape 209">
                <a:extLst>
                  <a:ext uri="{FF2B5EF4-FFF2-40B4-BE49-F238E27FC236}">
                    <a16:creationId xmlns:a16="http://schemas.microsoft.com/office/drawing/2014/main" id="{90893FE7-ED6B-4196-90FA-EA65578E8B6C}"/>
                  </a:ext>
                </a:extLst>
              </p:cNvPr>
              <p:cNvSpPr/>
              <p:nvPr/>
            </p:nvSpPr>
            <p:spPr>
              <a:xfrm>
                <a:off x="4302541" y="4252138"/>
                <a:ext cx="45729" cy="31682"/>
              </a:xfrm>
              <a:custGeom>
                <a:avLst/>
                <a:gdLst>
                  <a:gd name="connsiteX0" fmla="*/ 41844 w 45729"/>
                  <a:gd name="connsiteY0" fmla="*/ 31682 h 31682"/>
                  <a:gd name="connsiteX1" fmla="*/ 100 w 45729"/>
                  <a:gd name="connsiteY1" fmla="*/ 31682 h 31682"/>
                  <a:gd name="connsiteX2" fmla="*/ 26501 w 45729"/>
                  <a:gd name="connsiteY2" fmla="*/ 7472 h 31682"/>
                  <a:gd name="connsiteX3" fmla="*/ 0 w 45729"/>
                  <a:gd name="connsiteY3" fmla="*/ 7472 h 31682"/>
                  <a:gd name="connsiteX4" fmla="*/ 0 w 45729"/>
                  <a:gd name="connsiteY4" fmla="*/ 0 h 31682"/>
                  <a:gd name="connsiteX5" fmla="*/ 45730 w 45729"/>
                  <a:gd name="connsiteY5" fmla="*/ 0 h 31682"/>
                  <a:gd name="connsiteX6" fmla="*/ 19328 w 45729"/>
                  <a:gd name="connsiteY6" fmla="*/ 24210 h 31682"/>
                  <a:gd name="connsiteX7" fmla="*/ 41844 w 45729"/>
                  <a:gd name="connsiteY7" fmla="*/ 24210 h 3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9" h="31682">
                    <a:moveTo>
                      <a:pt x="41844" y="31682"/>
                    </a:moveTo>
                    <a:lnTo>
                      <a:pt x="100" y="31682"/>
                    </a:lnTo>
                    <a:lnTo>
                      <a:pt x="26501" y="7472"/>
                    </a:lnTo>
                    <a:lnTo>
                      <a:pt x="0" y="7472"/>
                    </a:lnTo>
                    <a:lnTo>
                      <a:pt x="0" y="0"/>
                    </a:lnTo>
                    <a:lnTo>
                      <a:pt x="45730" y="0"/>
                    </a:lnTo>
                    <a:lnTo>
                      <a:pt x="19328" y="24210"/>
                    </a:lnTo>
                    <a:lnTo>
                      <a:pt x="41844" y="24210"/>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1" name="Freeform: Shape 210">
                <a:extLst>
                  <a:ext uri="{FF2B5EF4-FFF2-40B4-BE49-F238E27FC236}">
                    <a16:creationId xmlns:a16="http://schemas.microsoft.com/office/drawing/2014/main" id="{1058CE7A-9F5E-4358-AF51-E4FD0C7161D7}"/>
                  </a:ext>
                </a:extLst>
              </p:cNvPr>
              <p:cNvSpPr/>
              <p:nvPr/>
            </p:nvSpPr>
            <p:spPr>
              <a:xfrm>
                <a:off x="3319799" y="4581412"/>
                <a:ext cx="31682" cy="60773"/>
              </a:xfrm>
              <a:custGeom>
                <a:avLst/>
                <a:gdLst>
                  <a:gd name="connsiteX0" fmla="*/ 31682 w 31682"/>
                  <a:gd name="connsiteY0" fmla="*/ 60774 h 60773"/>
                  <a:gd name="connsiteX1" fmla="*/ 7472 w 31682"/>
                  <a:gd name="connsiteY1" fmla="*/ 25206 h 60773"/>
                  <a:gd name="connsiteX2" fmla="*/ 7472 w 31682"/>
                  <a:gd name="connsiteY2" fmla="*/ 56290 h 60773"/>
                  <a:gd name="connsiteX3" fmla="*/ 0 w 31682"/>
                  <a:gd name="connsiteY3" fmla="*/ 56290 h 60773"/>
                  <a:gd name="connsiteX4" fmla="*/ 0 w 31682"/>
                  <a:gd name="connsiteY4" fmla="*/ 897 h 60773"/>
                  <a:gd name="connsiteX5" fmla="*/ 24210 w 31682"/>
                  <a:gd name="connsiteY5" fmla="*/ 36564 h 60773"/>
                  <a:gd name="connsiteX6" fmla="*/ 24210 w 31682"/>
                  <a:gd name="connsiteY6" fmla="*/ 0 h 60773"/>
                  <a:gd name="connsiteX7" fmla="*/ 31682 w 31682"/>
                  <a:gd name="connsiteY7" fmla="*/ 0 h 6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2" h="60773">
                    <a:moveTo>
                      <a:pt x="31682" y="60774"/>
                    </a:moveTo>
                    <a:lnTo>
                      <a:pt x="7472" y="25206"/>
                    </a:lnTo>
                    <a:lnTo>
                      <a:pt x="7472" y="56290"/>
                    </a:lnTo>
                    <a:lnTo>
                      <a:pt x="0" y="56290"/>
                    </a:lnTo>
                    <a:lnTo>
                      <a:pt x="0" y="897"/>
                    </a:lnTo>
                    <a:lnTo>
                      <a:pt x="24210" y="36564"/>
                    </a:lnTo>
                    <a:lnTo>
                      <a:pt x="24210" y="0"/>
                    </a:lnTo>
                    <a:lnTo>
                      <a:pt x="31682" y="0"/>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2" name="Freeform: Shape 211">
                <a:extLst>
                  <a:ext uri="{FF2B5EF4-FFF2-40B4-BE49-F238E27FC236}">
                    <a16:creationId xmlns:a16="http://schemas.microsoft.com/office/drawing/2014/main" id="{BC98E9B5-22C8-42E7-83F3-FE364E627DB4}"/>
                  </a:ext>
                </a:extLst>
              </p:cNvPr>
              <p:cNvSpPr/>
              <p:nvPr/>
            </p:nvSpPr>
            <p:spPr>
              <a:xfrm>
                <a:off x="4659712" y="3860097"/>
                <a:ext cx="26102" cy="65954"/>
              </a:xfrm>
              <a:custGeom>
                <a:avLst/>
                <a:gdLst>
                  <a:gd name="connsiteX0" fmla="*/ 26103 w 26102"/>
                  <a:gd name="connsiteY0" fmla="*/ 65954 h 65954"/>
                  <a:gd name="connsiteX1" fmla="*/ 7472 w 26102"/>
                  <a:gd name="connsiteY1" fmla="*/ 30387 h 65954"/>
                  <a:gd name="connsiteX2" fmla="*/ 7472 w 26102"/>
                  <a:gd name="connsiteY2" fmla="*/ 58383 h 65954"/>
                  <a:gd name="connsiteX3" fmla="*/ 0 w 26102"/>
                  <a:gd name="connsiteY3" fmla="*/ 58383 h 65954"/>
                  <a:gd name="connsiteX4" fmla="*/ 0 w 26102"/>
                  <a:gd name="connsiteY4" fmla="*/ 0 h 65954"/>
                  <a:gd name="connsiteX5" fmla="*/ 18631 w 26102"/>
                  <a:gd name="connsiteY5" fmla="*/ 35568 h 65954"/>
                  <a:gd name="connsiteX6" fmla="*/ 18631 w 26102"/>
                  <a:gd name="connsiteY6" fmla="*/ 2192 h 65954"/>
                  <a:gd name="connsiteX7" fmla="*/ 26103 w 26102"/>
                  <a:gd name="connsiteY7" fmla="*/ 2192 h 6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02" h="65954">
                    <a:moveTo>
                      <a:pt x="26103" y="65954"/>
                    </a:moveTo>
                    <a:lnTo>
                      <a:pt x="7472" y="30387"/>
                    </a:lnTo>
                    <a:lnTo>
                      <a:pt x="7472" y="58383"/>
                    </a:lnTo>
                    <a:lnTo>
                      <a:pt x="0" y="58383"/>
                    </a:lnTo>
                    <a:lnTo>
                      <a:pt x="0" y="0"/>
                    </a:lnTo>
                    <a:lnTo>
                      <a:pt x="18631" y="35568"/>
                    </a:lnTo>
                    <a:lnTo>
                      <a:pt x="18631" y="2192"/>
                    </a:lnTo>
                    <a:lnTo>
                      <a:pt x="26103" y="219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3" name="Freeform: Shape 212">
                <a:extLst>
                  <a:ext uri="{FF2B5EF4-FFF2-40B4-BE49-F238E27FC236}">
                    <a16:creationId xmlns:a16="http://schemas.microsoft.com/office/drawing/2014/main" id="{FD794F2A-3DC6-4F1B-8CB1-57E53710E365}"/>
                  </a:ext>
                </a:extLst>
              </p:cNvPr>
              <p:cNvSpPr/>
              <p:nvPr/>
            </p:nvSpPr>
            <p:spPr>
              <a:xfrm>
                <a:off x="4691792" y="3574759"/>
                <a:ext cx="26003" cy="66054"/>
              </a:xfrm>
              <a:custGeom>
                <a:avLst/>
                <a:gdLst>
                  <a:gd name="connsiteX0" fmla="*/ 26003 w 26003"/>
                  <a:gd name="connsiteY0" fmla="*/ 66054 h 66054"/>
                  <a:gd name="connsiteX1" fmla="*/ 7472 w 26003"/>
                  <a:gd name="connsiteY1" fmla="*/ 30387 h 66054"/>
                  <a:gd name="connsiteX2" fmla="*/ 7472 w 26003"/>
                  <a:gd name="connsiteY2" fmla="*/ 58482 h 66054"/>
                  <a:gd name="connsiteX3" fmla="*/ 0 w 26003"/>
                  <a:gd name="connsiteY3" fmla="*/ 58482 h 66054"/>
                  <a:gd name="connsiteX4" fmla="*/ 0 w 26003"/>
                  <a:gd name="connsiteY4" fmla="*/ 0 h 66054"/>
                  <a:gd name="connsiteX5" fmla="*/ 18531 w 26003"/>
                  <a:gd name="connsiteY5" fmla="*/ 35568 h 66054"/>
                  <a:gd name="connsiteX6" fmla="*/ 18531 w 26003"/>
                  <a:gd name="connsiteY6" fmla="*/ 2192 h 66054"/>
                  <a:gd name="connsiteX7" fmla="*/ 26003 w 26003"/>
                  <a:gd name="connsiteY7" fmla="*/ 2192 h 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3" h="66054">
                    <a:moveTo>
                      <a:pt x="26003" y="66054"/>
                    </a:moveTo>
                    <a:lnTo>
                      <a:pt x="7472" y="30387"/>
                    </a:lnTo>
                    <a:lnTo>
                      <a:pt x="7472" y="58482"/>
                    </a:lnTo>
                    <a:lnTo>
                      <a:pt x="0" y="58482"/>
                    </a:lnTo>
                    <a:lnTo>
                      <a:pt x="0" y="0"/>
                    </a:lnTo>
                    <a:lnTo>
                      <a:pt x="18531" y="35568"/>
                    </a:lnTo>
                    <a:lnTo>
                      <a:pt x="18531" y="2192"/>
                    </a:lnTo>
                    <a:lnTo>
                      <a:pt x="26003" y="219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4" name="Freeform: Shape 213">
                <a:extLst>
                  <a:ext uri="{FF2B5EF4-FFF2-40B4-BE49-F238E27FC236}">
                    <a16:creationId xmlns:a16="http://schemas.microsoft.com/office/drawing/2014/main" id="{B720A524-DA89-46E7-9CF6-EFEF7A9714AA}"/>
                  </a:ext>
                </a:extLst>
              </p:cNvPr>
              <p:cNvSpPr/>
              <p:nvPr/>
            </p:nvSpPr>
            <p:spPr>
              <a:xfrm>
                <a:off x="4689202" y="3177538"/>
                <a:ext cx="26102" cy="65954"/>
              </a:xfrm>
              <a:custGeom>
                <a:avLst/>
                <a:gdLst>
                  <a:gd name="connsiteX0" fmla="*/ 26103 w 26102"/>
                  <a:gd name="connsiteY0" fmla="*/ 65955 h 65954"/>
                  <a:gd name="connsiteX1" fmla="*/ 7472 w 26102"/>
                  <a:gd name="connsiteY1" fmla="*/ 30387 h 65954"/>
                  <a:gd name="connsiteX2" fmla="*/ 7472 w 26102"/>
                  <a:gd name="connsiteY2" fmla="*/ 58383 h 65954"/>
                  <a:gd name="connsiteX3" fmla="*/ 0 w 26102"/>
                  <a:gd name="connsiteY3" fmla="*/ 58383 h 65954"/>
                  <a:gd name="connsiteX4" fmla="*/ 0 w 26102"/>
                  <a:gd name="connsiteY4" fmla="*/ 0 h 65954"/>
                  <a:gd name="connsiteX5" fmla="*/ 18631 w 26102"/>
                  <a:gd name="connsiteY5" fmla="*/ 35568 h 65954"/>
                  <a:gd name="connsiteX6" fmla="*/ 18631 w 26102"/>
                  <a:gd name="connsiteY6" fmla="*/ 2192 h 65954"/>
                  <a:gd name="connsiteX7" fmla="*/ 26103 w 26102"/>
                  <a:gd name="connsiteY7" fmla="*/ 2192 h 6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02" h="65954">
                    <a:moveTo>
                      <a:pt x="26103" y="65955"/>
                    </a:moveTo>
                    <a:lnTo>
                      <a:pt x="7472" y="30387"/>
                    </a:lnTo>
                    <a:lnTo>
                      <a:pt x="7472" y="58383"/>
                    </a:lnTo>
                    <a:lnTo>
                      <a:pt x="0" y="58383"/>
                    </a:lnTo>
                    <a:lnTo>
                      <a:pt x="0" y="0"/>
                    </a:lnTo>
                    <a:lnTo>
                      <a:pt x="18631" y="35568"/>
                    </a:lnTo>
                    <a:lnTo>
                      <a:pt x="18631" y="2192"/>
                    </a:lnTo>
                    <a:lnTo>
                      <a:pt x="26103" y="219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5" name="Freeform: Shape 214">
                <a:extLst>
                  <a:ext uri="{FF2B5EF4-FFF2-40B4-BE49-F238E27FC236}">
                    <a16:creationId xmlns:a16="http://schemas.microsoft.com/office/drawing/2014/main" id="{A92B424D-1BE8-42F2-81B4-A2DD0EB378B2}"/>
                  </a:ext>
                </a:extLst>
              </p:cNvPr>
              <p:cNvSpPr/>
              <p:nvPr/>
            </p:nvSpPr>
            <p:spPr>
              <a:xfrm>
                <a:off x="4689202" y="2899074"/>
                <a:ext cx="26102" cy="66054"/>
              </a:xfrm>
              <a:custGeom>
                <a:avLst/>
                <a:gdLst>
                  <a:gd name="connsiteX0" fmla="*/ 26103 w 26102"/>
                  <a:gd name="connsiteY0" fmla="*/ 66054 h 66054"/>
                  <a:gd name="connsiteX1" fmla="*/ 7472 w 26102"/>
                  <a:gd name="connsiteY1" fmla="*/ 30487 h 66054"/>
                  <a:gd name="connsiteX2" fmla="*/ 7472 w 26102"/>
                  <a:gd name="connsiteY2" fmla="*/ 58482 h 66054"/>
                  <a:gd name="connsiteX3" fmla="*/ 0 w 26102"/>
                  <a:gd name="connsiteY3" fmla="*/ 58482 h 66054"/>
                  <a:gd name="connsiteX4" fmla="*/ 0 w 26102"/>
                  <a:gd name="connsiteY4" fmla="*/ 0 h 66054"/>
                  <a:gd name="connsiteX5" fmla="*/ 18631 w 26102"/>
                  <a:gd name="connsiteY5" fmla="*/ 35667 h 66054"/>
                  <a:gd name="connsiteX6" fmla="*/ 18631 w 26102"/>
                  <a:gd name="connsiteY6" fmla="*/ 2192 h 66054"/>
                  <a:gd name="connsiteX7" fmla="*/ 26103 w 26102"/>
                  <a:gd name="connsiteY7" fmla="*/ 2192 h 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02" h="66054">
                    <a:moveTo>
                      <a:pt x="26103" y="66054"/>
                    </a:moveTo>
                    <a:lnTo>
                      <a:pt x="7472" y="30487"/>
                    </a:lnTo>
                    <a:lnTo>
                      <a:pt x="7472" y="58482"/>
                    </a:lnTo>
                    <a:lnTo>
                      <a:pt x="0" y="58482"/>
                    </a:lnTo>
                    <a:lnTo>
                      <a:pt x="0" y="0"/>
                    </a:lnTo>
                    <a:lnTo>
                      <a:pt x="18631" y="35667"/>
                    </a:lnTo>
                    <a:lnTo>
                      <a:pt x="18631" y="2192"/>
                    </a:lnTo>
                    <a:lnTo>
                      <a:pt x="26103" y="219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6" name="Freeform: Shape 215">
                <a:extLst>
                  <a:ext uri="{FF2B5EF4-FFF2-40B4-BE49-F238E27FC236}">
                    <a16:creationId xmlns:a16="http://schemas.microsoft.com/office/drawing/2014/main" id="{F28AC3CB-CCF0-445A-B10F-803951ABC59B}"/>
                  </a:ext>
                </a:extLst>
              </p:cNvPr>
              <p:cNvSpPr/>
              <p:nvPr/>
            </p:nvSpPr>
            <p:spPr>
              <a:xfrm>
                <a:off x="4723574" y="2145578"/>
                <a:ext cx="26102" cy="65954"/>
              </a:xfrm>
              <a:custGeom>
                <a:avLst/>
                <a:gdLst>
                  <a:gd name="connsiteX0" fmla="*/ 26103 w 26102"/>
                  <a:gd name="connsiteY0" fmla="*/ 65955 h 65954"/>
                  <a:gd name="connsiteX1" fmla="*/ 7472 w 26102"/>
                  <a:gd name="connsiteY1" fmla="*/ 30387 h 65954"/>
                  <a:gd name="connsiteX2" fmla="*/ 7472 w 26102"/>
                  <a:gd name="connsiteY2" fmla="*/ 58383 h 65954"/>
                  <a:gd name="connsiteX3" fmla="*/ 0 w 26102"/>
                  <a:gd name="connsiteY3" fmla="*/ 58383 h 65954"/>
                  <a:gd name="connsiteX4" fmla="*/ 0 w 26102"/>
                  <a:gd name="connsiteY4" fmla="*/ 0 h 65954"/>
                  <a:gd name="connsiteX5" fmla="*/ 18631 w 26102"/>
                  <a:gd name="connsiteY5" fmla="*/ 35568 h 65954"/>
                  <a:gd name="connsiteX6" fmla="*/ 18631 w 26102"/>
                  <a:gd name="connsiteY6" fmla="*/ 2192 h 65954"/>
                  <a:gd name="connsiteX7" fmla="*/ 26103 w 26102"/>
                  <a:gd name="connsiteY7" fmla="*/ 2192 h 6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02" h="65954">
                    <a:moveTo>
                      <a:pt x="26103" y="65955"/>
                    </a:moveTo>
                    <a:lnTo>
                      <a:pt x="7472" y="30387"/>
                    </a:lnTo>
                    <a:lnTo>
                      <a:pt x="7472" y="58383"/>
                    </a:lnTo>
                    <a:lnTo>
                      <a:pt x="0" y="58383"/>
                    </a:lnTo>
                    <a:lnTo>
                      <a:pt x="0" y="0"/>
                    </a:lnTo>
                    <a:lnTo>
                      <a:pt x="18631" y="35568"/>
                    </a:lnTo>
                    <a:lnTo>
                      <a:pt x="18631" y="2192"/>
                    </a:lnTo>
                    <a:lnTo>
                      <a:pt x="26103" y="219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17" name="Graphic 59">
              <a:extLst>
                <a:ext uri="{FF2B5EF4-FFF2-40B4-BE49-F238E27FC236}">
                  <a16:creationId xmlns:a16="http://schemas.microsoft.com/office/drawing/2014/main" id="{886D32E1-B7B5-4126-8D1D-08ECEEFD12DC}"/>
                </a:ext>
              </a:extLst>
            </p:cNvPr>
            <p:cNvGrpSpPr/>
            <p:nvPr/>
          </p:nvGrpSpPr>
          <p:grpSpPr>
            <a:xfrm>
              <a:off x="3337987" y="4360222"/>
              <a:ext cx="3504954" cy="346410"/>
              <a:chOff x="3534699" y="4509082"/>
              <a:chExt cx="3504954" cy="346410"/>
            </a:xfrm>
            <a:solidFill>
              <a:srgbClr val="535350"/>
            </a:solidFill>
          </p:grpSpPr>
          <p:sp>
            <p:nvSpPr>
              <p:cNvPr id="218" name="Freeform: Shape 217">
                <a:extLst>
                  <a:ext uri="{FF2B5EF4-FFF2-40B4-BE49-F238E27FC236}">
                    <a16:creationId xmlns:a16="http://schemas.microsoft.com/office/drawing/2014/main" id="{E096FE48-1FB4-4007-8C85-17B5C45C8903}"/>
                  </a:ext>
                </a:extLst>
              </p:cNvPr>
              <p:cNvSpPr/>
              <p:nvPr/>
            </p:nvSpPr>
            <p:spPr>
              <a:xfrm>
                <a:off x="3534699" y="4509082"/>
                <a:ext cx="43836" cy="42342"/>
              </a:xfrm>
              <a:custGeom>
                <a:avLst/>
                <a:gdLst>
                  <a:gd name="connsiteX0" fmla="*/ 21919 w 43836"/>
                  <a:gd name="connsiteY0" fmla="*/ 0 h 42342"/>
                  <a:gd name="connsiteX1" fmla="*/ 0 w 43836"/>
                  <a:gd name="connsiteY1" fmla="*/ 42342 h 42342"/>
                  <a:gd name="connsiteX2" fmla="*/ 43837 w 43836"/>
                  <a:gd name="connsiteY2" fmla="*/ 42342 h 42342"/>
                </a:gdLst>
                <a:ahLst/>
                <a:cxnLst>
                  <a:cxn ang="0">
                    <a:pos x="connsiteX0" y="connsiteY0"/>
                  </a:cxn>
                  <a:cxn ang="0">
                    <a:pos x="connsiteX1" y="connsiteY1"/>
                  </a:cxn>
                  <a:cxn ang="0">
                    <a:pos x="connsiteX2" y="connsiteY2"/>
                  </a:cxn>
                </a:cxnLst>
                <a:rect l="l" t="t" r="r" b="b"/>
                <a:pathLst>
                  <a:path w="43836" h="42342">
                    <a:moveTo>
                      <a:pt x="21919" y="0"/>
                    </a:moveTo>
                    <a:lnTo>
                      <a:pt x="0" y="42342"/>
                    </a:lnTo>
                    <a:lnTo>
                      <a:pt x="43837" y="423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19" name="Freeform: Shape 218">
                <a:extLst>
                  <a:ext uri="{FF2B5EF4-FFF2-40B4-BE49-F238E27FC236}">
                    <a16:creationId xmlns:a16="http://schemas.microsoft.com/office/drawing/2014/main" id="{77E99491-166C-44E7-A216-0FA946D99E29}"/>
                  </a:ext>
                </a:extLst>
              </p:cNvPr>
              <p:cNvSpPr/>
              <p:nvPr/>
            </p:nvSpPr>
            <p:spPr>
              <a:xfrm>
                <a:off x="3651066" y="4523030"/>
                <a:ext cx="43836" cy="42441"/>
              </a:xfrm>
              <a:custGeom>
                <a:avLst/>
                <a:gdLst>
                  <a:gd name="connsiteX0" fmla="*/ 21918 w 43836"/>
                  <a:gd name="connsiteY0" fmla="*/ 0 h 42441"/>
                  <a:gd name="connsiteX1" fmla="*/ 0 w 43836"/>
                  <a:gd name="connsiteY1" fmla="*/ 42442 h 42441"/>
                  <a:gd name="connsiteX2" fmla="*/ 43837 w 43836"/>
                  <a:gd name="connsiteY2" fmla="*/ 42442 h 42441"/>
                </a:gdLst>
                <a:ahLst/>
                <a:cxnLst>
                  <a:cxn ang="0">
                    <a:pos x="connsiteX0" y="connsiteY0"/>
                  </a:cxn>
                  <a:cxn ang="0">
                    <a:pos x="connsiteX1" y="connsiteY1"/>
                  </a:cxn>
                  <a:cxn ang="0">
                    <a:pos x="connsiteX2" y="connsiteY2"/>
                  </a:cxn>
                </a:cxnLst>
                <a:rect l="l" t="t" r="r" b="b"/>
                <a:pathLst>
                  <a:path w="43836" h="42441">
                    <a:moveTo>
                      <a:pt x="21918" y="0"/>
                    </a:moveTo>
                    <a:lnTo>
                      <a:pt x="0" y="42442"/>
                    </a:lnTo>
                    <a:lnTo>
                      <a:pt x="43837"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0" name="Freeform: Shape 219">
                <a:extLst>
                  <a:ext uri="{FF2B5EF4-FFF2-40B4-BE49-F238E27FC236}">
                    <a16:creationId xmlns:a16="http://schemas.microsoft.com/office/drawing/2014/main" id="{3015BBCF-0A77-4BBE-906E-C0ECE60574CA}"/>
                  </a:ext>
                </a:extLst>
              </p:cNvPr>
              <p:cNvSpPr/>
              <p:nvPr/>
            </p:nvSpPr>
            <p:spPr>
              <a:xfrm>
                <a:off x="3604439" y="4590678"/>
                <a:ext cx="43936" cy="42342"/>
              </a:xfrm>
              <a:custGeom>
                <a:avLst/>
                <a:gdLst>
                  <a:gd name="connsiteX0" fmla="*/ 22018 w 43936"/>
                  <a:gd name="connsiteY0" fmla="*/ 0 h 42342"/>
                  <a:gd name="connsiteX1" fmla="*/ 0 w 43936"/>
                  <a:gd name="connsiteY1" fmla="*/ 42342 h 42342"/>
                  <a:gd name="connsiteX2" fmla="*/ 43937 w 43936"/>
                  <a:gd name="connsiteY2" fmla="*/ 42342 h 42342"/>
                </a:gdLst>
                <a:ahLst/>
                <a:cxnLst>
                  <a:cxn ang="0">
                    <a:pos x="connsiteX0" y="connsiteY0"/>
                  </a:cxn>
                  <a:cxn ang="0">
                    <a:pos x="connsiteX1" y="connsiteY1"/>
                  </a:cxn>
                  <a:cxn ang="0">
                    <a:pos x="connsiteX2" y="connsiteY2"/>
                  </a:cxn>
                </a:cxnLst>
                <a:rect l="l" t="t" r="r" b="b"/>
                <a:pathLst>
                  <a:path w="43936" h="42342">
                    <a:moveTo>
                      <a:pt x="22018" y="0"/>
                    </a:moveTo>
                    <a:lnTo>
                      <a:pt x="0" y="42342"/>
                    </a:lnTo>
                    <a:lnTo>
                      <a:pt x="43937" y="423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1" name="Freeform: Shape 220">
                <a:extLst>
                  <a:ext uri="{FF2B5EF4-FFF2-40B4-BE49-F238E27FC236}">
                    <a16:creationId xmlns:a16="http://schemas.microsoft.com/office/drawing/2014/main" id="{79876EBB-9CAB-416D-A9D4-EC1906D706AC}"/>
                  </a:ext>
                </a:extLst>
              </p:cNvPr>
              <p:cNvSpPr/>
              <p:nvPr/>
            </p:nvSpPr>
            <p:spPr>
              <a:xfrm>
                <a:off x="3570964" y="4646869"/>
                <a:ext cx="43936" cy="42441"/>
              </a:xfrm>
              <a:custGeom>
                <a:avLst/>
                <a:gdLst>
                  <a:gd name="connsiteX0" fmla="*/ 21918 w 43936"/>
                  <a:gd name="connsiteY0" fmla="*/ 0 h 42441"/>
                  <a:gd name="connsiteX1" fmla="*/ 0 w 43936"/>
                  <a:gd name="connsiteY1" fmla="*/ 42442 h 42441"/>
                  <a:gd name="connsiteX2" fmla="*/ 43936 w 43936"/>
                  <a:gd name="connsiteY2" fmla="*/ 42442 h 42441"/>
                </a:gdLst>
                <a:ahLst/>
                <a:cxnLst>
                  <a:cxn ang="0">
                    <a:pos x="connsiteX0" y="connsiteY0"/>
                  </a:cxn>
                  <a:cxn ang="0">
                    <a:pos x="connsiteX1" y="connsiteY1"/>
                  </a:cxn>
                  <a:cxn ang="0">
                    <a:pos x="connsiteX2" y="connsiteY2"/>
                  </a:cxn>
                </a:cxnLst>
                <a:rect l="l" t="t" r="r" b="b"/>
                <a:pathLst>
                  <a:path w="43936" h="42441">
                    <a:moveTo>
                      <a:pt x="21918" y="0"/>
                    </a:moveTo>
                    <a:lnTo>
                      <a:pt x="0" y="42442"/>
                    </a:lnTo>
                    <a:lnTo>
                      <a:pt x="43936"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2" name="Freeform: Shape 221">
                <a:extLst>
                  <a:ext uri="{FF2B5EF4-FFF2-40B4-BE49-F238E27FC236}">
                    <a16:creationId xmlns:a16="http://schemas.microsoft.com/office/drawing/2014/main" id="{F831E1C8-C35C-463D-BA06-C47D3C212F2B}"/>
                  </a:ext>
                </a:extLst>
              </p:cNvPr>
              <p:cNvSpPr/>
              <p:nvPr/>
            </p:nvSpPr>
            <p:spPr>
              <a:xfrm>
                <a:off x="3672984" y="4646869"/>
                <a:ext cx="43936" cy="42441"/>
              </a:xfrm>
              <a:custGeom>
                <a:avLst/>
                <a:gdLst>
                  <a:gd name="connsiteX0" fmla="*/ 21918 w 43936"/>
                  <a:gd name="connsiteY0" fmla="*/ 0 h 42441"/>
                  <a:gd name="connsiteX1" fmla="*/ 0 w 43936"/>
                  <a:gd name="connsiteY1" fmla="*/ 42442 h 42441"/>
                  <a:gd name="connsiteX2" fmla="*/ 43937 w 43936"/>
                  <a:gd name="connsiteY2" fmla="*/ 42442 h 42441"/>
                </a:gdLst>
                <a:ahLst/>
                <a:cxnLst>
                  <a:cxn ang="0">
                    <a:pos x="connsiteX0" y="connsiteY0"/>
                  </a:cxn>
                  <a:cxn ang="0">
                    <a:pos x="connsiteX1" y="connsiteY1"/>
                  </a:cxn>
                  <a:cxn ang="0">
                    <a:pos x="connsiteX2" y="connsiteY2"/>
                  </a:cxn>
                </a:cxnLst>
                <a:rect l="l" t="t" r="r" b="b"/>
                <a:pathLst>
                  <a:path w="43936" h="42441">
                    <a:moveTo>
                      <a:pt x="21918" y="0"/>
                    </a:moveTo>
                    <a:lnTo>
                      <a:pt x="0" y="42442"/>
                    </a:lnTo>
                    <a:lnTo>
                      <a:pt x="43937"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3" name="Freeform: Shape 222">
                <a:extLst>
                  <a:ext uri="{FF2B5EF4-FFF2-40B4-BE49-F238E27FC236}">
                    <a16:creationId xmlns:a16="http://schemas.microsoft.com/office/drawing/2014/main" id="{F1B7908B-D3C3-4758-B0A5-E98D06207357}"/>
                  </a:ext>
                </a:extLst>
              </p:cNvPr>
              <p:cNvSpPr/>
              <p:nvPr/>
            </p:nvSpPr>
            <p:spPr>
              <a:xfrm>
                <a:off x="3570964" y="4735539"/>
                <a:ext cx="43936" cy="42442"/>
              </a:xfrm>
              <a:custGeom>
                <a:avLst/>
                <a:gdLst>
                  <a:gd name="connsiteX0" fmla="*/ 21918 w 43936"/>
                  <a:gd name="connsiteY0" fmla="*/ 0 h 42442"/>
                  <a:gd name="connsiteX1" fmla="*/ 0 w 43936"/>
                  <a:gd name="connsiteY1" fmla="*/ 42442 h 42442"/>
                  <a:gd name="connsiteX2" fmla="*/ 43936 w 43936"/>
                  <a:gd name="connsiteY2" fmla="*/ 42442 h 42442"/>
                </a:gdLst>
                <a:ahLst/>
                <a:cxnLst>
                  <a:cxn ang="0">
                    <a:pos x="connsiteX0" y="connsiteY0"/>
                  </a:cxn>
                  <a:cxn ang="0">
                    <a:pos x="connsiteX1" y="connsiteY1"/>
                  </a:cxn>
                  <a:cxn ang="0">
                    <a:pos x="connsiteX2" y="connsiteY2"/>
                  </a:cxn>
                </a:cxnLst>
                <a:rect l="l" t="t" r="r" b="b"/>
                <a:pathLst>
                  <a:path w="43936" h="42442">
                    <a:moveTo>
                      <a:pt x="21918" y="0"/>
                    </a:moveTo>
                    <a:lnTo>
                      <a:pt x="0" y="42442"/>
                    </a:lnTo>
                    <a:lnTo>
                      <a:pt x="43936"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4" name="Freeform: Shape 223">
                <a:extLst>
                  <a:ext uri="{FF2B5EF4-FFF2-40B4-BE49-F238E27FC236}">
                    <a16:creationId xmlns:a16="http://schemas.microsoft.com/office/drawing/2014/main" id="{7556069B-9765-43BF-BD86-2CE511BD84AD}"/>
                  </a:ext>
                </a:extLst>
              </p:cNvPr>
              <p:cNvSpPr/>
              <p:nvPr/>
            </p:nvSpPr>
            <p:spPr>
              <a:xfrm>
                <a:off x="3534699" y="4811556"/>
                <a:ext cx="43836" cy="42342"/>
              </a:xfrm>
              <a:custGeom>
                <a:avLst/>
                <a:gdLst>
                  <a:gd name="connsiteX0" fmla="*/ 21919 w 43836"/>
                  <a:gd name="connsiteY0" fmla="*/ 0 h 42342"/>
                  <a:gd name="connsiteX1" fmla="*/ 0 w 43836"/>
                  <a:gd name="connsiteY1" fmla="*/ 42342 h 42342"/>
                  <a:gd name="connsiteX2" fmla="*/ 43837 w 43836"/>
                  <a:gd name="connsiteY2" fmla="*/ 42342 h 42342"/>
                </a:gdLst>
                <a:ahLst/>
                <a:cxnLst>
                  <a:cxn ang="0">
                    <a:pos x="connsiteX0" y="connsiteY0"/>
                  </a:cxn>
                  <a:cxn ang="0">
                    <a:pos x="connsiteX1" y="connsiteY1"/>
                  </a:cxn>
                  <a:cxn ang="0">
                    <a:pos x="connsiteX2" y="connsiteY2"/>
                  </a:cxn>
                </a:cxnLst>
                <a:rect l="l" t="t" r="r" b="b"/>
                <a:pathLst>
                  <a:path w="43836" h="42342">
                    <a:moveTo>
                      <a:pt x="21919" y="0"/>
                    </a:moveTo>
                    <a:lnTo>
                      <a:pt x="0" y="42342"/>
                    </a:lnTo>
                    <a:lnTo>
                      <a:pt x="43837" y="423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5" name="Freeform: Shape 224">
                <a:extLst>
                  <a:ext uri="{FF2B5EF4-FFF2-40B4-BE49-F238E27FC236}">
                    <a16:creationId xmlns:a16="http://schemas.microsoft.com/office/drawing/2014/main" id="{9E1C2627-E3DB-45D2-8333-2C5D55878E1B}"/>
                  </a:ext>
                </a:extLst>
              </p:cNvPr>
              <p:cNvSpPr/>
              <p:nvPr/>
            </p:nvSpPr>
            <p:spPr>
              <a:xfrm>
                <a:off x="3651066" y="4770608"/>
                <a:ext cx="43836" cy="42442"/>
              </a:xfrm>
              <a:custGeom>
                <a:avLst/>
                <a:gdLst>
                  <a:gd name="connsiteX0" fmla="*/ 21918 w 43836"/>
                  <a:gd name="connsiteY0" fmla="*/ 0 h 42442"/>
                  <a:gd name="connsiteX1" fmla="*/ 0 w 43836"/>
                  <a:gd name="connsiteY1" fmla="*/ 42442 h 42442"/>
                  <a:gd name="connsiteX2" fmla="*/ 43837 w 43836"/>
                  <a:gd name="connsiteY2" fmla="*/ 42442 h 42442"/>
                </a:gdLst>
                <a:ahLst/>
                <a:cxnLst>
                  <a:cxn ang="0">
                    <a:pos x="connsiteX0" y="connsiteY0"/>
                  </a:cxn>
                  <a:cxn ang="0">
                    <a:pos x="connsiteX1" y="connsiteY1"/>
                  </a:cxn>
                  <a:cxn ang="0">
                    <a:pos x="connsiteX2" y="connsiteY2"/>
                  </a:cxn>
                </a:cxnLst>
                <a:rect l="l" t="t" r="r" b="b"/>
                <a:pathLst>
                  <a:path w="43836" h="42442">
                    <a:moveTo>
                      <a:pt x="21918" y="0"/>
                    </a:moveTo>
                    <a:lnTo>
                      <a:pt x="0" y="42442"/>
                    </a:lnTo>
                    <a:lnTo>
                      <a:pt x="43837"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6" name="Freeform: Shape 225">
                <a:extLst>
                  <a:ext uri="{FF2B5EF4-FFF2-40B4-BE49-F238E27FC236}">
                    <a16:creationId xmlns:a16="http://schemas.microsoft.com/office/drawing/2014/main" id="{2E3B127D-BDAA-4037-BB01-0A9C57237E2C}"/>
                  </a:ext>
                </a:extLst>
              </p:cNvPr>
              <p:cNvSpPr/>
              <p:nvPr/>
            </p:nvSpPr>
            <p:spPr>
              <a:xfrm>
                <a:off x="3762949" y="4813050"/>
                <a:ext cx="43936" cy="42442"/>
              </a:xfrm>
              <a:custGeom>
                <a:avLst/>
                <a:gdLst>
                  <a:gd name="connsiteX0" fmla="*/ 21918 w 43936"/>
                  <a:gd name="connsiteY0" fmla="*/ 0 h 42442"/>
                  <a:gd name="connsiteX1" fmla="*/ 0 w 43936"/>
                  <a:gd name="connsiteY1" fmla="*/ 42442 h 42442"/>
                  <a:gd name="connsiteX2" fmla="*/ 43937 w 43936"/>
                  <a:gd name="connsiteY2" fmla="*/ 42442 h 42442"/>
                </a:gdLst>
                <a:ahLst/>
                <a:cxnLst>
                  <a:cxn ang="0">
                    <a:pos x="connsiteX0" y="connsiteY0"/>
                  </a:cxn>
                  <a:cxn ang="0">
                    <a:pos x="connsiteX1" y="connsiteY1"/>
                  </a:cxn>
                  <a:cxn ang="0">
                    <a:pos x="connsiteX2" y="connsiteY2"/>
                  </a:cxn>
                </a:cxnLst>
                <a:rect l="l" t="t" r="r" b="b"/>
                <a:pathLst>
                  <a:path w="43936" h="42442">
                    <a:moveTo>
                      <a:pt x="21918" y="0"/>
                    </a:moveTo>
                    <a:lnTo>
                      <a:pt x="0" y="42442"/>
                    </a:lnTo>
                    <a:lnTo>
                      <a:pt x="43937"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7" name="Freeform: Shape 226">
                <a:extLst>
                  <a:ext uri="{FF2B5EF4-FFF2-40B4-BE49-F238E27FC236}">
                    <a16:creationId xmlns:a16="http://schemas.microsoft.com/office/drawing/2014/main" id="{062995F9-180D-4E2C-9F00-CEFDDAE4EB80}"/>
                  </a:ext>
                </a:extLst>
              </p:cNvPr>
              <p:cNvSpPr/>
              <p:nvPr/>
            </p:nvSpPr>
            <p:spPr>
              <a:xfrm>
                <a:off x="6809410" y="4788342"/>
                <a:ext cx="43837" cy="42342"/>
              </a:xfrm>
              <a:custGeom>
                <a:avLst/>
                <a:gdLst>
                  <a:gd name="connsiteX0" fmla="*/ 21919 w 43837"/>
                  <a:gd name="connsiteY0" fmla="*/ 0 h 42342"/>
                  <a:gd name="connsiteX1" fmla="*/ 0 w 43837"/>
                  <a:gd name="connsiteY1" fmla="*/ 42342 h 42342"/>
                  <a:gd name="connsiteX2" fmla="*/ 43837 w 43837"/>
                  <a:gd name="connsiteY2" fmla="*/ 42342 h 42342"/>
                </a:gdLst>
                <a:ahLst/>
                <a:cxnLst>
                  <a:cxn ang="0">
                    <a:pos x="connsiteX0" y="connsiteY0"/>
                  </a:cxn>
                  <a:cxn ang="0">
                    <a:pos x="connsiteX1" y="connsiteY1"/>
                  </a:cxn>
                  <a:cxn ang="0">
                    <a:pos x="connsiteX2" y="connsiteY2"/>
                  </a:cxn>
                </a:cxnLst>
                <a:rect l="l" t="t" r="r" b="b"/>
                <a:pathLst>
                  <a:path w="43837" h="42342">
                    <a:moveTo>
                      <a:pt x="21919" y="0"/>
                    </a:moveTo>
                    <a:lnTo>
                      <a:pt x="0" y="42342"/>
                    </a:lnTo>
                    <a:lnTo>
                      <a:pt x="43837" y="423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8" name="Freeform: Shape 227">
                <a:extLst>
                  <a:ext uri="{FF2B5EF4-FFF2-40B4-BE49-F238E27FC236}">
                    <a16:creationId xmlns:a16="http://schemas.microsoft.com/office/drawing/2014/main" id="{51E36269-7F80-4078-9AC3-C3D7600FD562}"/>
                  </a:ext>
                </a:extLst>
              </p:cNvPr>
              <p:cNvSpPr/>
              <p:nvPr/>
            </p:nvSpPr>
            <p:spPr>
              <a:xfrm>
                <a:off x="6933150" y="4809862"/>
                <a:ext cx="43936" cy="42442"/>
              </a:xfrm>
              <a:custGeom>
                <a:avLst/>
                <a:gdLst>
                  <a:gd name="connsiteX0" fmla="*/ 22018 w 43936"/>
                  <a:gd name="connsiteY0" fmla="*/ 0 h 42442"/>
                  <a:gd name="connsiteX1" fmla="*/ 0 w 43936"/>
                  <a:gd name="connsiteY1" fmla="*/ 42442 h 42442"/>
                  <a:gd name="connsiteX2" fmla="*/ 43937 w 43936"/>
                  <a:gd name="connsiteY2" fmla="*/ 42442 h 42442"/>
                </a:gdLst>
                <a:ahLst/>
                <a:cxnLst>
                  <a:cxn ang="0">
                    <a:pos x="connsiteX0" y="connsiteY0"/>
                  </a:cxn>
                  <a:cxn ang="0">
                    <a:pos x="connsiteX1" y="connsiteY1"/>
                  </a:cxn>
                  <a:cxn ang="0">
                    <a:pos x="connsiteX2" y="connsiteY2"/>
                  </a:cxn>
                </a:cxnLst>
                <a:rect l="l" t="t" r="r" b="b"/>
                <a:pathLst>
                  <a:path w="43936" h="42442">
                    <a:moveTo>
                      <a:pt x="22018" y="0"/>
                    </a:moveTo>
                    <a:lnTo>
                      <a:pt x="0" y="42442"/>
                    </a:lnTo>
                    <a:lnTo>
                      <a:pt x="43937"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29" name="Freeform: Shape 228">
                <a:extLst>
                  <a:ext uri="{FF2B5EF4-FFF2-40B4-BE49-F238E27FC236}">
                    <a16:creationId xmlns:a16="http://schemas.microsoft.com/office/drawing/2014/main" id="{A640FC0E-06CA-4E21-A4EC-17C1774AECA8}"/>
                  </a:ext>
                </a:extLst>
              </p:cNvPr>
              <p:cNvSpPr/>
              <p:nvPr/>
            </p:nvSpPr>
            <p:spPr>
              <a:xfrm>
                <a:off x="6904855" y="4710532"/>
                <a:ext cx="43936" cy="42442"/>
              </a:xfrm>
              <a:custGeom>
                <a:avLst/>
                <a:gdLst>
                  <a:gd name="connsiteX0" fmla="*/ 21919 w 43936"/>
                  <a:gd name="connsiteY0" fmla="*/ 0 h 42442"/>
                  <a:gd name="connsiteX1" fmla="*/ 0 w 43936"/>
                  <a:gd name="connsiteY1" fmla="*/ 42442 h 42442"/>
                  <a:gd name="connsiteX2" fmla="*/ 43936 w 43936"/>
                  <a:gd name="connsiteY2" fmla="*/ 42442 h 42442"/>
                </a:gdLst>
                <a:ahLst/>
                <a:cxnLst>
                  <a:cxn ang="0">
                    <a:pos x="connsiteX0" y="connsiteY0"/>
                  </a:cxn>
                  <a:cxn ang="0">
                    <a:pos x="connsiteX1" y="connsiteY1"/>
                  </a:cxn>
                  <a:cxn ang="0">
                    <a:pos x="connsiteX2" y="connsiteY2"/>
                  </a:cxn>
                </a:cxnLst>
                <a:rect l="l" t="t" r="r" b="b"/>
                <a:pathLst>
                  <a:path w="43936" h="42442">
                    <a:moveTo>
                      <a:pt x="21919" y="0"/>
                    </a:moveTo>
                    <a:lnTo>
                      <a:pt x="0" y="42442"/>
                    </a:lnTo>
                    <a:lnTo>
                      <a:pt x="43936"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30" name="Freeform: Shape 229">
                <a:extLst>
                  <a:ext uri="{FF2B5EF4-FFF2-40B4-BE49-F238E27FC236}">
                    <a16:creationId xmlns:a16="http://schemas.microsoft.com/office/drawing/2014/main" id="{03CA6953-CF36-4F96-B557-58BD68ABF3B4}"/>
                  </a:ext>
                </a:extLst>
              </p:cNvPr>
              <p:cNvSpPr/>
              <p:nvPr/>
            </p:nvSpPr>
            <p:spPr>
              <a:xfrm>
                <a:off x="6995817" y="4654142"/>
                <a:ext cx="43836" cy="42442"/>
              </a:xfrm>
              <a:custGeom>
                <a:avLst/>
                <a:gdLst>
                  <a:gd name="connsiteX0" fmla="*/ 21919 w 43836"/>
                  <a:gd name="connsiteY0" fmla="*/ 0 h 42442"/>
                  <a:gd name="connsiteX1" fmla="*/ 0 w 43836"/>
                  <a:gd name="connsiteY1" fmla="*/ 42442 h 42442"/>
                  <a:gd name="connsiteX2" fmla="*/ 43836 w 43836"/>
                  <a:gd name="connsiteY2" fmla="*/ 42442 h 42442"/>
                </a:gdLst>
                <a:ahLst/>
                <a:cxnLst>
                  <a:cxn ang="0">
                    <a:pos x="connsiteX0" y="connsiteY0"/>
                  </a:cxn>
                  <a:cxn ang="0">
                    <a:pos x="connsiteX1" y="connsiteY1"/>
                  </a:cxn>
                  <a:cxn ang="0">
                    <a:pos x="connsiteX2" y="connsiteY2"/>
                  </a:cxn>
                </a:cxnLst>
                <a:rect l="l" t="t" r="r" b="b"/>
                <a:pathLst>
                  <a:path w="43836" h="42442">
                    <a:moveTo>
                      <a:pt x="21919" y="0"/>
                    </a:moveTo>
                    <a:lnTo>
                      <a:pt x="0" y="42442"/>
                    </a:lnTo>
                    <a:lnTo>
                      <a:pt x="43836"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31" name="Freeform: Shape 230">
                <a:extLst>
                  <a:ext uri="{FF2B5EF4-FFF2-40B4-BE49-F238E27FC236}">
                    <a16:creationId xmlns:a16="http://schemas.microsoft.com/office/drawing/2014/main" id="{C340A06B-5593-4E2D-9BB4-ADD343F6004B}"/>
                  </a:ext>
                </a:extLst>
              </p:cNvPr>
              <p:cNvSpPr/>
              <p:nvPr/>
            </p:nvSpPr>
            <p:spPr>
              <a:xfrm>
                <a:off x="6890807" y="4612298"/>
                <a:ext cx="43837" cy="42442"/>
              </a:xfrm>
              <a:custGeom>
                <a:avLst/>
                <a:gdLst>
                  <a:gd name="connsiteX0" fmla="*/ 21919 w 43837"/>
                  <a:gd name="connsiteY0" fmla="*/ 0 h 42442"/>
                  <a:gd name="connsiteX1" fmla="*/ 0 w 43837"/>
                  <a:gd name="connsiteY1" fmla="*/ 42442 h 42442"/>
                  <a:gd name="connsiteX2" fmla="*/ 43837 w 43837"/>
                  <a:gd name="connsiteY2" fmla="*/ 42442 h 42442"/>
                </a:gdLst>
                <a:ahLst/>
                <a:cxnLst>
                  <a:cxn ang="0">
                    <a:pos x="connsiteX0" y="connsiteY0"/>
                  </a:cxn>
                  <a:cxn ang="0">
                    <a:pos x="connsiteX1" y="connsiteY1"/>
                  </a:cxn>
                  <a:cxn ang="0">
                    <a:pos x="connsiteX2" y="connsiteY2"/>
                  </a:cxn>
                </a:cxnLst>
                <a:rect l="l" t="t" r="r" b="b"/>
                <a:pathLst>
                  <a:path w="43837" h="42442">
                    <a:moveTo>
                      <a:pt x="21919" y="0"/>
                    </a:moveTo>
                    <a:lnTo>
                      <a:pt x="0" y="42442"/>
                    </a:lnTo>
                    <a:lnTo>
                      <a:pt x="43837" y="4244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sp>
          <p:nvSpPr>
            <p:cNvPr id="232" name="Graphic 59">
              <a:extLst>
                <a:ext uri="{FF2B5EF4-FFF2-40B4-BE49-F238E27FC236}">
                  <a16:creationId xmlns:a16="http://schemas.microsoft.com/office/drawing/2014/main" id="{C122FAED-8B66-44B7-AEF7-FD1FDCB0CBE6}"/>
                </a:ext>
              </a:extLst>
            </p:cNvPr>
            <p:cNvSpPr/>
            <p:nvPr/>
          </p:nvSpPr>
          <p:spPr>
            <a:xfrm>
              <a:off x="5736498" y="3905546"/>
              <a:ext cx="60013" cy="121154"/>
            </a:xfrm>
            <a:custGeom>
              <a:avLst/>
              <a:gdLst>
                <a:gd name="connsiteX0" fmla="*/ 859 w 60013"/>
                <a:gd name="connsiteY0" fmla="*/ 83557 h 121154"/>
                <a:gd name="connsiteX1" fmla="*/ 24570 w 60013"/>
                <a:gd name="connsiteY1" fmla="*/ 51875 h 121154"/>
                <a:gd name="connsiteX2" fmla="*/ 32043 w 60013"/>
                <a:gd name="connsiteY2" fmla="*/ 56956 h 121154"/>
                <a:gd name="connsiteX3" fmla="*/ 41109 w 60013"/>
                <a:gd name="connsiteY3" fmla="*/ 49583 h 121154"/>
                <a:gd name="connsiteX4" fmla="*/ 40909 w 60013"/>
                <a:gd name="connsiteY4" fmla="*/ 48786 h 121154"/>
                <a:gd name="connsiteX5" fmla="*/ 37123 w 60013"/>
                <a:gd name="connsiteY5" fmla="*/ 44104 h 121154"/>
                <a:gd name="connsiteX6" fmla="*/ 32043 w 60013"/>
                <a:gd name="connsiteY6" fmla="*/ 17802 h 121154"/>
                <a:gd name="connsiteX7" fmla="*/ 37422 w 60013"/>
                <a:gd name="connsiteY7" fmla="*/ 11625 h 121154"/>
                <a:gd name="connsiteX8" fmla="*/ 55455 w 60013"/>
                <a:gd name="connsiteY8" fmla="*/ 68 h 121154"/>
                <a:gd name="connsiteX9" fmla="*/ 59939 w 60013"/>
                <a:gd name="connsiteY9" fmla="*/ 3256 h 121154"/>
                <a:gd name="connsiteX10" fmla="*/ 59939 w 60013"/>
                <a:gd name="connsiteY10" fmla="*/ 4551 h 121154"/>
                <a:gd name="connsiteX11" fmla="*/ 56750 w 60013"/>
                <a:gd name="connsiteY11" fmla="*/ 7739 h 121154"/>
                <a:gd name="connsiteX12" fmla="*/ 43400 w 60013"/>
                <a:gd name="connsiteY12" fmla="*/ 16507 h 121154"/>
                <a:gd name="connsiteX13" fmla="*/ 37622 w 60013"/>
                <a:gd name="connsiteY13" fmla="*/ 23182 h 121154"/>
                <a:gd name="connsiteX14" fmla="*/ 43101 w 60013"/>
                <a:gd name="connsiteY14" fmla="*/ 39023 h 121154"/>
                <a:gd name="connsiteX15" fmla="*/ 47286 w 60013"/>
                <a:gd name="connsiteY15" fmla="*/ 44204 h 121154"/>
                <a:gd name="connsiteX16" fmla="*/ 48680 w 60013"/>
                <a:gd name="connsiteY16" fmla="*/ 51676 h 121154"/>
                <a:gd name="connsiteX17" fmla="*/ 35828 w 60013"/>
                <a:gd name="connsiteY17" fmla="*/ 63731 h 121154"/>
                <a:gd name="connsiteX18" fmla="*/ 37223 w 60013"/>
                <a:gd name="connsiteY18" fmla="*/ 89336 h 121154"/>
                <a:gd name="connsiteX19" fmla="*/ 13511 w 60013"/>
                <a:gd name="connsiteY19" fmla="*/ 121018 h 121154"/>
                <a:gd name="connsiteX20" fmla="*/ 859 w 60013"/>
                <a:gd name="connsiteY20" fmla="*/ 83557 h 12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13" h="121154">
                  <a:moveTo>
                    <a:pt x="859" y="83557"/>
                  </a:moveTo>
                  <a:cubicBezTo>
                    <a:pt x="3947" y="64428"/>
                    <a:pt x="14508" y="50181"/>
                    <a:pt x="24570" y="51875"/>
                  </a:cubicBezTo>
                  <a:cubicBezTo>
                    <a:pt x="27459" y="52373"/>
                    <a:pt x="29950" y="54266"/>
                    <a:pt x="32043" y="56956"/>
                  </a:cubicBezTo>
                  <a:cubicBezTo>
                    <a:pt x="36327" y="54664"/>
                    <a:pt x="40411" y="51775"/>
                    <a:pt x="41109" y="49583"/>
                  </a:cubicBezTo>
                  <a:cubicBezTo>
                    <a:pt x="41208" y="49284"/>
                    <a:pt x="41208" y="49185"/>
                    <a:pt x="40909" y="48786"/>
                  </a:cubicBezTo>
                  <a:cubicBezTo>
                    <a:pt x="39814" y="47292"/>
                    <a:pt x="38419" y="45698"/>
                    <a:pt x="37123" y="44104"/>
                  </a:cubicBezTo>
                  <a:cubicBezTo>
                    <a:pt x="31445" y="37429"/>
                    <a:pt x="22877" y="27266"/>
                    <a:pt x="32043" y="17802"/>
                  </a:cubicBezTo>
                  <a:cubicBezTo>
                    <a:pt x="34234" y="15510"/>
                    <a:pt x="35928" y="13518"/>
                    <a:pt x="37422" y="11625"/>
                  </a:cubicBezTo>
                  <a:cubicBezTo>
                    <a:pt x="41706" y="6344"/>
                    <a:pt x="45393" y="1861"/>
                    <a:pt x="55455" y="68"/>
                  </a:cubicBezTo>
                  <a:cubicBezTo>
                    <a:pt x="57548" y="-331"/>
                    <a:pt x="59540" y="1064"/>
                    <a:pt x="59939" y="3256"/>
                  </a:cubicBezTo>
                  <a:cubicBezTo>
                    <a:pt x="60038" y="3654"/>
                    <a:pt x="60038" y="4152"/>
                    <a:pt x="59939" y="4551"/>
                  </a:cubicBezTo>
                  <a:cubicBezTo>
                    <a:pt x="59640" y="6145"/>
                    <a:pt x="58444" y="7440"/>
                    <a:pt x="56750" y="7739"/>
                  </a:cubicBezTo>
                  <a:cubicBezTo>
                    <a:pt x="49577" y="9034"/>
                    <a:pt x="47485" y="11525"/>
                    <a:pt x="43400" y="16507"/>
                  </a:cubicBezTo>
                  <a:cubicBezTo>
                    <a:pt x="41806" y="18499"/>
                    <a:pt x="40013" y="20691"/>
                    <a:pt x="37622" y="23182"/>
                  </a:cubicBezTo>
                  <a:cubicBezTo>
                    <a:pt x="34035" y="26868"/>
                    <a:pt x="35928" y="30554"/>
                    <a:pt x="43101" y="39023"/>
                  </a:cubicBezTo>
                  <a:cubicBezTo>
                    <a:pt x="44596" y="40816"/>
                    <a:pt x="46090" y="42510"/>
                    <a:pt x="47286" y="44204"/>
                  </a:cubicBezTo>
                  <a:cubicBezTo>
                    <a:pt x="48979" y="46495"/>
                    <a:pt x="49378" y="49085"/>
                    <a:pt x="48680" y="51676"/>
                  </a:cubicBezTo>
                  <a:cubicBezTo>
                    <a:pt x="47186" y="56856"/>
                    <a:pt x="40810" y="61140"/>
                    <a:pt x="35828" y="63731"/>
                  </a:cubicBezTo>
                  <a:cubicBezTo>
                    <a:pt x="38120" y="70605"/>
                    <a:pt x="38817" y="79672"/>
                    <a:pt x="37223" y="89336"/>
                  </a:cubicBezTo>
                  <a:cubicBezTo>
                    <a:pt x="34135" y="108464"/>
                    <a:pt x="23574" y="122711"/>
                    <a:pt x="13511" y="121018"/>
                  </a:cubicBezTo>
                  <a:cubicBezTo>
                    <a:pt x="3250" y="119523"/>
                    <a:pt x="-2230" y="102686"/>
                    <a:pt x="859" y="83557"/>
                  </a:cubicBezTo>
                  <a:close/>
                </a:path>
              </a:pathLst>
            </a:custGeom>
            <a:solidFill>
              <a:srgbClr val="EE7D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33" name="Graphic 59">
              <a:extLst>
                <a:ext uri="{FF2B5EF4-FFF2-40B4-BE49-F238E27FC236}">
                  <a16:creationId xmlns:a16="http://schemas.microsoft.com/office/drawing/2014/main" id="{FE4D23D0-FA21-461E-829F-DF6E52EF978B}"/>
                </a:ext>
              </a:extLst>
            </p:cNvPr>
            <p:cNvSpPr/>
            <p:nvPr/>
          </p:nvSpPr>
          <p:spPr>
            <a:xfrm>
              <a:off x="5763193" y="4285808"/>
              <a:ext cx="48309" cy="126366"/>
            </a:xfrm>
            <a:custGeom>
              <a:avLst/>
              <a:gdLst>
                <a:gd name="connsiteX0" fmla="*/ 9631 w 48309"/>
                <a:gd name="connsiteY0" fmla="*/ 100616 h 126366"/>
                <a:gd name="connsiteX1" fmla="*/ 12520 w 48309"/>
                <a:gd name="connsiteY1" fmla="*/ 61163 h 126366"/>
                <a:gd name="connsiteX2" fmla="*/ 21487 w 48309"/>
                <a:gd name="connsiteY2" fmla="*/ 61462 h 126366"/>
                <a:gd name="connsiteX3" fmla="*/ 25173 w 48309"/>
                <a:gd name="connsiteY3" fmla="*/ 50403 h 126366"/>
                <a:gd name="connsiteX4" fmla="*/ 24576 w 48309"/>
                <a:gd name="connsiteY4" fmla="*/ 49805 h 126366"/>
                <a:gd name="connsiteX5" fmla="*/ 18797 w 48309"/>
                <a:gd name="connsiteY5" fmla="*/ 47912 h 126366"/>
                <a:gd name="connsiteX6" fmla="*/ 366 w 48309"/>
                <a:gd name="connsiteY6" fmla="*/ 28484 h 126366"/>
                <a:gd name="connsiteX7" fmla="*/ 1561 w 48309"/>
                <a:gd name="connsiteY7" fmla="*/ 20414 h 126366"/>
                <a:gd name="connsiteX8" fmla="*/ 10528 w 48309"/>
                <a:gd name="connsiteY8" fmla="*/ 987 h 126366"/>
                <a:gd name="connsiteX9" fmla="*/ 16007 w 48309"/>
                <a:gd name="connsiteY9" fmla="*/ 1186 h 126366"/>
                <a:gd name="connsiteX10" fmla="*/ 16705 w 48309"/>
                <a:gd name="connsiteY10" fmla="*/ 2282 h 126366"/>
                <a:gd name="connsiteX11" fmla="*/ 15808 w 48309"/>
                <a:gd name="connsiteY11" fmla="*/ 6666 h 126366"/>
                <a:gd name="connsiteX12" fmla="*/ 9332 w 48309"/>
                <a:gd name="connsiteY12" fmla="*/ 21211 h 126366"/>
                <a:gd name="connsiteX13" fmla="*/ 8037 w 48309"/>
                <a:gd name="connsiteY13" fmla="*/ 29979 h 126366"/>
                <a:gd name="connsiteX14" fmla="*/ 21188 w 48309"/>
                <a:gd name="connsiteY14" fmla="*/ 40440 h 126366"/>
                <a:gd name="connsiteX15" fmla="*/ 27564 w 48309"/>
                <a:gd name="connsiteY15" fmla="*/ 42532 h 126366"/>
                <a:gd name="connsiteX16" fmla="*/ 32745 w 48309"/>
                <a:gd name="connsiteY16" fmla="*/ 48111 h 126366"/>
                <a:gd name="connsiteX17" fmla="*/ 28362 w 48309"/>
                <a:gd name="connsiteY17" fmla="*/ 65248 h 126366"/>
                <a:gd name="connsiteX18" fmla="*/ 43306 w 48309"/>
                <a:gd name="connsiteY18" fmla="*/ 86070 h 126366"/>
                <a:gd name="connsiteX19" fmla="*/ 40417 w 48309"/>
                <a:gd name="connsiteY19" fmla="*/ 125523 h 126366"/>
                <a:gd name="connsiteX20" fmla="*/ 9631 w 48309"/>
                <a:gd name="connsiteY20" fmla="*/ 100616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09" h="126366">
                  <a:moveTo>
                    <a:pt x="9631" y="100616"/>
                  </a:moveTo>
                  <a:cubicBezTo>
                    <a:pt x="1960" y="82782"/>
                    <a:pt x="3255" y="65148"/>
                    <a:pt x="12520" y="61163"/>
                  </a:cubicBezTo>
                  <a:cubicBezTo>
                    <a:pt x="15210" y="59967"/>
                    <a:pt x="18299" y="60266"/>
                    <a:pt x="21487" y="61462"/>
                  </a:cubicBezTo>
                  <a:cubicBezTo>
                    <a:pt x="23878" y="57277"/>
                    <a:pt x="25771" y="52595"/>
                    <a:pt x="25173" y="50403"/>
                  </a:cubicBezTo>
                  <a:cubicBezTo>
                    <a:pt x="25074" y="50104"/>
                    <a:pt x="25074" y="50004"/>
                    <a:pt x="24576" y="49805"/>
                  </a:cubicBezTo>
                  <a:cubicBezTo>
                    <a:pt x="22782" y="49108"/>
                    <a:pt x="20889" y="48510"/>
                    <a:pt x="18797" y="47912"/>
                  </a:cubicBezTo>
                  <a:cubicBezTo>
                    <a:pt x="10428" y="45322"/>
                    <a:pt x="-2324" y="41337"/>
                    <a:pt x="366" y="28484"/>
                  </a:cubicBezTo>
                  <a:cubicBezTo>
                    <a:pt x="964" y="25396"/>
                    <a:pt x="1262" y="22805"/>
                    <a:pt x="1561" y="20414"/>
                  </a:cubicBezTo>
                  <a:cubicBezTo>
                    <a:pt x="2358" y="13739"/>
                    <a:pt x="2956" y="7861"/>
                    <a:pt x="10528" y="987"/>
                  </a:cubicBezTo>
                  <a:cubicBezTo>
                    <a:pt x="12122" y="-408"/>
                    <a:pt x="14513" y="-309"/>
                    <a:pt x="16007" y="1186"/>
                  </a:cubicBezTo>
                  <a:cubicBezTo>
                    <a:pt x="16306" y="1485"/>
                    <a:pt x="16506" y="1883"/>
                    <a:pt x="16705" y="2282"/>
                  </a:cubicBezTo>
                  <a:cubicBezTo>
                    <a:pt x="17303" y="3776"/>
                    <a:pt x="17004" y="5570"/>
                    <a:pt x="15808" y="6666"/>
                  </a:cubicBezTo>
                  <a:cubicBezTo>
                    <a:pt x="10428" y="11647"/>
                    <a:pt x="10030" y="14835"/>
                    <a:pt x="9332" y="21211"/>
                  </a:cubicBezTo>
                  <a:cubicBezTo>
                    <a:pt x="9034" y="23802"/>
                    <a:pt x="8735" y="26591"/>
                    <a:pt x="8037" y="29979"/>
                  </a:cubicBezTo>
                  <a:cubicBezTo>
                    <a:pt x="6941" y="35060"/>
                    <a:pt x="10528" y="37152"/>
                    <a:pt x="21188" y="40440"/>
                  </a:cubicBezTo>
                  <a:cubicBezTo>
                    <a:pt x="23380" y="41137"/>
                    <a:pt x="25572" y="41835"/>
                    <a:pt x="27564" y="42532"/>
                  </a:cubicBezTo>
                  <a:cubicBezTo>
                    <a:pt x="30155" y="43529"/>
                    <a:pt x="31948" y="45521"/>
                    <a:pt x="32745" y="48111"/>
                  </a:cubicBezTo>
                  <a:cubicBezTo>
                    <a:pt x="34240" y="53292"/>
                    <a:pt x="31151" y="60266"/>
                    <a:pt x="28362" y="65248"/>
                  </a:cubicBezTo>
                  <a:cubicBezTo>
                    <a:pt x="34040" y="69731"/>
                    <a:pt x="39420" y="77004"/>
                    <a:pt x="43306" y="86070"/>
                  </a:cubicBezTo>
                  <a:cubicBezTo>
                    <a:pt x="50977" y="103904"/>
                    <a:pt x="49682" y="121538"/>
                    <a:pt x="40417" y="125523"/>
                  </a:cubicBezTo>
                  <a:cubicBezTo>
                    <a:pt x="31051" y="129608"/>
                    <a:pt x="17303" y="118450"/>
                    <a:pt x="9631" y="100616"/>
                  </a:cubicBezTo>
                  <a:close/>
                </a:path>
              </a:pathLst>
            </a:custGeom>
            <a:solidFill>
              <a:srgbClr val="EE7D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34" name="Graphic 59">
              <a:extLst>
                <a:ext uri="{FF2B5EF4-FFF2-40B4-BE49-F238E27FC236}">
                  <a16:creationId xmlns:a16="http://schemas.microsoft.com/office/drawing/2014/main" id="{74D73E08-7F18-4767-AD6A-18C175C04AF9}"/>
                </a:ext>
              </a:extLst>
            </p:cNvPr>
            <p:cNvSpPr/>
            <p:nvPr/>
          </p:nvSpPr>
          <p:spPr>
            <a:xfrm>
              <a:off x="6058561" y="3819733"/>
              <a:ext cx="105606" cy="188897"/>
            </a:xfrm>
            <a:custGeom>
              <a:avLst/>
              <a:gdLst>
                <a:gd name="connsiteX0" fmla="*/ 36165 w 105606"/>
                <a:gd name="connsiteY0" fmla="*/ 159606 h 188897"/>
                <a:gd name="connsiteX1" fmla="*/ 39653 w 105606"/>
                <a:gd name="connsiteY1" fmla="*/ 139680 h 188897"/>
                <a:gd name="connsiteX2" fmla="*/ 41645 w 105606"/>
                <a:gd name="connsiteY2" fmla="*/ 140079 h 188897"/>
                <a:gd name="connsiteX3" fmla="*/ 51110 w 105606"/>
                <a:gd name="connsiteY3" fmla="*/ 140079 h 188897"/>
                <a:gd name="connsiteX4" fmla="*/ 51110 w 105606"/>
                <a:gd name="connsiteY4" fmla="*/ 159407 h 188897"/>
                <a:gd name="connsiteX5" fmla="*/ 55792 w 105606"/>
                <a:gd name="connsiteY5" fmla="*/ 168174 h 188897"/>
                <a:gd name="connsiteX6" fmla="*/ 57984 w 105606"/>
                <a:gd name="connsiteY6" fmla="*/ 188897 h 188897"/>
                <a:gd name="connsiteX7" fmla="*/ 66851 w 105606"/>
                <a:gd name="connsiteY7" fmla="*/ 187901 h 188897"/>
                <a:gd name="connsiteX8" fmla="*/ 64560 w 105606"/>
                <a:gd name="connsiteY8" fmla="*/ 166281 h 188897"/>
                <a:gd name="connsiteX9" fmla="*/ 60076 w 105606"/>
                <a:gd name="connsiteY9" fmla="*/ 157115 h 188897"/>
                <a:gd name="connsiteX10" fmla="*/ 60076 w 105606"/>
                <a:gd name="connsiteY10" fmla="*/ 140079 h 188897"/>
                <a:gd name="connsiteX11" fmla="*/ 60475 w 105606"/>
                <a:gd name="connsiteY11" fmla="*/ 140079 h 188897"/>
                <a:gd name="connsiteX12" fmla="*/ 70438 w 105606"/>
                <a:gd name="connsiteY12" fmla="*/ 130116 h 188897"/>
                <a:gd name="connsiteX13" fmla="*/ 70438 w 105606"/>
                <a:gd name="connsiteY13" fmla="*/ 118360 h 188897"/>
                <a:gd name="connsiteX14" fmla="*/ 78707 w 105606"/>
                <a:gd name="connsiteY14" fmla="*/ 118360 h 188897"/>
                <a:gd name="connsiteX15" fmla="*/ 88072 w 105606"/>
                <a:gd name="connsiteY15" fmla="*/ 121847 h 188897"/>
                <a:gd name="connsiteX16" fmla="*/ 105607 w 105606"/>
                <a:gd name="connsiteY16" fmla="*/ 120053 h 188897"/>
                <a:gd name="connsiteX17" fmla="*/ 104710 w 105606"/>
                <a:gd name="connsiteY17" fmla="*/ 111186 h 188897"/>
                <a:gd name="connsiteX18" fmla="*/ 89268 w 105606"/>
                <a:gd name="connsiteY18" fmla="*/ 112780 h 188897"/>
                <a:gd name="connsiteX19" fmla="*/ 81098 w 105606"/>
                <a:gd name="connsiteY19" fmla="*/ 109792 h 188897"/>
                <a:gd name="connsiteX20" fmla="*/ 70438 w 105606"/>
                <a:gd name="connsiteY20" fmla="*/ 109592 h 188897"/>
                <a:gd name="connsiteX21" fmla="*/ 70438 w 105606"/>
                <a:gd name="connsiteY21" fmla="*/ 70936 h 188897"/>
                <a:gd name="connsiteX22" fmla="*/ 78010 w 105606"/>
                <a:gd name="connsiteY22" fmla="*/ 71932 h 188897"/>
                <a:gd name="connsiteX23" fmla="*/ 89567 w 105606"/>
                <a:gd name="connsiteY23" fmla="*/ 69541 h 188897"/>
                <a:gd name="connsiteX24" fmla="*/ 103814 w 105606"/>
                <a:gd name="connsiteY24" fmla="*/ 59678 h 188897"/>
                <a:gd name="connsiteX25" fmla="*/ 98533 w 105606"/>
                <a:gd name="connsiteY25" fmla="*/ 52505 h 188897"/>
                <a:gd name="connsiteX26" fmla="*/ 86777 w 105606"/>
                <a:gd name="connsiteY26" fmla="*/ 61073 h 188897"/>
                <a:gd name="connsiteX27" fmla="*/ 77611 w 105606"/>
                <a:gd name="connsiteY27" fmla="*/ 62966 h 188897"/>
                <a:gd name="connsiteX28" fmla="*/ 70438 w 105606"/>
                <a:gd name="connsiteY28" fmla="*/ 62069 h 188897"/>
                <a:gd name="connsiteX29" fmla="*/ 70438 w 105606"/>
                <a:gd name="connsiteY29" fmla="*/ 56988 h 188897"/>
                <a:gd name="connsiteX30" fmla="*/ 60475 w 105606"/>
                <a:gd name="connsiteY30" fmla="*/ 47025 h 188897"/>
                <a:gd name="connsiteX31" fmla="*/ 60076 w 105606"/>
                <a:gd name="connsiteY31" fmla="*/ 47025 h 188897"/>
                <a:gd name="connsiteX32" fmla="*/ 60076 w 105606"/>
                <a:gd name="connsiteY32" fmla="*/ 29690 h 188897"/>
                <a:gd name="connsiteX33" fmla="*/ 71434 w 105606"/>
                <a:gd name="connsiteY33" fmla="*/ 23712 h 188897"/>
                <a:gd name="connsiteX34" fmla="*/ 66851 w 105606"/>
                <a:gd name="connsiteY34" fmla="*/ 0 h 188897"/>
                <a:gd name="connsiteX35" fmla="*/ 58084 w 105606"/>
                <a:gd name="connsiteY35" fmla="*/ 1694 h 188897"/>
                <a:gd name="connsiteX36" fmla="*/ 61372 w 105606"/>
                <a:gd name="connsiteY36" fmla="*/ 18930 h 188897"/>
                <a:gd name="connsiteX37" fmla="*/ 51110 w 105606"/>
                <a:gd name="connsiteY37" fmla="*/ 24310 h 188897"/>
                <a:gd name="connsiteX38" fmla="*/ 51110 w 105606"/>
                <a:gd name="connsiteY38" fmla="*/ 46926 h 188897"/>
                <a:gd name="connsiteX39" fmla="*/ 45730 w 105606"/>
                <a:gd name="connsiteY39" fmla="*/ 46926 h 188897"/>
                <a:gd name="connsiteX40" fmla="*/ 40848 w 105606"/>
                <a:gd name="connsiteY40" fmla="*/ 33077 h 188897"/>
                <a:gd name="connsiteX41" fmla="*/ 40848 w 105606"/>
                <a:gd name="connsiteY41" fmla="*/ 6576 h 188897"/>
                <a:gd name="connsiteX42" fmla="*/ 31981 w 105606"/>
                <a:gd name="connsiteY42" fmla="*/ 6576 h 188897"/>
                <a:gd name="connsiteX43" fmla="*/ 31981 w 105606"/>
                <a:gd name="connsiteY43" fmla="*/ 34671 h 188897"/>
                <a:gd name="connsiteX44" fmla="*/ 36863 w 105606"/>
                <a:gd name="connsiteY44" fmla="*/ 48420 h 188897"/>
                <a:gd name="connsiteX45" fmla="*/ 31782 w 105606"/>
                <a:gd name="connsiteY45" fmla="*/ 56888 h 188897"/>
                <a:gd name="connsiteX46" fmla="*/ 31782 w 105606"/>
                <a:gd name="connsiteY46" fmla="*/ 67449 h 188897"/>
                <a:gd name="connsiteX47" fmla="*/ 24708 w 105606"/>
                <a:gd name="connsiteY47" fmla="*/ 67449 h 188897"/>
                <a:gd name="connsiteX48" fmla="*/ 20723 w 105606"/>
                <a:gd name="connsiteY48" fmla="*/ 60674 h 188897"/>
                <a:gd name="connsiteX49" fmla="*/ 4483 w 105606"/>
                <a:gd name="connsiteY49" fmla="*/ 60674 h 188897"/>
                <a:gd name="connsiteX50" fmla="*/ 4483 w 105606"/>
                <a:gd name="connsiteY50" fmla="*/ 69541 h 188897"/>
                <a:gd name="connsiteX51" fmla="*/ 15542 w 105606"/>
                <a:gd name="connsiteY51" fmla="*/ 69541 h 188897"/>
                <a:gd name="connsiteX52" fmla="*/ 19527 w 105606"/>
                <a:gd name="connsiteY52" fmla="*/ 76316 h 188897"/>
                <a:gd name="connsiteX53" fmla="*/ 31782 w 105606"/>
                <a:gd name="connsiteY53" fmla="*/ 76316 h 188897"/>
                <a:gd name="connsiteX54" fmla="*/ 31782 w 105606"/>
                <a:gd name="connsiteY54" fmla="*/ 108596 h 188897"/>
                <a:gd name="connsiteX55" fmla="*/ 24310 w 105606"/>
                <a:gd name="connsiteY55" fmla="*/ 107101 h 188897"/>
                <a:gd name="connsiteX56" fmla="*/ 0 w 105606"/>
                <a:gd name="connsiteY56" fmla="*/ 112979 h 188897"/>
                <a:gd name="connsiteX57" fmla="*/ 2092 w 105606"/>
                <a:gd name="connsiteY57" fmla="*/ 121647 h 188897"/>
                <a:gd name="connsiteX58" fmla="*/ 24409 w 105606"/>
                <a:gd name="connsiteY58" fmla="*/ 116168 h 188897"/>
                <a:gd name="connsiteX59" fmla="*/ 31682 w 105606"/>
                <a:gd name="connsiteY59" fmla="*/ 117662 h 188897"/>
                <a:gd name="connsiteX60" fmla="*/ 31682 w 105606"/>
                <a:gd name="connsiteY60" fmla="*/ 130116 h 188897"/>
                <a:gd name="connsiteX61" fmla="*/ 32081 w 105606"/>
                <a:gd name="connsiteY61" fmla="*/ 131909 h 188897"/>
                <a:gd name="connsiteX62" fmla="*/ 31981 w 105606"/>
                <a:gd name="connsiteY62" fmla="*/ 131909 h 188897"/>
                <a:gd name="connsiteX63" fmla="*/ 27199 w 105606"/>
                <a:gd name="connsiteY63" fmla="*/ 159208 h 188897"/>
                <a:gd name="connsiteX64" fmla="*/ 29590 w 105606"/>
                <a:gd name="connsiteY64" fmla="*/ 184215 h 188897"/>
                <a:gd name="connsiteX65" fmla="*/ 38457 w 105606"/>
                <a:gd name="connsiteY65" fmla="*/ 183417 h 188897"/>
                <a:gd name="connsiteX66" fmla="*/ 36165 w 105606"/>
                <a:gd name="connsiteY66" fmla="*/ 159606 h 18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5606" h="188897">
                  <a:moveTo>
                    <a:pt x="36165" y="159606"/>
                  </a:moveTo>
                  <a:lnTo>
                    <a:pt x="39653" y="139680"/>
                  </a:lnTo>
                  <a:cubicBezTo>
                    <a:pt x="40350" y="139780"/>
                    <a:pt x="40947" y="140079"/>
                    <a:pt x="41645" y="140079"/>
                  </a:cubicBezTo>
                  <a:lnTo>
                    <a:pt x="51110" y="140079"/>
                  </a:lnTo>
                  <a:lnTo>
                    <a:pt x="51110" y="159407"/>
                  </a:lnTo>
                  <a:lnTo>
                    <a:pt x="55792" y="168174"/>
                  </a:lnTo>
                  <a:lnTo>
                    <a:pt x="57984" y="188897"/>
                  </a:lnTo>
                  <a:lnTo>
                    <a:pt x="66851" y="187901"/>
                  </a:lnTo>
                  <a:lnTo>
                    <a:pt x="64560" y="166281"/>
                  </a:lnTo>
                  <a:lnTo>
                    <a:pt x="60076" y="157115"/>
                  </a:lnTo>
                  <a:lnTo>
                    <a:pt x="60076" y="140079"/>
                  </a:lnTo>
                  <a:lnTo>
                    <a:pt x="60475" y="140079"/>
                  </a:lnTo>
                  <a:cubicBezTo>
                    <a:pt x="65954" y="140079"/>
                    <a:pt x="70438" y="135595"/>
                    <a:pt x="70438" y="130116"/>
                  </a:cubicBezTo>
                  <a:lnTo>
                    <a:pt x="70438" y="118360"/>
                  </a:lnTo>
                  <a:lnTo>
                    <a:pt x="78707" y="118360"/>
                  </a:lnTo>
                  <a:lnTo>
                    <a:pt x="88072" y="121847"/>
                  </a:lnTo>
                  <a:lnTo>
                    <a:pt x="105607" y="120053"/>
                  </a:lnTo>
                  <a:lnTo>
                    <a:pt x="104710" y="111186"/>
                  </a:lnTo>
                  <a:lnTo>
                    <a:pt x="89268" y="112780"/>
                  </a:lnTo>
                  <a:lnTo>
                    <a:pt x="81098" y="109792"/>
                  </a:lnTo>
                  <a:lnTo>
                    <a:pt x="70438" y="109592"/>
                  </a:lnTo>
                  <a:lnTo>
                    <a:pt x="70438" y="70936"/>
                  </a:lnTo>
                  <a:lnTo>
                    <a:pt x="78010" y="71932"/>
                  </a:lnTo>
                  <a:lnTo>
                    <a:pt x="89567" y="69541"/>
                  </a:lnTo>
                  <a:lnTo>
                    <a:pt x="103814" y="59678"/>
                  </a:lnTo>
                  <a:lnTo>
                    <a:pt x="98533" y="52505"/>
                  </a:lnTo>
                  <a:lnTo>
                    <a:pt x="86777" y="61073"/>
                  </a:lnTo>
                  <a:lnTo>
                    <a:pt x="77611" y="62966"/>
                  </a:lnTo>
                  <a:lnTo>
                    <a:pt x="70438" y="62069"/>
                  </a:lnTo>
                  <a:lnTo>
                    <a:pt x="70438" y="56988"/>
                  </a:lnTo>
                  <a:cubicBezTo>
                    <a:pt x="70438" y="51508"/>
                    <a:pt x="65954" y="47025"/>
                    <a:pt x="60475" y="47025"/>
                  </a:cubicBezTo>
                  <a:lnTo>
                    <a:pt x="60076" y="47025"/>
                  </a:lnTo>
                  <a:lnTo>
                    <a:pt x="60076" y="29690"/>
                  </a:lnTo>
                  <a:lnTo>
                    <a:pt x="71434" y="23712"/>
                  </a:lnTo>
                  <a:lnTo>
                    <a:pt x="66851" y="0"/>
                  </a:lnTo>
                  <a:lnTo>
                    <a:pt x="58084" y="1694"/>
                  </a:lnTo>
                  <a:lnTo>
                    <a:pt x="61372" y="18930"/>
                  </a:lnTo>
                  <a:lnTo>
                    <a:pt x="51110" y="24310"/>
                  </a:lnTo>
                  <a:lnTo>
                    <a:pt x="51110" y="46926"/>
                  </a:lnTo>
                  <a:lnTo>
                    <a:pt x="45730" y="46926"/>
                  </a:lnTo>
                  <a:lnTo>
                    <a:pt x="40848" y="33077"/>
                  </a:lnTo>
                  <a:lnTo>
                    <a:pt x="40848" y="6576"/>
                  </a:lnTo>
                  <a:lnTo>
                    <a:pt x="31981" y="6576"/>
                  </a:lnTo>
                  <a:lnTo>
                    <a:pt x="31981" y="34671"/>
                  </a:lnTo>
                  <a:lnTo>
                    <a:pt x="36863" y="48420"/>
                  </a:lnTo>
                  <a:cubicBezTo>
                    <a:pt x="33874" y="50113"/>
                    <a:pt x="31782" y="53202"/>
                    <a:pt x="31782" y="56888"/>
                  </a:cubicBezTo>
                  <a:lnTo>
                    <a:pt x="31782" y="67449"/>
                  </a:lnTo>
                  <a:lnTo>
                    <a:pt x="24708" y="67449"/>
                  </a:lnTo>
                  <a:lnTo>
                    <a:pt x="20723" y="60674"/>
                  </a:lnTo>
                  <a:lnTo>
                    <a:pt x="4483" y="60674"/>
                  </a:lnTo>
                  <a:lnTo>
                    <a:pt x="4483" y="69541"/>
                  </a:lnTo>
                  <a:lnTo>
                    <a:pt x="15542" y="69541"/>
                  </a:lnTo>
                  <a:lnTo>
                    <a:pt x="19527" y="76316"/>
                  </a:lnTo>
                  <a:lnTo>
                    <a:pt x="31782" y="76316"/>
                  </a:lnTo>
                  <a:lnTo>
                    <a:pt x="31782" y="108596"/>
                  </a:lnTo>
                  <a:lnTo>
                    <a:pt x="24310" y="107101"/>
                  </a:lnTo>
                  <a:lnTo>
                    <a:pt x="0" y="112979"/>
                  </a:lnTo>
                  <a:lnTo>
                    <a:pt x="2092" y="121647"/>
                  </a:lnTo>
                  <a:lnTo>
                    <a:pt x="24409" y="116168"/>
                  </a:lnTo>
                  <a:lnTo>
                    <a:pt x="31682" y="117662"/>
                  </a:lnTo>
                  <a:lnTo>
                    <a:pt x="31682" y="130116"/>
                  </a:lnTo>
                  <a:cubicBezTo>
                    <a:pt x="31682" y="130714"/>
                    <a:pt x="31981" y="131312"/>
                    <a:pt x="32081" y="131909"/>
                  </a:cubicBezTo>
                  <a:lnTo>
                    <a:pt x="31981" y="131909"/>
                  </a:lnTo>
                  <a:lnTo>
                    <a:pt x="27199" y="159208"/>
                  </a:lnTo>
                  <a:lnTo>
                    <a:pt x="29590" y="184215"/>
                  </a:lnTo>
                  <a:lnTo>
                    <a:pt x="38457" y="183417"/>
                  </a:lnTo>
                  <a:lnTo>
                    <a:pt x="36165" y="159606"/>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35" name="Graphic 59">
              <a:extLst>
                <a:ext uri="{FF2B5EF4-FFF2-40B4-BE49-F238E27FC236}">
                  <a16:creationId xmlns:a16="http://schemas.microsoft.com/office/drawing/2014/main" id="{FE99AE59-15D8-4B39-A675-4FABC02D069A}"/>
                </a:ext>
              </a:extLst>
            </p:cNvPr>
            <p:cNvSpPr/>
            <p:nvPr/>
          </p:nvSpPr>
          <p:spPr>
            <a:xfrm>
              <a:off x="6050690" y="4149008"/>
              <a:ext cx="105606" cy="188797"/>
            </a:xfrm>
            <a:custGeom>
              <a:avLst/>
              <a:gdLst>
                <a:gd name="connsiteX0" fmla="*/ 36165 w 105606"/>
                <a:gd name="connsiteY0" fmla="*/ 159506 h 188797"/>
                <a:gd name="connsiteX1" fmla="*/ 39653 w 105606"/>
                <a:gd name="connsiteY1" fmla="*/ 139580 h 188797"/>
                <a:gd name="connsiteX2" fmla="*/ 41645 w 105606"/>
                <a:gd name="connsiteY2" fmla="*/ 139979 h 188797"/>
                <a:gd name="connsiteX3" fmla="*/ 51110 w 105606"/>
                <a:gd name="connsiteY3" fmla="*/ 139979 h 188797"/>
                <a:gd name="connsiteX4" fmla="*/ 51110 w 105606"/>
                <a:gd name="connsiteY4" fmla="*/ 159307 h 188797"/>
                <a:gd name="connsiteX5" fmla="*/ 55792 w 105606"/>
                <a:gd name="connsiteY5" fmla="*/ 168074 h 188797"/>
                <a:gd name="connsiteX6" fmla="*/ 57984 w 105606"/>
                <a:gd name="connsiteY6" fmla="*/ 188797 h 188797"/>
                <a:gd name="connsiteX7" fmla="*/ 66851 w 105606"/>
                <a:gd name="connsiteY7" fmla="*/ 187801 h 188797"/>
                <a:gd name="connsiteX8" fmla="*/ 64560 w 105606"/>
                <a:gd name="connsiteY8" fmla="*/ 166181 h 188797"/>
                <a:gd name="connsiteX9" fmla="*/ 60076 w 105606"/>
                <a:gd name="connsiteY9" fmla="*/ 157015 h 188797"/>
                <a:gd name="connsiteX10" fmla="*/ 60076 w 105606"/>
                <a:gd name="connsiteY10" fmla="*/ 139979 h 188797"/>
                <a:gd name="connsiteX11" fmla="*/ 60475 w 105606"/>
                <a:gd name="connsiteY11" fmla="*/ 139979 h 188797"/>
                <a:gd name="connsiteX12" fmla="*/ 70438 w 105606"/>
                <a:gd name="connsiteY12" fmla="*/ 130016 h 188797"/>
                <a:gd name="connsiteX13" fmla="*/ 70438 w 105606"/>
                <a:gd name="connsiteY13" fmla="*/ 118260 h 188797"/>
                <a:gd name="connsiteX14" fmla="*/ 78707 w 105606"/>
                <a:gd name="connsiteY14" fmla="*/ 118260 h 188797"/>
                <a:gd name="connsiteX15" fmla="*/ 88072 w 105606"/>
                <a:gd name="connsiteY15" fmla="*/ 121747 h 188797"/>
                <a:gd name="connsiteX16" fmla="*/ 105607 w 105606"/>
                <a:gd name="connsiteY16" fmla="*/ 119953 h 188797"/>
                <a:gd name="connsiteX17" fmla="*/ 104710 w 105606"/>
                <a:gd name="connsiteY17" fmla="*/ 111086 h 188797"/>
                <a:gd name="connsiteX18" fmla="*/ 89268 w 105606"/>
                <a:gd name="connsiteY18" fmla="*/ 112681 h 188797"/>
                <a:gd name="connsiteX19" fmla="*/ 81098 w 105606"/>
                <a:gd name="connsiteY19" fmla="*/ 109692 h 188797"/>
                <a:gd name="connsiteX20" fmla="*/ 70438 w 105606"/>
                <a:gd name="connsiteY20" fmla="*/ 109492 h 188797"/>
                <a:gd name="connsiteX21" fmla="*/ 70438 w 105606"/>
                <a:gd name="connsiteY21" fmla="*/ 70836 h 188797"/>
                <a:gd name="connsiteX22" fmla="*/ 78010 w 105606"/>
                <a:gd name="connsiteY22" fmla="*/ 71833 h 188797"/>
                <a:gd name="connsiteX23" fmla="*/ 89567 w 105606"/>
                <a:gd name="connsiteY23" fmla="*/ 69442 h 188797"/>
                <a:gd name="connsiteX24" fmla="*/ 103814 w 105606"/>
                <a:gd name="connsiteY24" fmla="*/ 59578 h 188797"/>
                <a:gd name="connsiteX25" fmla="*/ 98533 w 105606"/>
                <a:gd name="connsiteY25" fmla="*/ 52405 h 188797"/>
                <a:gd name="connsiteX26" fmla="*/ 86777 w 105606"/>
                <a:gd name="connsiteY26" fmla="*/ 60973 h 188797"/>
                <a:gd name="connsiteX27" fmla="*/ 77611 w 105606"/>
                <a:gd name="connsiteY27" fmla="*/ 62866 h 188797"/>
                <a:gd name="connsiteX28" fmla="*/ 70438 w 105606"/>
                <a:gd name="connsiteY28" fmla="*/ 61969 h 188797"/>
                <a:gd name="connsiteX29" fmla="*/ 70438 w 105606"/>
                <a:gd name="connsiteY29" fmla="*/ 56888 h 188797"/>
                <a:gd name="connsiteX30" fmla="*/ 60475 w 105606"/>
                <a:gd name="connsiteY30" fmla="*/ 46925 h 188797"/>
                <a:gd name="connsiteX31" fmla="*/ 60076 w 105606"/>
                <a:gd name="connsiteY31" fmla="*/ 46925 h 188797"/>
                <a:gd name="connsiteX32" fmla="*/ 60076 w 105606"/>
                <a:gd name="connsiteY32" fmla="*/ 29689 h 188797"/>
                <a:gd name="connsiteX33" fmla="*/ 71434 w 105606"/>
                <a:gd name="connsiteY33" fmla="*/ 23712 h 188797"/>
                <a:gd name="connsiteX34" fmla="*/ 66851 w 105606"/>
                <a:gd name="connsiteY34" fmla="*/ 0 h 188797"/>
                <a:gd name="connsiteX35" fmla="*/ 58084 w 105606"/>
                <a:gd name="connsiteY35" fmla="*/ 1694 h 188797"/>
                <a:gd name="connsiteX36" fmla="*/ 61372 w 105606"/>
                <a:gd name="connsiteY36" fmla="*/ 18929 h 188797"/>
                <a:gd name="connsiteX37" fmla="*/ 51110 w 105606"/>
                <a:gd name="connsiteY37" fmla="*/ 24310 h 188797"/>
                <a:gd name="connsiteX38" fmla="*/ 51110 w 105606"/>
                <a:gd name="connsiteY38" fmla="*/ 46925 h 188797"/>
                <a:gd name="connsiteX39" fmla="*/ 45730 w 105606"/>
                <a:gd name="connsiteY39" fmla="*/ 46925 h 188797"/>
                <a:gd name="connsiteX40" fmla="*/ 40848 w 105606"/>
                <a:gd name="connsiteY40" fmla="*/ 33077 h 188797"/>
                <a:gd name="connsiteX41" fmla="*/ 40848 w 105606"/>
                <a:gd name="connsiteY41" fmla="*/ 6576 h 188797"/>
                <a:gd name="connsiteX42" fmla="*/ 31981 w 105606"/>
                <a:gd name="connsiteY42" fmla="*/ 6576 h 188797"/>
                <a:gd name="connsiteX43" fmla="*/ 31981 w 105606"/>
                <a:gd name="connsiteY43" fmla="*/ 34671 h 188797"/>
                <a:gd name="connsiteX44" fmla="*/ 36863 w 105606"/>
                <a:gd name="connsiteY44" fmla="*/ 48420 h 188797"/>
                <a:gd name="connsiteX45" fmla="*/ 31782 w 105606"/>
                <a:gd name="connsiteY45" fmla="*/ 56888 h 188797"/>
                <a:gd name="connsiteX46" fmla="*/ 31782 w 105606"/>
                <a:gd name="connsiteY46" fmla="*/ 67449 h 188797"/>
                <a:gd name="connsiteX47" fmla="*/ 24708 w 105606"/>
                <a:gd name="connsiteY47" fmla="*/ 67449 h 188797"/>
                <a:gd name="connsiteX48" fmla="*/ 20723 w 105606"/>
                <a:gd name="connsiteY48" fmla="*/ 60674 h 188797"/>
                <a:gd name="connsiteX49" fmla="*/ 4483 w 105606"/>
                <a:gd name="connsiteY49" fmla="*/ 60674 h 188797"/>
                <a:gd name="connsiteX50" fmla="*/ 4483 w 105606"/>
                <a:gd name="connsiteY50" fmla="*/ 69541 h 188797"/>
                <a:gd name="connsiteX51" fmla="*/ 15542 w 105606"/>
                <a:gd name="connsiteY51" fmla="*/ 69541 h 188797"/>
                <a:gd name="connsiteX52" fmla="*/ 19528 w 105606"/>
                <a:gd name="connsiteY52" fmla="*/ 76316 h 188797"/>
                <a:gd name="connsiteX53" fmla="*/ 31782 w 105606"/>
                <a:gd name="connsiteY53" fmla="*/ 76316 h 188797"/>
                <a:gd name="connsiteX54" fmla="*/ 31782 w 105606"/>
                <a:gd name="connsiteY54" fmla="*/ 108596 h 188797"/>
                <a:gd name="connsiteX55" fmla="*/ 24310 w 105606"/>
                <a:gd name="connsiteY55" fmla="*/ 107101 h 188797"/>
                <a:gd name="connsiteX56" fmla="*/ 0 w 105606"/>
                <a:gd name="connsiteY56" fmla="*/ 112979 h 188797"/>
                <a:gd name="connsiteX57" fmla="*/ 2092 w 105606"/>
                <a:gd name="connsiteY57" fmla="*/ 121647 h 188797"/>
                <a:gd name="connsiteX58" fmla="*/ 24409 w 105606"/>
                <a:gd name="connsiteY58" fmla="*/ 116168 h 188797"/>
                <a:gd name="connsiteX59" fmla="*/ 31682 w 105606"/>
                <a:gd name="connsiteY59" fmla="*/ 117662 h 188797"/>
                <a:gd name="connsiteX60" fmla="*/ 31682 w 105606"/>
                <a:gd name="connsiteY60" fmla="*/ 130116 h 188797"/>
                <a:gd name="connsiteX61" fmla="*/ 32081 w 105606"/>
                <a:gd name="connsiteY61" fmla="*/ 131909 h 188797"/>
                <a:gd name="connsiteX62" fmla="*/ 31981 w 105606"/>
                <a:gd name="connsiteY62" fmla="*/ 131909 h 188797"/>
                <a:gd name="connsiteX63" fmla="*/ 27199 w 105606"/>
                <a:gd name="connsiteY63" fmla="*/ 159207 h 188797"/>
                <a:gd name="connsiteX64" fmla="*/ 29590 w 105606"/>
                <a:gd name="connsiteY64" fmla="*/ 184214 h 188797"/>
                <a:gd name="connsiteX65" fmla="*/ 38457 w 105606"/>
                <a:gd name="connsiteY65" fmla="*/ 183417 h 188797"/>
                <a:gd name="connsiteX66" fmla="*/ 36165 w 105606"/>
                <a:gd name="connsiteY66" fmla="*/ 159506 h 1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5606" h="188797">
                  <a:moveTo>
                    <a:pt x="36165" y="159506"/>
                  </a:moveTo>
                  <a:lnTo>
                    <a:pt x="39653" y="139580"/>
                  </a:lnTo>
                  <a:cubicBezTo>
                    <a:pt x="40350" y="139680"/>
                    <a:pt x="40948" y="139979"/>
                    <a:pt x="41645" y="139979"/>
                  </a:cubicBezTo>
                  <a:lnTo>
                    <a:pt x="51110" y="139979"/>
                  </a:lnTo>
                  <a:lnTo>
                    <a:pt x="51110" y="159307"/>
                  </a:lnTo>
                  <a:lnTo>
                    <a:pt x="55792" y="168074"/>
                  </a:lnTo>
                  <a:lnTo>
                    <a:pt x="57984" y="188797"/>
                  </a:lnTo>
                  <a:lnTo>
                    <a:pt x="66851" y="187801"/>
                  </a:lnTo>
                  <a:lnTo>
                    <a:pt x="64560" y="166181"/>
                  </a:lnTo>
                  <a:lnTo>
                    <a:pt x="60076" y="157015"/>
                  </a:lnTo>
                  <a:lnTo>
                    <a:pt x="60076" y="139979"/>
                  </a:lnTo>
                  <a:lnTo>
                    <a:pt x="60475" y="139979"/>
                  </a:lnTo>
                  <a:cubicBezTo>
                    <a:pt x="65954" y="139979"/>
                    <a:pt x="70438" y="135496"/>
                    <a:pt x="70438" y="130016"/>
                  </a:cubicBezTo>
                  <a:lnTo>
                    <a:pt x="70438" y="118260"/>
                  </a:lnTo>
                  <a:lnTo>
                    <a:pt x="78707" y="118260"/>
                  </a:lnTo>
                  <a:lnTo>
                    <a:pt x="88072" y="121747"/>
                  </a:lnTo>
                  <a:lnTo>
                    <a:pt x="105607" y="119953"/>
                  </a:lnTo>
                  <a:lnTo>
                    <a:pt x="104710" y="111086"/>
                  </a:lnTo>
                  <a:lnTo>
                    <a:pt x="89268" y="112681"/>
                  </a:lnTo>
                  <a:lnTo>
                    <a:pt x="81098" y="109692"/>
                  </a:lnTo>
                  <a:lnTo>
                    <a:pt x="70438" y="109492"/>
                  </a:lnTo>
                  <a:lnTo>
                    <a:pt x="70438" y="70836"/>
                  </a:lnTo>
                  <a:lnTo>
                    <a:pt x="78010" y="71833"/>
                  </a:lnTo>
                  <a:lnTo>
                    <a:pt x="89567" y="69442"/>
                  </a:lnTo>
                  <a:lnTo>
                    <a:pt x="103814" y="59578"/>
                  </a:lnTo>
                  <a:lnTo>
                    <a:pt x="98533" y="52405"/>
                  </a:lnTo>
                  <a:lnTo>
                    <a:pt x="86777" y="60973"/>
                  </a:lnTo>
                  <a:lnTo>
                    <a:pt x="77611" y="62866"/>
                  </a:lnTo>
                  <a:lnTo>
                    <a:pt x="70438" y="61969"/>
                  </a:lnTo>
                  <a:lnTo>
                    <a:pt x="70438" y="56888"/>
                  </a:lnTo>
                  <a:cubicBezTo>
                    <a:pt x="70438" y="51409"/>
                    <a:pt x="65954" y="46925"/>
                    <a:pt x="60475" y="46925"/>
                  </a:cubicBezTo>
                  <a:lnTo>
                    <a:pt x="60076" y="46925"/>
                  </a:lnTo>
                  <a:lnTo>
                    <a:pt x="60076" y="29689"/>
                  </a:lnTo>
                  <a:lnTo>
                    <a:pt x="71434" y="23712"/>
                  </a:lnTo>
                  <a:lnTo>
                    <a:pt x="66851" y="0"/>
                  </a:lnTo>
                  <a:lnTo>
                    <a:pt x="58084" y="1694"/>
                  </a:lnTo>
                  <a:lnTo>
                    <a:pt x="61372" y="18929"/>
                  </a:lnTo>
                  <a:lnTo>
                    <a:pt x="51110" y="24310"/>
                  </a:lnTo>
                  <a:lnTo>
                    <a:pt x="51110" y="46925"/>
                  </a:lnTo>
                  <a:lnTo>
                    <a:pt x="45730" y="46925"/>
                  </a:lnTo>
                  <a:lnTo>
                    <a:pt x="40848" y="33077"/>
                  </a:lnTo>
                  <a:lnTo>
                    <a:pt x="40848" y="6576"/>
                  </a:lnTo>
                  <a:lnTo>
                    <a:pt x="31981" y="6576"/>
                  </a:lnTo>
                  <a:lnTo>
                    <a:pt x="31981" y="34671"/>
                  </a:lnTo>
                  <a:lnTo>
                    <a:pt x="36863" y="48420"/>
                  </a:lnTo>
                  <a:cubicBezTo>
                    <a:pt x="33874" y="50113"/>
                    <a:pt x="31782" y="53202"/>
                    <a:pt x="31782" y="56888"/>
                  </a:cubicBezTo>
                  <a:lnTo>
                    <a:pt x="31782" y="67449"/>
                  </a:lnTo>
                  <a:lnTo>
                    <a:pt x="24708" y="67449"/>
                  </a:lnTo>
                  <a:lnTo>
                    <a:pt x="20723" y="60674"/>
                  </a:lnTo>
                  <a:lnTo>
                    <a:pt x="4483" y="60674"/>
                  </a:lnTo>
                  <a:lnTo>
                    <a:pt x="4483" y="69541"/>
                  </a:lnTo>
                  <a:lnTo>
                    <a:pt x="15542" y="69541"/>
                  </a:lnTo>
                  <a:lnTo>
                    <a:pt x="19528" y="76316"/>
                  </a:lnTo>
                  <a:lnTo>
                    <a:pt x="31782" y="76316"/>
                  </a:lnTo>
                  <a:lnTo>
                    <a:pt x="31782" y="108596"/>
                  </a:lnTo>
                  <a:lnTo>
                    <a:pt x="24310" y="107101"/>
                  </a:lnTo>
                  <a:lnTo>
                    <a:pt x="0" y="112979"/>
                  </a:lnTo>
                  <a:lnTo>
                    <a:pt x="2092" y="121647"/>
                  </a:lnTo>
                  <a:lnTo>
                    <a:pt x="24409" y="116168"/>
                  </a:lnTo>
                  <a:lnTo>
                    <a:pt x="31682" y="117662"/>
                  </a:lnTo>
                  <a:lnTo>
                    <a:pt x="31682" y="130116"/>
                  </a:lnTo>
                  <a:cubicBezTo>
                    <a:pt x="31682" y="130713"/>
                    <a:pt x="31981" y="131311"/>
                    <a:pt x="32081" y="131909"/>
                  </a:cubicBezTo>
                  <a:lnTo>
                    <a:pt x="31981" y="131909"/>
                  </a:lnTo>
                  <a:lnTo>
                    <a:pt x="27199" y="159207"/>
                  </a:lnTo>
                  <a:lnTo>
                    <a:pt x="29590" y="184214"/>
                  </a:lnTo>
                  <a:lnTo>
                    <a:pt x="38457" y="183417"/>
                  </a:lnTo>
                  <a:lnTo>
                    <a:pt x="36165" y="159506"/>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nvGrpSpPr>
            <p:cNvPr id="236" name="Graphic 59">
              <a:extLst>
                <a:ext uri="{FF2B5EF4-FFF2-40B4-BE49-F238E27FC236}">
                  <a16:creationId xmlns:a16="http://schemas.microsoft.com/office/drawing/2014/main" id="{6D45FB6F-69AD-4A44-91A4-3C9B7EADE425}"/>
                </a:ext>
              </a:extLst>
            </p:cNvPr>
            <p:cNvGrpSpPr/>
            <p:nvPr/>
          </p:nvGrpSpPr>
          <p:grpSpPr>
            <a:xfrm>
              <a:off x="5481508" y="4381310"/>
              <a:ext cx="218985" cy="237548"/>
              <a:chOff x="5678220" y="4530170"/>
              <a:chExt cx="218985" cy="237548"/>
            </a:xfrm>
          </p:grpSpPr>
          <p:sp>
            <p:nvSpPr>
              <p:cNvPr id="237" name="Freeform: Shape 236">
                <a:extLst>
                  <a:ext uri="{FF2B5EF4-FFF2-40B4-BE49-F238E27FC236}">
                    <a16:creationId xmlns:a16="http://schemas.microsoft.com/office/drawing/2014/main" id="{CD59BA1C-9BBF-4140-8DC2-BDAD81C73D56}"/>
                  </a:ext>
                </a:extLst>
              </p:cNvPr>
              <p:cNvSpPr/>
              <p:nvPr/>
            </p:nvSpPr>
            <p:spPr>
              <a:xfrm>
                <a:off x="5678220" y="4530170"/>
                <a:ext cx="218985" cy="237548"/>
              </a:xfrm>
              <a:custGeom>
                <a:avLst/>
                <a:gdLst>
                  <a:gd name="connsiteX0" fmla="*/ 210317 w 218985"/>
                  <a:gd name="connsiteY0" fmla="*/ 139813 h 237548"/>
                  <a:gd name="connsiteX1" fmla="*/ 192982 w 218985"/>
                  <a:gd name="connsiteY1" fmla="*/ 139813 h 237548"/>
                  <a:gd name="connsiteX2" fmla="*/ 201650 w 218985"/>
                  <a:gd name="connsiteY2" fmla="*/ 173986 h 237548"/>
                  <a:gd name="connsiteX3" fmla="*/ 188997 w 218985"/>
                  <a:gd name="connsiteY3" fmla="*/ 173986 h 237548"/>
                  <a:gd name="connsiteX4" fmla="*/ 188997 w 218985"/>
                  <a:gd name="connsiteY4" fmla="*/ 180362 h 237548"/>
                  <a:gd name="connsiteX5" fmla="*/ 176543 w 218985"/>
                  <a:gd name="connsiteY5" fmla="*/ 175281 h 237548"/>
                  <a:gd name="connsiteX6" fmla="*/ 184513 w 218985"/>
                  <a:gd name="connsiteY6" fmla="*/ 186339 h 237548"/>
                  <a:gd name="connsiteX7" fmla="*/ 166779 w 218985"/>
                  <a:gd name="connsiteY7" fmla="*/ 186339 h 237548"/>
                  <a:gd name="connsiteX8" fmla="*/ 161499 w 218985"/>
                  <a:gd name="connsiteY8" fmla="*/ 223501 h 237548"/>
                  <a:gd name="connsiteX9" fmla="*/ 138883 w 218985"/>
                  <a:gd name="connsiteY9" fmla="*/ 223501 h 237548"/>
                  <a:gd name="connsiteX10" fmla="*/ 128223 w 218985"/>
                  <a:gd name="connsiteY10" fmla="*/ 223103 h 237548"/>
                  <a:gd name="connsiteX11" fmla="*/ 104212 w 218985"/>
                  <a:gd name="connsiteY11" fmla="*/ 237150 h 237548"/>
                  <a:gd name="connsiteX12" fmla="*/ 87375 w 218985"/>
                  <a:gd name="connsiteY12" fmla="*/ 237150 h 237548"/>
                  <a:gd name="connsiteX13" fmla="*/ 71434 w 218985"/>
                  <a:gd name="connsiteY13" fmla="*/ 211944 h 237548"/>
                  <a:gd name="connsiteX14" fmla="*/ 39951 w 218985"/>
                  <a:gd name="connsiteY14" fmla="*/ 207262 h 237548"/>
                  <a:gd name="connsiteX15" fmla="*/ 35468 w 218985"/>
                  <a:gd name="connsiteY15" fmla="*/ 169702 h 237548"/>
                  <a:gd name="connsiteX16" fmla="*/ 15941 w 218985"/>
                  <a:gd name="connsiteY16" fmla="*/ 162429 h 237548"/>
                  <a:gd name="connsiteX17" fmla="*/ 25306 w 218985"/>
                  <a:gd name="connsiteY17" fmla="*/ 156451 h 237548"/>
                  <a:gd name="connsiteX18" fmla="*/ 0 w 218985"/>
                  <a:gd name="connsiteY18" fmla="*/ 139813 h 237548"/>
                  <a:gd name="connsiteX19" fmla="*/ 12454 w 218985"/>
                  <a:gd name="connsiteY19" fmla="*/ 112514 h 237548"/>
                  <a:gd name="connsiteX20" fmla="*/ 62169 w 218985"/>
                  <a:gd name="connsiteY20" fmla="*/ 82625 h 237548"/>
                  <a:gd name="connsiteX21" fmla="*/ 72829 w 218985"/>
                  <a:gd name="connsiteY21" fmla="*/ 29523 h 237548"/>
                  <a:gd name="connsiteX22" fmla="*/ 127924 w 218985"/>
                  <a:gd name="connsiteY22" fmla="*/ 232 h 237548"/>
                  <a:gd name="connsiteX23" fmla="*/ 200753 w 218985"/>
                  <a:gd name="connsiteY23" fmla="*/ 43371 h 237548"/>
                  <a:gd name="connsiteX24" fmla="*/ 210517 w 218985"/>
                  <a:gd name="connsiteY24" fmla="*/ 90695 h 237548"/>
                  <a:gd name="connsiteX25" fmla="*/ 218985 w 218985"/>
                  <a:gd name="connsiteY25" fmla="*/ 136326 h 237548"/>
                  <a:gd name="connsiteX26" fmla="*/ 210317 w 218985"/>
                  <a:gd name="connsiteY26" fmla="*/ 139813 h 23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985" h="237548">
                    <a:moveTo>
                      <a:pt x="210317" y="139813"/>
                    </a:moveTo>
                    <a:lnTo>
                      <a:pt x="192982" y="139813"/>
                    </a:lnTo>
                    <a:lnTo>
                      <a:pt x="201650" y="173986"/>
                    </a:lnTo>
                    <a:lnTo>
                      <a:pt x="188997" y="173986"/>
                    </a:lnTo>
                    <a:lnTo>
                      <a:pt x="188997" y="180362"/>
                    </a:lnTo>
                    <a:lnTo>
                      <a:pt x="176543" y="175281"/>
                    </a:lnTo>
                    <a:lnTo>
                      <a:pt x="184513" y="186339"/>
                    </a:lnTo>
                    <a:lnTo>
                      <a:pt x="166779" y="186339"/>
                    </a:lnTo>
                    <a:cubicBezTo>
                      <a:pt x="166779" y="186339"/>
                      <a:pt x="166779" y="215332"/>
                      <a:pt x="161499" y="223501"/>
                    </a:cubicBezTo>
                    <a:cubicBezTo>
                      <a:pt x="156219" y="231571"/>
                      <a:pt x="140178" y="222206"/>
                      <a:pt x="138883" y="223501"/>
                    </a:cubicBezTo>
                    <a:cubicBezTo>
                      <a:pt x="137588" y="224796"/>
                      <a:pt x="135795" y="216228"/>
                      <a:pt x="128223" y="223103"/>
                    </a:cubicBezTo>
                    <a:cubicBezTo>
                      <a:pt x="120651" y="229977"/>
                      <a:pt x="104212" y="237150"/>
                      <a:pt x="104212" y="237150"/>
                    </a:cubicBezTo>
                    <a:cubicBezTo>
                      <a:pt x="104212" y="237150"/>
                      <a:pt x="88670" y="238047"/>
                      <a:pt x="87375" y="237150"/>
                    </a:cubicBezTo>
                    <a:cubicBezTo>
                      <a:pt x="86080" y="236254"/>
                      <a:pt x="82095" y="217523"/>
                      <a:pt x="71434" y="211944"/>
                    </a:cubicBezTo>
                    <a:cubicBezTo>
                      <a:pt x="60774" y="206365"/>
                      <a:pt x="41247" y="208059"/>
                      <a:pt x="39951" y="207262"/>
                    </a:cubicBezTo>
                    <a:cubicBezTo>
                      <a:pt x="38656" y="206365"/>
                      <a:pt x="35468" y="169702"/>
                      <a:pt x="35468" y="169702"/>
                    </a:cubicBezTo>
                    <a:lnTo>
                      <a:pt x="15941" y="162429"/>
                    </a:lnTo>
                    <a:lnTo>
                      <a:pt x="25306" y="156451"/>
                    </a:lnTo>
                    <a:lnTo>
                      <a:pt x="0" y="139813"/>
                    </a:lnTo>
                    <a:cubicBezTo>
                      <a:pt x="0" y="139813"/>
                      <a:pt x="2690" y="125267"/>
                      <a:pt x="12454" y="112514"/>
                    </a:cubicBezTo>
                    <a:cubicBezTo>
                      <a:pt x="22217" y="99662"/>
                      <a:pt x="44435" y="89898"/>
                      <a:pt x="62169" y="82625"/>
                    </a:cubicBezTo>
                    <a:cubicBezTo>
                      <a:pt x="79903" y="75353"/>
                      <a:pt x="61272" y="42973"/>
                      <a:pt x="72829" y="29523"/>
                    </a:cubicBezTo>
                    <a:cubicBezTo>
                      <a:pt x="84386" y="16073"/>
                      <a:pt x="117264" y="3221"/>
                      <a:pt x="127924" y="232"/>
                    </a:cubicBezTo>
                    <a:cubicBezTo>
                      <a:pt x="138584" y="-2757"/>
                      <a:pt x="203443" y="23745"/>
                      <a:pt x="200753" y="43371"/>
                    </a:cubicBezTo>
                    <a:cubicBezTo>
                      <a:pt x="198063" y="62998"/>
                      <a:pt x="210517" y="90695"/>
                      <a:pt x="210517" y="90695"/>
                    </a:cubicBezTo>
                    <a:lnTo>
                      <a:pt x="218985" y="136326"/>
                    </a:lnTo>
                    <a:lnTo>
                      <a:pt x="210317" y="139813"/>
                    </a:lnTo>
                    <a:close/>
                  </a:path>
                </a:pathLst>
              </a:custGeom>
              <a:solidFill>
                <a:srgbClr val="68CEF6"/>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38" name="Freeform: Shape 237">
                <a:extLst>
                  <a:ext uri="{FF2B5EF4-FFF2-40B4-BE49-F238E27FC236}">
                    <a16:creationId xmlns:a16="http://schemas.microsoft.com/office/drawing/2014/main" id="{204C9D3A-0FEE-4AB6-A3F5-FC5A78C50EE6}"/>
                  </a:ext>
                </a:extLst>
              </p:cNvPr>
              <p:cNvSpPr/>
              <p:nvPr/>
            </p:nvSpPr>
            <p:spPr>
              <a:xfrm>
                <a:off x="5739573" y="4599022"/>
                <a:ext cx="64612" cy="88879"/>
              </a:xfrm>
              <a:custGeom>
                <a:avLst/>
                <a:gdLst>
                  <a:gd name="connsiteX0" fmla="*/ 63683 w 64612"/>
                  <a:gd name="connsiteY0" fmla="*/ 1320 h 88879"/>
                  <a:gd name="connsiteX1" fmla="*/ 63683 w 64612"/>
                  <a:gd name="connsiteY1" fmla="*/ 39080 h 88879"/>
                  <a:gd name="connsiteX2" fmla="*/ 24229 w 64612"/>
                  <a:gd name="connsiteY2" fmla="*/ 86603 h 88879"/>
                  <a:gd name="connsiteX3" fmla="*/ 19 w 64612"/>
                  <a:gd name="connsiteY3" fmla="*/ 72655 h 88879"/>
                  <a:gd name="connsiteX4" fmla="*/ 36085 w 64612"/>
                  <a:gd name="connsiteY4" fmla="*/ 28519 h 88879"/>
                  <a:gd name="connsiteX5" fmla="*/ 63683 w 64612"/>
                  <a:gd name="connsiteY5" fmla="*/ 1320 h 8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2" h="88879">
                    <a:moveTo>
                      <a:pt x="63683" y="1320"/>
                    </a:moveTo>
                    <a:cubicBezTo>
                      <a:pt x="63683" y="1320"/>
                      <a:pt x="65775" y="20349"/>
                      <a:pt x="63683" y="39080"/>
                    </a:cubicBezTo>
                    <a:cubicBezTo>
                      <a:pt x="61590" y="57810"/>
                      <a:pt x="39074" y="81024"/>
                      <a:pt x="24229" y="86603"/>
                    </a:cubicBezTo>
                    <a:cubicBezTo>
                      <a:pt x="9384" y="92182"/>
                      <a:pt x="916" y="87499"/>
                      <a:pt x="19" y="72655"/>
                    </a:cubicBezTo>
                    <a:cubicBezTo>
                      <a:pt x="-877" y="57810"/>
                      <a:pt x="29709" y="46353"/>
                      <a:pt x="36085" y="28519"/>
                    </a:cubicBezTo>
                    <a:cubicBezTo>
                      <a:pt x="42461" y="10586"/>
                      <a:pt x="54815" y="-4658"/>
                      <a:pt x="63683" y="1320"/>
                    </a:cubicBezTo>
                    <a:close/>
                  </a:path>
                </a:pathLst>
              </a:custGeom>
              <a:solidFill>
                <a:srgbClr val="1C9BBF"/>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39" name="Graphic 59">
              <a:extLst>
                <a:ext uri="{FF2B5EF4-FFF2-40B4-BE49-F238E27FC236}">
                  <a16:creationId xmlns:a16="http://schemas.microsoft.com/office/drawing/2014/main" id="{9D03ED05-4D66-4438-9F1A-F8D71C117D12}"/>
                </a:ext>
              </a:extLst>
            </p:cNvPr>
            <p:cNvGrpSpPr/>
            <p:nvPr/>
          </p:nvGrpSpPr>
          <p:grpSpPr>
            <a:xfrm>
              <a:off x="5872133" y="4387206"/>
              <a:ext cx="261526" cy="229744"/>
              <a:chOff x="6006499" y="4522731"/>
              <a:chExt cx="261526" cy="229744"/>
            </a:xfrm>
          </p:grpSpPr>
          <p:sp>
            <p:nvSpPr>
              <p:cNvPr id="240" name="Freeform: Shape 239">
                <a:extLst>
                  <a:ext uri="{FF2B5EF4-FFF2-40B4-BE49-F238E27FC236}">
                    <a16:creationId xmlns:a16="http://schemas.microsoft.com/office/drawing/2014/main" id="{D590A074-0E9A-419F-9845-C0ED8BE8BAD0}"/>
                  </a:ext>
                </a:extLst>
              </p:cNvPr>
              <p:cNvSpPr/>
              <p:nvPr/>
            </p:nvSpPr>
            <p:spPr>
              <a:xfrm>
                <a:off x="6006499" y="4522731"/>
                <a:ext cx="261526" cy="229744"/>
              </a:xfrm>
              <a:custGeom>
                <a:avLst/>
                <a:gdLst>
                  <a:gd name="connsiteX0" fmla="*/ 71434 w 261526"/>
                  <a:gd name="connsiteY0" fmla="*/ 0 h 229744"/>
                  <a:gd name="connsiteX1" fmla="*/ 89666 w 261526"/>
                  <a:gd name="connsiteY1" fmla="*/ 23711 h 229744"/>
                  <a:gd name="connsiteX2" fmla="*/ 99430 w 261526"/>
                  <a:gd name="connsiteY2" fmla="*/ 42741 h 229744"/>
                  <a:gd name="connsiteX3" fmla="*/ 108795 w 261526"/>
                  <a:gd name="connsiteY3" fmla="*/ 25405 h 229744"/>
                  <a:gd name="connsiteX4" fmla="*/ 132108 w 261526"/>
                  <a:gd name="connsiteY4" fmla="*/ 14346 h 229744"/>
                  <a:gd name="connsiteX5" fmla="*/ 140975 w 261526"/>
                  <a:gd name="connsiteY5" fmla="*/ 35966 h 229744"/>
                  <a:gd name="connsiteX6" fmla="*/ 152433 w 261526"/>
                  <a:gd name="connsiteY6" fmla="*/ 35567 h 229744"/>
                  <a:gd name="connsiteX7" fmla="*/ 171063 w 261526"/>
                  <a:gd name="connsiteY7" fmla="*/ 16040 h 229744"/>
                  <a:gd name="connsiteX8" fmla="*/ 189295 w 261526"/>
                  <a:gd name="connsiteY8" fmla="*/ 2889 h 229744"/>
                  <a:gd name="connsiteX9" fmla="*/ 178237 w 261526"/>
                  <a:gd name="connsiteY9" fmla="*/ 21320 h 229744"/>
                  <a:gd name="connsiteX10" fmla="*/ 169370 w 261526"/>
                  <a:gd name="connsiteY10" fmla="*/ 42741 h 229744"/>
                  <a:gd name="connsiteX11" fmla="*/ 171960 w 261526"/>
                  <a:gd name="connsiteY11" fmla="*/ 53301 h 229744"/>
                  <a:gd name="connsiteX12" fmla="*/ 197864 w 261526"/>
                  <a:gd name="connsiteY12" fmla="*/ 44435 h 229744"/>
                  <a:gd name="connsiteX13" fmla="*/ 197864 w 261526"/>
                  <a:gd name="connsiteY13" fmla="*/ 57187 h 229744"/>
                  <a:gd name="connsiteX14" fmla="*/ 182620 w 261526"/>
                  <a:gd name="connsiteY14" fmla="*/ 73726 h 229744"/>
                  <a:gd name="connsiteX15" fmla="*/ 205934 w 261526"/>
                  <a:gd name="connsiteY15" fmla="*/ 80500 h 229744"/>
                  <a:gd name="connsiteX16" fmla="*/ 233531 w 261526"/>
                  <a:gd name="connsiteY16" fmla="*/ 80500 h 229744"/>
                  <a:gd name="connsiteX17" fmla="*/ 261527 w 261526"/>
                  <a:gd name="connsiteY17" fmla="*/ 60574 h 229744"/>
                  <a:gd name="connsiteX18" fmla="*/ 261527 w 261526"/>
                  <a:gd name="connsiteY18" fmla="*/ 80500 h 229744"/>
                  <a:gd name="connsiteX19" fmla="*/ 246682 w 261526"/>
                  <a:gd name="connsiteY19" fmla="*/ 91559 h 229744"/>
                  <a:gd name="connsiteX20" fmla="*/ 200055 w 261526"/>
                  <a:gd name="connsiteY20" fmla="*/ 88172 h 229744"/>
                  <a:gd name="connsiteX21" fmla="*/ 180129 w 261526"/>
                  <a:gd name="connsiteY21" fmla="*/ 93651 h 229744"/>
                  <a:gd name="connsiteX22" fmla="*/ 194576 w 261526"/>
                  <a:gd name="connsiteY22" fmla="*/ 100426 h 229744"/>
                  <a:gd name="connsiteX23" fmla="*/ 179731 w 261526"/>
                  <a:gd name="connsiteY23" fmla="*/ 104212 h 229744"/>
                  <a:gd name="connsiteX24" fmla="*/ 197067 w 261526"/>
                  <a:gd name="connsiteY24" fmla="*/ 113976 h 229744"/>
                  <a:gd name="connsiteX25" fmla="*/ 184812 w 261526"/>
                  <a:gd name="connsiteY25" fmla="*/ 120551 h 229744"/>
                  <a:gd name="connsiteX26" fmla="*/ 196668 w 261526"/>
                  <a:gd name="connsiteY26" fmla="*/ 128820 h 229744"/>
                  <a:gd name="connsiteX27" fmla="*/ 221675 w 261526"/>
                  <a:gd name="connsiteY27" fmla="*/ 132606 h 229744"/>
                  <a:gd name="connsiteX28" fmla="*/ 225062 w 261526"/>
                  <a:gd name="connsiteY28" fmla="*/ 144462 h 229744"/>
                  <a:gd name="connsiteX29" fmla="*/ 244590 w 261526"/>
                  <a:gd name="connsiteY29" fmla="*/ 147850 h 229744"/>
                  <a:gd name="connsiteX30" fmla="*/ 236121 w 261526"/>
                  <a:gd name="connsiteY30" fmla="*/ 156318 h 229744"/>
                  <a:gd name="connsiteX31" fmla="*/ 216594 w 261526"/>
                  <a:gd name="connsiteY31" fmla="*/ 149942 h 229744"/>
                  <a:gd name="connsiteX32" fmla="*/ 208922 w 261526"/>
                  <a:gd name="connsiteY32" fmla="*/ 141473 h 229744"/>
                  <a:gd name="connsiteX33" fmla="*/ 194078 w 261526"/>
                  <a:gd name="connsiteY33" fmla="*/ 136392 h 229744"/>
                  <a:gd name="connsiteX34" fmla="*/ 176742 w 261526"/>
                  <a:gd name="connsiteY34" fmla="*/ 141075 h 229744"/>
                  <a:gd name="connsiteX35" fmla="*/ 169569 w 261526"/>
                  <a:gd name="connsiteY35" fmla="*/ 153329 h 229744"/>
                  <a:gd name="connsiteX36" fmla="*/ 159008 w 261526"/>
                  <a:gd name="connsiteY36" fmla="*/ 149942 h 229744"/>
                  <a:gd name="connsiteX37" fmla="*/ 145857 w 261526"/>
                  <a:gd name="connsiteY37" fmla="*/ 151237 h 229744"/>
                  <a:gd name="connsiteX38" fmla="*/ 139879 w 261526"/>
                  <a:gd name="connsiteY38" fmla="*/ 161798 h 229744"/>
                  <a:gd name="connsiteX39" fmla="*/ 136890 w 261526"/>
                  <a:gd name="connsiteY39" fmla="*/ 179631 h 229744"/>
                  <a:gd name="connsiteX40" fmla="*/ 125433 w 261526"/>
                  <a:gd name="connsiteY40" fmla="*/ 174550 h 229744"/>
                  <a:gd name="connsiteX41" fmla="*/ 124138 w 261526"/>
                  <a:gd name="connsiteY41" fmla="*/ 182620 h 229744"/>
                  <a:gd name="connsiteX42" fmla="*/ 117363 w 261526"/>
                  <a:gd name="connsiteY42" fmla="*/ 194077 h 229744"/>
                  <a:gd name="connsiteX43" fmla="*/ 109692 w 261526"/>
                  <a:gd name="connsiteY43" fmla="*/ 203841 h 229744"/>
                  <a:gd name="connsiteX44" fmla="*/ 105408 w 261526"/>
                  <a:gd name="connsiteY44" fmla="*/ 188598 h 229744"/>
                  <a:gd name="connsiteX45" fmla="*/ 95245 w 261526"/>
                  <a:gd name="connsiteY45" fmla="*/ 164986 h 229744"/>
                  <a:gd name="connsiteX46" fmla="*/ 80401 w 261526"/>
                  <a:gd name="connsiteY46" fmla="*/ 175048 h 229744"/>
                  <a:gd name="connsiteX47" fmla="*/ 80401 w 261526"/>
                  <a:gd name="connsiteY47" fmla="*/ 194974 h 229744"/>
                  <a:gd name="connsiteX48" fmla="*/ 71534 w 261526"/>
                  <a:gd name="connsiteY48" fmla="*/ 208524 h 229744"/>
                  <a:gd name="connsiteX49" fmla="*/ 51608 w 261526"/>
                  <a:gd name="connsiteY49" fmla="*/ 229745 h 229744"/>
                  <a:gd name="connsiteX50" fmla="*/ 44833 w 261526"/>
                  <a:gd name="connsiteY50" fmla="*/ 215797 h 229744"/>
                  <a:gd name="connsiteX51" fmla="*/ 60973 w 261526"/>
                  <a:gd name="connsiteY51" fmla="*/ 196269 h 229744"/>
                  <a:gd name="connsiteX52" fmla="*/ 66951 w 261526"/>
                  <a:gd name="connsiteY52" fmla="*/ 178436 h 229744"/>
                  <a:gd name="connsiteX53" fmla="*/ 71235 w 261526"/>
                  <a:gd name="connsiteY53" fmla="*/ 158510 h 229744"/>
                  <a:gd name="connsiteX54" fmla="*/ 75021 w 261526"/>
                  <a:gd name="connsiteY54" fmla="*/ 154226 h 229744"/>
                  <a:gd name="connsiteX55" fmla="*/ 63563 w 261526"/>
                  <a:gd name="connsiteY55" fmla="*/ 148248 h 229744"/>
                  <a:gd name="connsiteX56" fmla="*/ 69043 w 261526"/>
                  <a:gd name="connsiteY56" fmla="*/ 141473 h 229744"/>
                  <a:gd name="connsiteX57" fmla="*/ 68645 w 261526"/>
                  <a:gd name="connsiteY57" fmla="*/ 136392 h 229744"/>
                  <a:gd name="connsiteX58" fmla="*/ 50014 w 261526"/>
                  <a:gd name="connsiteY58" fmla="*/ 135495 h 229744"/>
                  <a:gd name="connsiteX59" fmla="*/ 11457 w 261526"/>
                  <a:gd name="connsiteY59" fmla="*/ 134200 h 229744"/>
                  <a:gd name="connsiteX60" fmla="*/ 56390 w 261526"/>
                  <a:gd name="connsiteY60" fmla="*/ 107898 h 229744"/>
                  <a:gd name="connsiteX61" fmla="*/ 48320 w 261526"/>
                  <a:gd name="connsiteY61" fmla="*/ 86279 h 229744"/>
                  <a:gd name="connsiteX62" fmla="*/ 25007 w 261526"/>
                  <a:gd name="connsiteY62" fmla="*/ 77810 h 229744"/>
                  <a:gd name="connsiteX63" fmla="*/ 1793 w 261526"/>
                  <a:gd name="connsiteY63" fmla="*/ 73128 h 229744"/>
                  <a:gd name="connsiteX64" fmla="*/ 0 w 261526"/>
                  <a:gd name="connsiteY64" fmla="*/ 55294 h 229744"/>
                  <a:gd name="connsiteX65" fmla="*/ 26302 w 261526"/>
                  <a:gd name="connsiteY65" fmla="*/ 61670 h 229744"/>
                  <a:gd name="connsiteX66" fmla="*/ 42442 w 261526"/>
                  <a:gd name="connsiteY66" fmla="*/ 72729 h 229744"/>
                  <a:gd name="connsiteX67" fmla="*/ 64061 w 261526"/>
                  <a:gd name="connsiteY67" fmla="*/ 79504 h 229744"/>
                  <a:gd name="connsiteX68" fmla="*/ 71235 w 261526"/>
                  <a:gd name="connsiteY68" fmla="*/ 68445 h 229744"/>
                  <a:gd name="connsiteX69" fmla="*/ 54696 w 261526"/>
                  <a:gd name="connsiteY69" fmla="*/ 51508 h 229744"/>
                  <a:gd name="connsiteX70" fmla="*/ 74224 w 261526"/>
                  <a:gd name="connsiteY70" fmla="*/ 58283 h 229744"/>
                  <a:gd name="connsiteX71" fmla="*/ 84785 w 261526"/>
                  <a:gd name="connsiteY71" fmla="*/ 51907 h 229744"/>
                  <a:gd name="connsiteX72" fmla="*/ 78408 w 261526"/>
                  <a:gd name="connsiteY72" fmla="*/ 28594 h 229744"/>
                  <a:gd name="connsiteX73" fmla="*/ 71434 w 261526"/>
                  <a:gd name="connsiteY73" fmla="*/ 0 h 22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1526" h="229744">
                    <a:moveTo>
                      <a:pt x="71434" y="0"/>
                    </a:moveTo>
                    <a:lnTo>
                      <a:pt x="89666" y="23711"/>
                    </a:lnTo>
                    <a:lnTo>
                      <a:pt x="99430" y="42741"/>
                    </a:lnTo>
                    <a:lnTo>
                      <a:pt x="108795" y="25405"/>
                    </a:lnTo>
                    <a:lnTo>
                      <a:pt x="132108" y="14346"/>
                    </a:lnTo>
                    <a:lnTo>
                      <a:pt x="140975" y="35966"/>
                    </a:lnTo>
                    <a:lnTo>
                      <a:pt x="152433" y="35567"/>
                    </a:lnTo>
                    <a:lnTo>
                      <a:pt x="171063" y="16040"/>
                    </a:lnTo>
                    <a:lnTo>
                      <a:pt x="189295" y="2889"/>
                    </a:lnTo>
                    <a:lnTo>
                      <a:pt x="178237" y="21320"/>
                    </a:lnTo>
                    <a:lnTo>
                      <a:pt x="169370" y="42741"/>
                    </a:lnTo>
                    <a:lnTo>
                      <a:pt x="171960" y="53301"/>
                    </a:lnTo>
                    <a:lnTo>
                      <a:pt x="197864" y="44435"/>
                    </a:lnTo>
                    <a:lnTo>
                      <a:pt x="197864" y="57187"/>
                    </a:lnTo>
                    <a:lnTo>
                      <a:pt x="182620" y="73726"/>
                    </a:lnTo>
                    <a:lnTo>
                      <a:pt x="205934" y="80500"/>
                    </a:lnTo>
                    <a:lnTo>
                      <a:pt x="233531" y="80500"/>
                    </a:lnTo>
                    <a:lnTo>
                      <a:pt x="261527" y="60574"/>
                    </a:lnTo>
                    <a:lnTo>
                      <a:pt x="261527" y="80500"/>
                    </a:lnTo>
                    <a:lnTo>
                      <a:pt x="246682" y="91559"/>
                    </a:lnTo>
                    <a:lnTo>
                      <a:pt x="200055" y="88172"/>
                    </a:lnTo>
                    <a:lnTo>
                      <a:pt x="180129" y="93651"/>
                    </a:lnTo>
                    <a:lnTo>
                      <a:pt x="194576" y="100426"/>
                    </a:lnTo>
                    <a:cubicBezTo>
                      <a:pt x="194576" y="100426"/>
                      <a:pt x="178037" y="103017"/>
                      <a:pt x="179731" y="104212"/>
                    </a:cubicBezTo>
                    <a:cubicBezTo>
                      <a:pt x="181425" y="105507"/>
                      <a:pt x="197067" y="113976"/>
                      <a:pt x="197067" y="113976"/>
                    </a:cubicBezTo>
                    <a:lnTo>
                      <a:pt x="184812" y="120551"/>
                    </a:lnTo>
                    <a:lnTo>
                      <a:pt x="196668" y="128820"/>
                    </a:lnTo>
                    <a:lnTo>
                      <a:pt x="221675" y="132606"/>
                    </a:lnTo>
                    <a:lnTo>
                      <a:pt x="225062" y="144462"/>
                    </a:lnTo>
                    <a:lnTo>
                      <a:pt x="244590" y="147850"/>
                    </a:lnTo>
                    <a:lnTo>
                      <a:pt x="236121" y="156318"/>
                    </a:lnTo>
                    <a:lnTo>
                      <a:pt x="216594" y="149942"/>
                    </a:lnTo>
                    <a:lnTo>
                      <a:pt x="208922" y="141473"/>
                    </a:lnTo>
                    <a:lnTo>
                      <a:pt x="194078" y="136392"/>
                    </a:lnTo>
                    <a:lnTo>
                      <a:pt x="176742" y="141075"/>
                    </a:lnTo>
                    <a:lnTo>
                      <a:pt x="169569" y="153329"/>
                    </a:lnTo>
                    <a:lnTo>
                      <a:pt x="159008" y="149942"/>
                    </a:lnTo>
                    <a:lnTo>
                      <a:pt x="145857" y="151237"/>
                    </a:lnTo>
                    <a:lnTo>
                      <a:pt x="139879" y="161798"/>
                    </a:lnTo>
                    <a:lnTo>
                      <a:pt x="136890" y="179631"/>
                    </a:lnTo>
                    <a:lnTo>
                      <a:pt x="125433" y="174550"/>
                    </a:lnTo>
                    <a:cubicBezTo>
                      <a:pt x="125433" y="174550"/>
                      <a:pt x="124536" y="181325"/>
                      <a:pt x="124138" y="182620"/>
                    </a:cubicBezTo>
                    <a:cubicBezTo>
                      <a:pt x="123740" y="183915"/>
                      <a:pt x="117363" y="192384"/>
                      <a:pt x="117363" y="194077"/>
                    </a:cubicBezTo>
                    <a:cubicBezTo>
                      <a:pt x="117363" y="195771"/>
                      <a:pt x="109692" y="203841"/>
                      <a:pt x="109692" y="203841"/>
                    </a:cubicBezTo>
                    <a:lnTo>
                      <a:pt x="105408" y="188598"/>
                    </a:lnTo>
                    <a:lnTo>
                      <a:pt x="95245" y="164986"/>
                    </a:lnTo>
                    <a:lnTo>
                      <a:pt x="80401" y="175048"/>
                    </a:lnTo>
                    <a:lnTo>
                      <a:pt x="80401" y="194974"/>
                    </a:lnTo>
                    <a:lnTo>
                      <a:pt x="71534" y="208524"/>
                    </a:lnTo>
                    <a:lnTo>
                      <a:pt x="51608" y="229745"/>
                    </a:lnTo>
                    <a:lnTo>
                      <a:pt x="44833" y="215797"/>
                    </a:lnTo>
                    <a:lnTo>
                      <a:pt x="60973" y="196269"/>
                    </a:lnTo>
                    <a:lnTo>
                      <a:pt x="66951" y="178436"/>
                    </a:lnTo>
                    <a:lnTo>
                      <a:pt x="71235" y="158510"/>
                    </a:lnTo>
                    <a:lnTo>
                      <a:pt x="75021" y="154226"/>
                    </a:lnTo>
                    <a:lnTo>
                      <a:pt x="63563" y="148248"/>
                    </a:lnTo>
                    <a:lnTo>
                      <a:pt x="69043" y="141473"/>
                    </a:lnTo>
                    <a:lnTo>
                      <a:pt x="68645" y="136392"/>
                    </a:lnTo>
                    <a:cubicBezTo>
                      <a:pt x="68645" y="136392"/>
                      <a:pt x="51309" y="135495"/>
                      <a:pt x="50014" y="135495"/>
                    </a:cubicBezTo>
                    <a:cubicBezTo>
                      <a:pt x="48719" y="135495"/>
                      <a:pt x="10162" y="134599"/>
                      <a:pt x="11457" y="134200"/>
                    </a:cubicBezTo>
                    <a:cubicBezTo>
                      <a:pt x="12753" y="133802"/>
                      <a:pt x="56390" y="107898"/>
                      <a:pt x="56390" y="107898"/>
                    </a:cubicBezTo>
                    <a:lnTo>
                      <a:pt x="48320" y="86279"/>
                    </a:lnTo>
                    <a:lnTo>
                      <a:pt x="25007" y="77810"/>
                    </a:lnTo>
                    <a:lnTo>
                      <a:pt x="1793" y="73128"/>
                    </a:lnTo>
                    <a:lnTo>
                      <a:pt x="0" y="55294"/>
                    </a:lnTo>
                    <a:lnTo>
                      <a:pt x="26302" y="61670"/>
                    </a:lnTo>
                    <a:lnTo>
                      <a:pt x="42442" y="72729"/>
                    </a:lnTo>
                    <a:lnTo>
                      <a:pt x="64061" y="79504"/>
                    </a:lnTo>
                    <a:lnTo>
                      <a:pt x="71235" y="68445"/>
                    </a:lnTo>
                    <a:lnTo>
                      <a:pt x="54696" y="51508"/>
                    </a:lnTo>
                    <a:lnTo>
                      <a:pt x="74224" y="58283"/>
                    </a:lnTo>
                    <a:lnTo>
                      <a:pt x="84785" y="51907"/>
                    </a:lnTo>
                    <a:lnTo>
                      <a:pt x="78408" y="28594"/>
                    </a:lnTo>
                    <a:lnTo>
                      <a:pt x="71434" y="0"/>
                    </a:lnTo>
                    <a:close/>
                  </a:path>
                </a:pathLst>
              </a:custGeom>
              <a:solidFill>
                <a:srgbClr val="C6E1A5"/>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41" name="Freeform: Shape 240">
                <a:extLst>
                  <a:ext uri="{FF2B5EF4-FFF2-40B4-BE49-F238E27FC236}">
                    <a16:creationId xmlns:a16="http://schemas.microsoft.com/office/drawing/2014/main" id="{45A38DD1-DCB5-4E5F-88E4-37B86291C37A}"/>
                  </a:ext>
                </a:extLst>
              </p:cNvPr>
              <p:cNvSpPr/>
              <p:nvPr/>
            </p:nvSpPr>
            <p:spPr>
              <a:xfrm>
                <a:off x="6094073" y="4604925"/>
                <a:ext cx="73327" cy="40250"/>
              </a:xfrm>
              <a:custGeom>
                <a:avLst/>
                <a:gdLst>
                  <a:gd name="connsiteX0" fmla="*/ 73327 w 73327"/>
                  <a:gd name="connsiteY0" fmla="*/ 20125 h 40250"/>
                  <a:gd name="connsiteX1" fmla="*/ 36664 w 73327"/>
                  <a:gd name="connsiteY1" fmla="*/ 40250 h 40250"/>
                  <a:gd name="connsiteX2" fmla="*/ 0 w 73327"/>
                  <a:gd name="connsiteY2" fmla="*/ 20125 h 40250"/>
                  <a:gd name="connsiteX3" fmla="*/ 36664 w 73327"/>
                  <a:gd name="connsiteY3" fmla="*/ 0 h 40250"/>
                  <a:gd name="connsiteX4" fmla="*/ 73327 w 73327"/>
                  <a:gd name="connsiteY4" fmla="*/ 20125 h 4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7" h="40250">
                    <a:moveTo>
                      <a:pt x="73327" y="20125"/>
                    </a:moveTo>
                    <a:cubicBezTo>
                      <a:pt x="73327" y="31240"/>
                      <a:pt x="56912" y="40250"/>
                      <a:pt x="36664" y="40250"/>
                    </a:cubicBezTo>
                    <a:cubicBezTo>
                      <a:pt x="16415" y="40250"/>
                      <a:pt x="0" y="31240"/>
                      <a:pt x="0" y="20125"/>
                    </a:cubicBezTo>
                    <a:cubicBezTo>
                      <a:pt x="0" y="9010"/>
                      <a:pt x="16415" y="0"/>
                      <a:pt x="36664" y="0"/>
                    </a:cubicBezTo>
                    <a:cubicBezTo>
                      <a:pt x="56912" y="0"/>
                      <a:pt x="73327" y="9010"/>
                      <a:pt x="73327" y="20125"/>
                    </a:cubicBezTo>
                    <a:close/>
                  </a:path>
                </a:pathLst>
              </a:custGeom>
              <a:solidFill>
                <a:srgbClr val="A2CF69"/>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42" name="Graphic 59">
              <a:extLst>
                <a:ext uri="{FF2B5EF4-FFF2-40B4-BE49-F238E27FC236}">
                  <a16:creationId xmlns:a16="http://schemas.microsoft.com/office/drawing/2014/main" id="{CFC6C876-2799-4336-ADEA-86EC8BF6AB7C}"/>
                </a:ext>
              </a:extLst>
            </p:cNvPr>
            <p:cNvGrpSpPr/>
            <p:nvPr/>
          </p:nvGrpSpPr>
          <p:grpSpPr>
            <a:xfrm>
              <a:off x="2026269" y="4323725"/>
              <a:ext cx="218984" cy="237548"/>
              <a:chOff x="2222981" y="4472585"/>
              <a:chExt cx="218984" cy="237548"/>
            </a:xfrm>
          </p:grpSpPr>
          <p:sp>
            <p:nvSpPr>
              <p:cNvPr id="243" name="Freeform: Shape 242">
                <a:extLst>
                  <a:ext uri="{FF2B5EF4-FFF2-40B4-BE49-F238E27FC236}">
                    <a16:creationId xmlns:a16="http://schemas.microsoft.com/office/drawing/2014/main" id="{88FFA6FC-DA1A-43E8-83CD-14F70C370656}"/>
                  </a:ext>
                </a:extLst>
              </p:cNvPr>
              <p:cNvSpPr/>
              <p:nvPr/>
            </p:nvSpPr>
            <p:spPr>
              <a:xfrm>
                <a:off x="2222981" y="4472585"/>
                <a:ext cx="218984" cy="237548"/>
              </a:xfrm>
              <a:custGeom>
                <a:avLst/>
                <a:gdLst>
                  <a:gd name="connsiteX0" fmla="*/ 210317 w 218984"/>
                  <a:gd name="connsiteY0" fmla="*/ 139813 h 237548"/>
                  <a:gd name="connsiteX1" fmla="*/ 192982 w 218984"/>
                  <a:gd name="connsiteY1" fmla="*/ 139813 h 237548"/>
                  <a:gd name="connsiteX2" fmla="*/ 201649 w 218984"/>
                  <a:gd name="connsiteY2" fmla="*/ 173986 h 237548"/>
                  <a:gd name="connsiteX3" fmla="*/ 188997 w 218984"/>
                  <a:gd name="connsiteY3" fmla="*/ 173986 h 237548"/>
                  <a:gd name="connsiteX4" fmla="*/ 188997 w 218984"/>
                  <a:gd name="connsiteY4" fmla="*/ 180362 h 237548"/>
                  <a:gd name="connsiteX5" fmla="*/ 176543 w 218984"/>
                  <a:gd name="connsiteY5" fmla="*/ 175281 h 237548"/>
                  <a:gd name="connsiteX6" fmla="*/ 184513 w 218984"/>
                  <a:gd name="connsiteY6" fmla="*/ 186339 h 237548"/>
                  <a:gd name="connsiteX7" fmla="*/ 166779 w 218984"/>
                  <a:gd name="connsiteY7" fmla="*/ 186339 h 237548"/>
                  <a:gd name="connsiteX8" fmla="*/ 161499 w 218984"/>
                  <a:gd name="connsiteY8" fmla="*/ 223501 h 237548"/>
                  <a:gd name="connsiteX9" fmla="*/ 138883 w 218984"/>
                  <a:gd name="connsiteY9" fmla="*/ 223501 h 237548"/>
                  <a:gd name="connsiteX10" fmla="*/ 128223 w 218984"/>
                  <a:gd name="connsiteY10" fmla="*/ 223103 h 237548"/>
                  <a:gd name="connsiteX11" fmla="*/ 104212 w 218984"/>
                  <a:gd name="connsiteY11" fmla="*/ 237150 h 237548"/>
                  <a:gd name="connsiteX12" fmla="*/ 87375 w 218984"/>
                  <a:gd name="connsiteY12" fmla="*/ 237150 h 237548"/>
                  <a:gd name="connsiteX13" fmla="*/ 71434 w 218984"/>
                  <a:gd name="connsiteY13" fmla="*/ 211944 h 237548"/>
                  <a:gd name="connsiteX14" fmla="*/ 39951 w 218984"/>
                  <a:gd name="connsiteY14" fmla="*/ 207262 h 237548"/>
                  <a:gd name="connsiteX15" fmla="*/ 35468 w 218984"/>
                  <a:gd name="connsiteY15" fmla="*/ 169702 h 237548"/>
                  <a:gd name="connsiteX16" fmla="*/ 15941 w 218984"/>
                  <a:gd name="connsiteY16" fmla="*/ 162429 h 237548"/>
                  <a:gd name="connsiteX17" fmla="*/ 25306 w 218984"/>
                  <a:gd name="connsiteY17" fmla="*/ 156451 h 237548"/>
                  <a:gd name="connsiteX18" fmla="*/ 0 w 218984"/>
                  <a:gd name="connsiteY18" fmla="*/ 139813 h 237548"/>
                  <a:gd name="connsiteX19" fmla="*/ 12454 w 218984"/>
                  <a:gd name="connsiteY19" fmla="*/ 112514 h 237548"/>
                  <a:gd name="connsiteX20" fmla="*/ 62169 w 218984"/>
                  <a:gd name="connsiteY20" fmla="*/ 82625 h 237548"/>
                  <a:gd name="connsiteX21" fmla="*/ 72829 w 218984"/>
                  <a:gd name="connsiteY21" fmla="*/ 29523 h 237548"/>
                  <a:gd name="connsiteX22" fmla="*/ 127924 w 218984"/>
                  <a:gd name="connsiteY22" fmla="*/ 232 h 237548"/>
                  <a:gd name="connsiteX23" fmla="*/ 200753 w 218984"/>
                  <a:gd name="connsiteY23" fmla="*/ 43371 h 237548"/>
                  <a:gd name="connsiteX24" fmla="*/ 210516 w 218984"/>
                  <a:gd name="connsiteY24" fmla="*/ 90695 h 237548"/>
                  <a:gd name="connsiteX25" fmla="*/ 218985 w 218984"/>
                  <a:gd name="connsiteY25" fmla="*/ 136326 h 237548"/>
                  <a:gd name="connsiteX26" fmla="*/ 210317 w 218984"/>
                  <a:gd name="connsiteY26" fmla="*/ 139813 h 23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984" h="237548">
                    <a:moveTo>
                      <a:pt x="210317" y="139813"/>
                    </a:moveTo>
                    <a:lnTo>
                      <a:pt x="192982" y="139813"/>
                    </a:lnTo>
                    <a:lnTo>
                      <a:pt x="201649" y="173986"/>
                    </a:lnTo>
                    <a:lnTo>
                      <a:pt x="188997" y="173986"/>
                    </a:lnTo>
                    <a:lnTo>
                      <a:pt x="188997" y="180362"/>
                    </a:lnTo>
                    <a:lnTo>
                      <a:pt x="176543" y="175281"/>
                    </a:lnTo>
                    <a:lnTo>
                      <a:pt x="184513" y="186339"/>
                    </a:lnTo>
                    <a:lnTo>
                      <a:pt x="166779" y="186339"/>
                    </a:lnTo>
                    <a:cubicBezTo>
                      <a:pt x="166779" y="186339"/>
                      <a:pt x="166779" y="215332"/>
                      <a:pt x="161499" y="223501"/>
                    </a:cubicBezTo>
                    <a:cubicBezTo>
                      <a:pt x="156219" y="231671"/>
                      <a:pt x="140178" y="222206"/>
                      <a:pt x="138883" y="223501"/>
                    </a:cubicBezTo>
                    <a:cubicBezTo>
                      <a:pt x="137588" y="224796"/>
                      <a:pt x="135795" y="216228"/>
                      <a:pt x="128223" y="223103"/>
                    </a:cubicBezTo>
                    <a:cubicBezTo>
                      <a:pt x="120651" y="229977"/>
                      <a:pt x="104212" y="237150"/>
                      <a:pt x="104212" y="237150"/>
                    </a:cubicBezTo>
                    <a:cubicBezTo>
                      <a:pt x="104212" y="237150"/>
                      <a:pt x="88670" y="238047"/>
                      <a:pt x="87375" y="237150"/>
                    </a:cubicBezTo>
                    <a:cubicBezTo>
                      <a:pt x="86080" y="236254"/>
                      <a:pt x="82094" y="217523"/>
                      <a:pt x="71434" y="211944"/>
                    </a:cubicBezTo>
                    <a:cubicBezTo>
                      <a:pt x="60774" y="206365"/>
                      <a:pt x="41246" y="208059"/>
                      <a:pt x="39951" y="207262"/>
                    </a:cubicBezTo>
                    <a:cubicBezTo>
                      <a:pt x="38656" y="206365"/>
                      <a:pt x="35468" y="169702"/>
                      <a:pt x="35468" y="169702"/>
                    </a:cubicBezTo>
                    <a:lnTo>
                      <a:pt x="15941" y="162429"/>
                    </a:lnTo>
                    <a:lnTo>
                      <a:pt x="25306" y="156451"/>
                    </a:lnTo>
                    <a:lnTo>
                      <a:pt x="0" y="139813"/>
                    </a:lnTo>
                    <a:cubicBezTo>
                      <a:pt x="0" y="139813"/>
                      <a:pt x="2690" y="125267"/>
                      <a:pt x="12454" y="112514"/>
                    </a:cubicBezTo>
                    <a:cubicBezTo>
                      <a:pt x="22217" y="99662"/>
                      <a:pt x="44435" y="89898"/>
                      <a:pt x="62169" y="82625"/>
                    </a:cubicBezTo>
                    <a:cubicBezTo>
                      <a:pt x="79903" y="75353"/>
                      <a:pt x="61272" y="42973"/>
                      <a:pt x="72829" y="29523"/>
                    </a:cubicBezTo>
                    <a:cubicBezTo>
                      <a:pt x="84386" y="16073"/>
                      <a:pt x="117264" y="3221"/>
                      <a:pt x="127924" y="232"/>
                    </a:cubicBezTo>
                    <a:cubicBezTo>
                      <a:pt x="138584" y="-2757"/>
                      <a:pt x="203443" y="23745"/>
                      <a:pt x="200753" y="43371"/>
                    </a:cubicBezTo>
                    <a:cubicBezTo>
                      <a:pt x="198063" y="62998"/>
                      <a:pt x="210516" y="90695"/>
                      <a:pt x="210516" y="90695"/>
                    </a:cubicBezTo>
                    <a:lnTo>
                      <a:pt x="218985" y="136326"/>
                    </a:lnTo>
                    <a:lnTo>
                      <a:pt x="210317" y="139813"/>
                    </a:lnTo>
                    <a:close/>
                  </a:path>
                </a:pathLst>
              </a:custGeom>
              <a:solidFill>
                <a:srgbClr val="68CEF6"/>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44" name="Freeform: Shape 243">
                <a:extLst>
                  <a:ext uri="{FF2B5EF4-FFF2-40B4-BE49-F238E27FC236}">
                    <a16:creationId xmlns:a16="http://schemas.microsoft.com/office/drawing/2014/main" id="{EF8CC94B-CC57-4D4D-A02D-B93B2FDE6E14}"/>
                  </a:ext>
                </a:extLst>
              </p:cNvPr>
              <p:cNvSpPr/>
              <p:nvPr/>
            </p:nvSpPr>
            <p:spPr>
              <a:xfrm>
                <a:off x="2284333" y="4541375"/>
                <a:ext cx="64612" cy="88798"/>
              </a:xfrm>
              <a:custGeom>
                <a:avLst/>
                <a:gdLst>
                  <a:gd name="connsiteX0" fmla="*/ 63682 w 64612"/>
                  <a:gd name="connsiteY0" fmla="*/ 1282 h 88798"/>
                  <a:gd name="connsiteX1" fmla="*/ 63682 w 64612"/>
                  <a:gd name="connsiteY1" fmla="*/ 39041 h 88798"/>
                  <a:gd name="connsiteX2" fmla="*/ 24229 w 64612"/>
                  <a:gd name="connsiteY2" fmla="*/ 86565 h 88798"/>
                  <a:gd name="connsiteX3" fmla="*/ 19 w 64612"/>
                  <a:gd name="connsiteY3" fmla="*/ 72616 h 88798"/>
                  <a:gd name="connsiteX4" fmla="*/ 36085 w 64612"/>
                  <a:gd name="connsiteY4" fmla="*/ 28481 h 88798"/>
                  <a:gd name="connsiteX5" fmla="*/ 63682 w 64612"/>
                  <a:gd name="connsiteY5" fmla="*/ 1282 h 8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2" h="88798">
                    <a:moveTo>
                      <a:pt x="63682" y="1282"/>
                    </a:moveTo>
                    <a:cubicBezTo>
                      <a:pt x="63682" y="1282"/>
                      <a:pt x="65775" y="20311"/>
                      <a:pt x="63682" y="39041"/>
                    </a:cubicBezTo>
                    <a:cubicBezTo>
                      <a:pt x="61590" y="57772"/>
                      <a:pt x="39074" y="80986"/>
                      <a:pt x="24229" y="86565"/>
                    </a:cubicBezTo>
                    <a:cubicBezTo>
                      <a:pt x="9384" y="92044"/>
                      <a:pt x="916" y="87461"/>
                      <a:pt x="19" y="72616"/>
                    </a:cubicBezTo>
                    <a:cubicBezTo>
                      <a:pt x="-877" y="57772"/>
                      <a:pt x="29709" y="46314"/>
                      <a:pt x="36085" y="28481"/>
                    </a:cubicBezTo>
                    <a:cubicBezTo>
                      <a:pt x="42461" y="10647"/>
                      <a:pt x="54815" y="-4596"/>
                      <a:pt x="63682" y="1282"/>
                    </a:cubicBezTo>
                    <a:close/>
                  </a:path>
                </a:pathLst>
              </a:custGeom>
              <a:solidFill>
                <a:srgbClr val="1C9BBF"/>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45" name="Graphic 59">
              <a:extLst>
                <a:ext uri="{FF2B5EF4-FFF2-40B4-BE49-F238E27FC236}">
                  <a16:creationId xmlns:a16="http://schemas.microsoft.com/office/drawing/2014/main" id="{FE3066FF-451F-422A-9E90-C002C7B72C34}"/>
                </a:ext>
              </a:extLst>
            </p:cNvPr>
            <p:cNvGrpSpPr/>
            <p:nvPr/>
          </p:nvGrpSpPr>
          <p:grpSpPr>
            <a:xfrm>
              <a:off x="2378956" y="4327643"/>
              <a:ext cx="261526" cy="229744"/>
              <a:chOff x="2575668" y="4476503"/>
              <a:chExt cx="261526" cy="229744"/>
            </a:xfrm>
          </p:grpSpPr>
          <p:sp>
            <p:nvSpPr>
              <p:cNvPr id="246" name="Freeform: Shape 245">
                <a:extLst>
                  <a:ext uri="{FF2B5EF4-FFF2-40B4-BE49-F238E27FC236}">
                    <a16:creationId xmlns:a16="http://schemas.microsoft.com/office/drawing/2014/main" id="{7B81B54B-8149-4725-8A2F-4ECD62E7F9F3}"/>
                  </a:ext>
                </a:extLst>
              </p:cNvPr>
              <p:cNvSpPr/>
              <p:nvPr/>
            </p:nvSpPr>
            <p:spPr>
              <a:xfrm>
                <a:off x="2575668" y="4476503"/>
                <a:ext cx="261526" cy="229744"/>
              </a:xfrm>
              <a:custGeom>
                <a:avLst/>
                <a:gdLst>
                  <a:gd name="connsiteX0" fmla="*/ 71434 w 261526"/>
                  <a:gd name="connsiteY0" fmla="*/ 0 h 229744"/>
                  <a:gd name="connsiteX1" fmla="*/ 89666 w 261526"/>
                  <a:gd name="connsiteY1" fmla="*/ 23712 h 229744"/>
                  <a:gd name="connsiteX2" fmla="*/ 99430 w 261526"/>
                  <a:gd name="connsiteY2" fmla="*/ 42741 h 229744"/>
                  <a:gd name="connsiteX3" fmla="*/ 108795 w 261526"/>
                  <a:gd name="connsiteY3" fmla="*/ 25405 h 229744"/>
                  <a:gd name="connsiteX4" fmla="*/ 132108 w 261526"/>
                  <a:gd name="connsiteY4" fmla="*/ 14347 h 229744"/>
                  <a:gd name="connsiteX5" fmla="*/ 140975 w 261526"/>
                  <a:gd name="connsiteY5" fmla="*/ 35966 h 229744"/>
                  <a:gd name="connsiteX6" fmla="*/ 152433 w 261526"/>
                  <a:gd name="connsiteY6" fmla="*/ 35568 h 229744"/>
                  <a:gd name="connsiteX7" fmla="*/ 171063 w 261526"/>
                  <a:gd name="connsiteY7" fmla="*/ 16040 h 229744"/>
                  <a:gd name="connsiteX8" fmla="*/ 189295 w 261526"/>
                  <a:gd name="connsiteY8" fmla="*/ 2889 h 229744"/>
                  <a:gd name="connsiteX9" fmla="*/ 178237 w 261526"/>
                  <a:gd name="connsiteY9" fmla="*/ 21321 h 229744"/>
                  <a:gd name="connsiteX10" fmla="*/ 169370 w 261526"/>
                  <a:gd name="connsiteY10" fmla="*/ 42741 h 229744"/>
                  <a:gd name="connsiteX11" fmla="*/ 171960 w 261526"/>
                  <a:gd name="connsiteY11" fmla="*/ 53302 h 229744"/>
                  <a:gd name="connsiteX12" fmla="*/ 197864 w 261526"/>
                  <a:gd name="connsiteY12" fmla="*/ 44435 h 229744"/>
                  <a:gd name="connsiteX13" fmla="*/ 197864 w 261526"/>
                  <a:gd name="connsiteY13" fmla="*/ 57187 h 229744"/>
                  <a:gd name="connsiteX14" fmla="*/ 182620 w 261526"/>
                  <a:gd name="connsiteY14" fmla="*/ 73726 h 229744"/>
                  <a:gd name="connsiteX15" fmla="*/ 205934 w 261526"/>
                  <a:gd name="connsiteY15" fmla="*/ 80500 h 229744"/>
                  <a:gd name="connsiteX16" fmla="*/ 233531 w 261526"/>
                  <a:gd name="connsiteY16" fmla="*/ 80500 h 229744"/>
                  <a:gd name="connsiteX17" fmla="*/ 261527 w 261526"/>
                  <a:gd name="connsiteY17" fmla="*/ 60574 h 229744"/>
                  <a:gd name="connsiteX18" fmla="*/ 261527 w 261526"/>
                  <a:gd name="connsiteY18" fmla="*/ 80500 h 229744"/>
                  <a:gd name="connsiteX19" fmla="*/ 246682 w 261526"/>
                  <a:gd name="connsiteY19" fmla="*/ 91559 h 229744"/>
                  <a:gd name="connsiteX20" fmla="*/ 200055 w 261526"/>
                  <a:gd name="connsiteY20" fmla="*/ 88172 h 229744"/>
                  <a:gd name="connsiteX21" fmla="*/ 180130 w 261526"/>
                  <a:gd name="connsiteY21" fmla="*/ 93651 h 229744"/>
                  <a:gd name="connsiteX22" fmla="*/ 194576 w 261526"/>
                  <a:gd name="connsiteY22" fmla="*/ 100426 h 229744"/>
                  <a:gd name="connsiteX23" fmla="*/ 179731 w 261526"/>
                  <a:gd name="connsiteY23" fmla="*/ 104212 h 229744"/>
                  <a:gd name="connsiteX24" fmla="*/ 197067 w 261526"/>
                  <a:gd name="connsiteY24" fmla="*/ 113976 h 229744"/>
                  <a:gd name="connsiteX25" fmla="*/ 184812 w 261526"/>
                  <a:gd name="connsiteY25" fmla="*/ 120551 h 229744"/>
                  <a:gd name="connsiteX26" fmla="*/ 196668 w 261526"/>
                  <a:gd name="connsiteY26" fmla="*/ 128820 h 229744"/>
                  <a:gd name="connsiteX27" fmla="*/ 221675 w 261526"/>
                  <a:gd name="connsiteY27" fmla="*/ 132606 h 229744"/>
                  <a:gd name="connsiteX28" fmla="*/ 225062 w 261526"/>
                  <a:gd name="connsiteY28" fmla="*/ 144462 h 229744"/>
                  <a:gd name="connsiteX29" fmla="*/ 244590 w 261526"/>
                  <a:gd name="connsiteY29" fmla="*/ 147850 h 229744"/>
                  <a:gd name="connsiteX30" fmla="*/ 236121 w 261526"/>
                  <a:gd name="connsiteY30" fmla="*/ 156318 h 229744"/>
                  <a:gd name="connsiteX31" fmla="*/ 216594 w 261526"/>
                  <a:gd name="connsiteY31" fmla="*/ 149942 h 229744"/>
                  <a:gd name="connsiteX32" fmla="*/ 208922 w 261526"/>
                  <a:gd name="connsiteY32" fmla="*/ 141474 h 229744"/>
                  <a:gd name="connsiteX33" fmla="*/ 194078 w 261526"/>
                  <a:gd name="connsiteY33" fmla="*/ 136392 h 229744"/>
                  <a:gd name="connsiteX34" fmla="*/ 176742 w 261526"/>
                  <a:gd name="connsiteY34" fmla="*/ 141075 h 229744"/>
                  <a:gd name="connsiteX35" fmla="*/ 169569 w 261526"/>
                  <a:gd name="connsiteY35" fmla="*/ 153329 h 229744"/>
                  <a:gd name="connsiteX36" fmla="*/ 159008 w 261526"/>
                  <a:gd name="connsiteY36" fmla="*/ 149942 h 229744"/>
                  <a:gd name="connsiteX37" fmla="*/ 145857 w 261526"/>
                  <a:gd name="connsiteY37" fmla="*/ 151237 h 229744"/>
                  <a:gd name="connsiteX38" fmla="*/ 139879 w 261526"/>
                  <a:gd name="connsiteY38" fmla="*/ 161798 h 229744"/>
                  <a:gd name="connsiteX39" fmla="*/ 136891 w 261526"/>
                  <a:gd name="connsiteY39" fmla="*/ 179631 h 229744"/>
                  <a:gd name="connsiteX40" fmla="*/ 125433 w 261526"/>
                  <a:gd name="connsiteY40" fmla="*/ 174550 h 229744"/>
                  <a:gd name="connsiteX41" fmla="*/ 124138 w 261526"/>
                  <a:gd name="connsiteY41" fmla="*/ 182620 h 229744"/>
                  <a:gd name="connsiteX42" fmla="*/ 117363 w 261526"/>
                  <a:gd name="connsiteY42" fmla="*/ 194078 h 229744"/>
                  <a:gd name="connsiteX43" fmla="*/ 109692 w 261526"/>
                  <a:gd name="connsiteY43" fmla="*/ 203841 h 229744"/>
                  <a:gd name="connsiteX44" fmla="*/ 105408 w 261526"/>
                  <a:gd name="connsiteY44" fmla="*/ 188598 h 229744"/>
                  <a:gd name="connsiteX45" fmla="*/ 95246 w 261526"/>
                  <a:gd name="connsiteY45" fmla="*/ 164986 h 229744"/>
                  <a:gd name="connsiteX46" fmla="*/ 80401 w 261526"/>
                  <a:gd name="connsiteY46" fmla="*/ 175049 h 229744"/>
                  <a:gd name="connsiteX47" fmla="*/ 80401 w 261526"/>
                  <a:gd name="connsiteY47" fmla="*/ 194974 h 229744"/>
                  <a:gd name="connsiteX48" fmla="*/ 71534 w 261526"/>
                  <a:gd name="connsiteY48" fmla="*/ 208524 h 229744"/>
                  <a:gd name="connsiteX49" fmla="*/ 51608 w 261526"/>
                  <a:gd name="connsiteY49" fmla="*/ 229745 h 229744"/>
                  <a:gd name="connsiteX50" fmla="*/ 44833 w 261526"/>
                  <a:gd name="connsiteY50" fmla="*/ 215797 h 229744"/>
                  <a:gd name="connsiteX51" fmla="*/ 60973 w 261526"/>
                  <a:gd name="connsiteY51" fmla="*/ 196270 h 229744"/>
                  <a:gd name="connsiteX52" fmla="*/ 66951 w 261526"/>
                  <a:gd name="connsiteY52" fmla="*/ 178436 h 229744"/>
                  <a:gd name="connsiteX53" fmla="*/ 71235 w 261526"/>
                  <a:gd name="connsiteY53" fmla="*/ 158510 h 229744"/>
                  <a:gd name="connsiteX54" fmla="*/ 75021 w 261526"/>
                  <a:gd name="connsiteY54" fmla="*/ 154226 h 229744"/>
                  <a:gd name="connsiteX55" fmla="*/ 63563 w 261526"/>
                  <a:gd name="connsiteY55" fmla="*/ 148248 h 229744"/>
                  <a:gd name="connsiteX56" fmla="*/ 69043 w 261526"/>
                  <a:gd name="connsiteY56" fmla="*/ 141474 h 229744"/>
                  <a:gd name="connsiteX57" fmla="*/ 68645 w 261526"/>
                  <a:gd name="connsiteY57" fmla="*/ 136392 h 229744"/>
                  <a:gd name="connsiteX58" fmla="*/ 50014 w 261526"/>
                  <a:gd name="connsiteY58" fmla="*/ 135496 h 229744"/>
                  <a:gd name="connsiteX59" fmla="*/ 11457 w 261526"/>
                  <a:gd name="connsiteY59" fmla="*/ 134201 h 229744"/>
                  <a:gd name="connsiteX60" fmla="*/ 56390 w 261526"/>
                  <a:gd name="connsiteY60" fmla="*/ 107898 h 229744"/>
                  <a:gd name="connsiteX61" fmla="*/ 48320 w 261526"/>
                  <a:gd name="connsiteY61" fmla="*/ 86279 h 229744"/>
                  <a:gd name="connsiteX62" fmla="*/ 25007 w 261526"/>
                  <a:gd name="connsiteY62" fmla="*/ 77810 h 229744"/>
                  <a:gd name="connsiteX63" fmla="*/ 1793 w 261526"/>
                  <a:gd name="connsiteY63" fmla="*/ 73128 h 229744"/>
                  <a:gd name="connsiteX64" fmla="*/ 0 w 261526"/>
                  <a:gd name="connsiteY64" fmla="*/ 55294 h 229744"/>
                  <a:gd name="connsiteX65" fmla="*/ 26302 w 261526"/>
                  <a:gd name="connsiteY65" fmla="*/ 61670 h 229744"/>
                  <a:gd name="connsiteX66" fmla="*/ 42442 w 261526"/>
                  <a:gd name="connsiteY66" fmla="*/ 72729 h 229744"/>
                  <a:gd name="connsiteX67" fmla="*/ 64062 w 261526"/>
                  <a:gd name="connsiteY67" fmla="*/ 79504 h 229744"/>
                  <a:gd name="connsiteX68" fmla="*/ 71235 w 261526"/>
                  <a:gd name="connsiteY68" fmla="*/ 68445 h 229744"/>
                  <a:gd name="connsiteX69" fmla="*/ 54696 w 261526"/>
                  <a:gd name="connsiteY69" fmla="*/ 51508 h 229744"/>
                  <a:gd name="connsiteX70" fmla="*/ 74224 w 261526"/>
                  <a:gd name="connsiteY70" fmla="*/ 58283 h 229744"/>
                  <a:gd name="connsiteX71" fmla="*/ 84784 w 261526"/>
                  <a:gd name="connsiteY71" fmla="*/ 51907 h 229744"/>
                  <a:gd name="connsiteX72" fmla="*/ 78408 w 261526"/>
                  <a:gd name="connsiteY72" fmla="*/ 28594 h 229744"/>
                  <a:gd name="connsiteX73" fmla="*/ 71434 w 261526"/>
                  <a:gd name="connsiteY73" fmla="*/ 0 h 22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1526" h="229744">
                    <a:moveTo>
                      <a:pt x="71434" y="0"/>
                    </a:moveTo>
                    <a:lnTo>
                      <a:pt x="89666" y="23712"/>
                    </a:lnTo>
                    <a:lnTo>
                      <a:pt x="99430" y="42741"/>
                    </a:lnTo>
                    <a:lnTo>
                      <a:pt x="108795" y="25405"/>
                    </a:lnTo>
                    <a:lnTo>
                      <a:pt x="132108" y="14347"/>
                    </a:lnTo>
                    <a:lnTo>
                      <a:pt x="140975" y="35966"/>
                    </a:lnTo>
                    <a:lnTo>
                      <a:pt x="152433" y="35568"/>
                    </a:lnTo>
                    <a:lnTo>
                      <a:pt x="171063" y="16040"/>
                    </a:lnTo>
                    <a:lnTo>
                      <a:pt x="189295" y="2889"/>
                    </a:lnTo>
                    <a:lnTo>
                      <a:pt x="178237" y="21321"/>
                    </a:lnTo>
                    <a:lnTo>
                      <a:pt x="169370" y="42741"/>
                    </a:lnTo>
                    <a:lnTo>
                      <a:pt x="171960" y="53302"/>
                    </a:lnTo>
                    <a:lnTo>
                      <a:pt x="197864" y="44435"/>
                    </a:lnTo>
                    <a:lnTo>
                      <a:pt x="197864" y="57187"/>
                    </a:lnTo>
                    <a:lnTo>
                      <a:pt x="182620" y="73726"/>
                    </a:lnTo>
                    <a:lnTo>
                      <a:pt x="205934" y="80500"/>
                    </a:lnTo>
                    <a:lnTo>
                      <a:pt x="233531" y="80500"/>
                    </a:lnTo>
                    <a:lnTo>
                      <a:pt x="261527" y="60574"/>
                    </a:lnTo>
                    <a:lnTo>
                      <a:pt x="261527" y="80500"/>
                    </a:lnTo>
                    <a:lnTo>
                      <a:pt x="246682" y="91559"/>
                    </a:lnTo>
                    <a:lnTo>
                      <a:pt x="200055" y="88172"/>
                    </a:lnTo>
                    <a:lnTo>
                      <a:pt x="180130" y="93651"/>
                    </a:lnTo>
                    <a:lnTo>
                      <a:pt x="194576" y="100426"/>
                    </a:lnTo>
                    <a:cubicBezTo>
                      <a:pt x="194576" y="100426"/>
                      <a:pt x="178037" y="103017"/>
                      <a:pt x="179731" y="104212"/>
                    </a:cubicBezTo>
                    <a:cubicBezTo>
                      <a:pt x="181425" y="105408"/>
                      <a:pt x="197067" y="113976"/>
                      <a:pt x="197067" y="113976"/>
                    </a:cubicBezTo>
                    <a:lnTo>
                      <a:pt x="184812" y="120551"/>
                    </a:lnTo>
                    <a:lnTo>
                      <a:pt x="196668" y="128820"/>
                    </a:lnTo>
                    <a:lnTo>
                      <a:pt x="221675" y="132606"/>
                    </a:lnTo>
                    <a:lnTo>
                      <a:pt x="225062" y="144462"/>
                    </a:lnTo>
                    <a:lnTo>
                      <a:pt x="244590" y="147850"/>
                    </a:lnTo>
                    <a:lnTo>
                      <a:pt x="236121" y="156318"/>
                    </a:lnTo>
                    <a:lnTo>
                      <a:pt x="216594" y="149942"/>
                    </a:lnTo>
                    <a:lnTo>
                      <a:pt x="208922" y="141474"/>
                    </a:lnTo>
                    <a:lnTo>
                      <a:pt x="194078" y="136392"/>
                    </a:lnTo>
                    <a:lnTo>
                      <a:pt x="176742" y="141075"/>
                    </a:lnTo>
                    <a:lnTo>
                      <a:pt x="169569" y="153329"/>
                    </a:lnTo>
                    <a:lnTo>
                      <a:pt x="159008" y="149942"/>
                    </a:lnTo>
                    <a:lnTo>
                      <a:pt x="145857" y="151237"/>
                    </a:lnTo>
                    <a:lnTo>
                      <a:pt x="139879" y="161798"/>
                    </a:lnTo>
                    <a:lnTo>
                      <a:pt x="136891" y="179631"/>
                    </a:lnTo>
                    <a:lnTo>
                      <a:pt x="125433" y="174550"/>
                    </a:lnTo>
                    <a:cubicBezTo>
                      <a:pt x="125433" y="174550"/>
                      <a:pt x="124536" y="181325"/>
                      <a:pt x="124138" y="182620"/>
                    </a:cubicBezTo>
                    <a:cubicBezTo>
                      <a:pt x="123739" y="183915"/>
                      <a:pt x="117363" y="192384"/>
                      <a:pt x="117363" y="194078"/>
                    </a:cubicBezTo>
                    <a:cubicBezTo>
                      <a:pt x="117363" y="195771"/>
                      <a:pt x="109692" y="203841"/>
                      <a:pt x="109692" y="203841"/>
                    </a:cubicBezTo>
                    <a:lnTo>
                      <a:pt x="105408" y="188598"/>
                    </a:lnTo>
                    <a:lnTo>
                      <a:pt x="95246" y="164986"/>
                    </a:lnTo>
                    <a:lnTo>
                      <a:pt x="80401" y="175049"/>
                    </a:lnTo>
                    <a:lnTo>
                      <a:pt x="80401" y="194974"/>
                    </a:lnTo>
                    <a:lnTo>
                      <a:pt x="71534" y="208524"/>
                    </a:lnTo>
                    <a:lnTo>
                      <a:pt x="51608" y="229745"/>
                    </a:lnTo>
                    <a:lnTo>
                      <a:pt x="44833" y="215797"/>
                    </a:lnTo>
                    <a:lnTo>
                      <a:pt x="60973" y="196270"/>
                    </a:lnTo>
                    <a:lnTo>
                      <a:pt x="66951" y="178436"/>
                    </a:lnTo>
                    <a:lnTo>
                      <a:pt x="71235" y="158510"/>
                    </a:lnTo>
                    <a:lnTo>
                      <a:pt x="75021" y="154226"/>
                    </a:lnTo>
                    <a:lnTo>
                      <a:pt x="63563" y="148248"/>
                    </a:lnTo>
                    <a:lnTo>
                      <a:pt x="69043" y="141474"/>
                    </a:lnTo>
                    <a:lnTo>
                      <a:pt x="68645" y="136392"/>
                    </a:lnTo>
                    <a:cubicBezTo>
                      <a:pt x="68645" y="136392"/>
                      <a:pt x="51309" y="135496"/>
                      <a:pt x="50014" y="135496"/>
                    </a:cubicBezTo>
                    <a:cubicBezTo>
                      <a:pt x="48719" y="135496"/>
                      <a:pt x="10162" y="134599"/>
                      <a:pt x="11457" y="134201"/>
                    </a:cubicBezTo>
                    <a:cubicBezTo>
                      <a:pt x="12753" y="133802"/>
                      <a:pt x="56390" y="107898"/>
                      <a:pt x="56390" y="107898"/>
                    </a:cubicBezTo>
                    <a:lnTo>
                      <a:pt x="48320" y="86279"/>
                    </a:lnTo>
                    <a:lnTo>
                      <a:pt x="25007" y="77810"/>
                    </a:lnTo>
                    <a:lnTo>
                      <a:pt x="1793" y="73128"/>
                    </a:lnTo>
                    <a:lnTo>
                      <a:pt x="0" y="55294"/>
                    </a:lnTo>
                    <a:lnTo>
                      <a:pt x="26302" y="61670"/>
                    </a:lnTo>
                    <a:lnTo>
                      <a:pt x="42442" y="72729"/>
                    </a:lnTo>
                    <a:lnTo>
                      <a:pt x="64062" y="79504"/>
                    </a:lnTo>
                    <a:lnTo>
                      <a:pt x="71235" y="68445"/>
                    </a:lnTo>
                    <a:lnTo>
                      <a:pt x="54696" y="51508"/>
                    </a:lnTo>
                    <a:lnTo>
                      <a:pt x="74224" y="58283"/>
                    </a:lnTo>
                    <a:lnTo>
                      <a:pt x="84784" y="51907"/>
                    </a:lnTo>
                    <a:lnTo>
                      <a:pt x="78408" y="28594"/>
                    </a:lnTo>
                    <a:lnTo>
                      <a:pt x="71434" y="0"/>
                    </a:lnTo>
                    <a:close/>
                  </a:path>
                </a:pathLst>
              </a:custGeom>
              <a:solidFill>
                <a:srgbClr val="C6E1A5"/>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47" name="Freeform: Shape 246">
                <a:extLst>
                  <a:ext uri="{FF2B5EF4-FFF2-40B4-BE49-F238E27FC236}">
                    <a16:creationId xmlns:a16="http://schemas.microsoft.com/office/drawing/2014/main" id="{829DC24C-A775-43CF-BF14-D04B8402B2A4}"/>
                  </a:ext>
                </a:extLst>
              </p:cNvPr>
              <p:cNvSpPr/>
              <p:nvPr/>
            </p:nvSpPr>
            <p:spPr>
              <a:xfrm>
                <a:off x="2663242" y="4558797"/>
                <a:ext cx="73327" cy="40250"/>
              </a:xfrm>
              <a:custGeom>
                <a:avLst/>
                <a:gdLst>
                  <a:gd name="connsiteX0" fmla="*/ 73327 w 73327"/>
                  <a:gd name="connsiteY0" fmla="*/ 20125 h 40250"/>
                  <a:gd name="connsiteX1" fmla="*/ 36664 w 73327"/>
                  <a:gd name="connsiteY1" fmla="*/ 40250 h 40250"/>
                  <a:gd name="connsiteX2" fmla="*/ 0 w 73327"/>
                  <a:gd name="connsiteY2" fmla="*/ 20125 h 40250"/>
                  <a:gd name="connsiteX3" fmla="*/ 36664 w 73327"/>
                  <a:gd name="connsiteY3" fmla="*/ 0 h 40250"/>
                  <a:gd name="connsiteX4" fmla="*/ 73327 w 73327"/>
                  <a:gd name="connsiteY4" fmla="*/ 20125 h 4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27" h="40250">
                    <a:moveTo>
                      <a:pt x="73327" y="20125"/>
                    </a:moveTo>
                    <a:cubicBezTo>
                      <a:pt x="73327" y="31240"/>
                      <a:pt x="56912" y="40250"/>
                      <a:pt x="36664" y="40250"/>
                    </a:cubicBezTo>
                    <a:cubicBezTo>
                      <a:pt x="16415" y="40250"/>
                      <a:pt x="0" y="31240"/>
                      <a:pt x="0" y="20125"/>
                    </a:cubicBezTo>
                    <a:cubicBezTo>
                      <a:pt x="0" y="9010"/>
                      <a:pt x="16415" y="0"/>
                      <a:pt x="36664" y="0"/>
                    </a:cubicBezTo>
                    <a:cubicBezTo>
                      <a:pt x="56912" y="0"/>
                      <a:pt x="73327" y="9010"/>
                      <a:pt x="73327" y="20125"/>
                    </a:cubicBezTo>
                    <a:close/>
                  </a:path>
                </a:pathLst>
              </a:custGeom>
              <a:solidFill>
                <a:srgbClr val="A2CF69"/>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sp>
          <p:nvSpPr>
            <p:cNvPr id="249" name="Freeform: Shape 248">
              <a:extLst>
                <a:ext uri="{FF2B5EF4-FFF2-40B4-BE49-F238E27FC236}">
                  <a16:creationId xmlns:a16="http://schemas.microsoft.com/office/drawing/2014/main" id="{0A503B40-62E2-461B-A0CA-BDB5ED2F4FE2}"/>
                </a:ext>
              </a:extLst>
            </p:cNvPr>
            <p:cNvSpPr/>
            <p:nvPr/>
          </p:nvSpPr>
          <p:spPr>
            <a:xfrm>
              <a:off x="5609758" y="2752605"/>
              <a:ext cx="162667" cy="58482"/>
            </a:xfrm>
            <a:custGeom>
              <a:avLst/>
              <a:gdLst>
                <a:gd name="connsiteX0" fmla="*/ 117436 w 162667"/>
                <a:gd name="connsiteY0" fmla="*/ 0 h 58482"/>
                <a:gd name="connsiteX1" fmla="*/ 72304 w 162667"/>
                <a:gd name="connsiteY1" fmla="*/ 23512 h 58482"/>
                <a:gd name="connsiteX2" fmla="*/ 77186 w 162667"/>
                <a:gd name="connsiteY2" fmla="*/ 33974 h 58482"/>
                <a:gd name="connsiteX3" fmla="*/ 66027 w 162667"/>
                <a:gd name="connsiteY3" fmla="*/ 43937 h 58482"/>
                <a:gd name="connsiteX4" fmla="*/ 65031 w 162667"/>
                <a:gd name="connsiteY4" fmla="*/ 43538 h 58482"/>
                <a:gd name="connsiteX5" fmla="*/ 59850 w 162667"/>
                <a:gd name="connsiteY5" fmla="*/ 37759 h 58482"/>
                <a:gd name="connsiteX6" fmla="*/ 27570 w 162667"/>
                <a:gd name="connsiteY6" fmla="*/ 25903 h 58482"/>
                <a:gd name="connsiteX7" fmla="*/ 18703 w 162667"/>
                <a:gd name="connsiteY7" fmla="*/ 31383 h 58482"/>
                <a:gd name="connsiteX8" fmla="*/ 272 w 162667"/>
                <a:gd name="connsiteY8" fmla="*/ 51807 h 58482"/>
                <a:gd name="connsiteX9" fmla="*/ 3360 w 162667"/>
                <a:gd name="connsiteY9" fmla="*/ 58183 h 58482"/>
                <a:gd name="connsiteX10" fmla="*/ 4955 w 162667"/>
                <a:gd name="connsiteY10" fmla="*/ 58482 h 58482"/>
                <a:gd name="connsiteX11" fmla="*/ 9637 w 162667"/>
                <a:gd name="connsiteY11" fmla="*/ 55095 h 58482"/>
                <a:gd name="connsiteX12" fmla="*/ 23585 w 162667"/>
                <a:gd name="connsiteY12" fmla="*/ 40051 h 58482"/>
                <a:gd name="connsiteX13" fmla="*/ 33249 w 162667"/>
                <a:gd name="connsiteY13" fmla="*/ 34073 h 58482"/>
                <a:gd name="connsiteX14" fmla="*/ 52278 w 162667"/>
                <a:gd name="connsiteY14" fmla="*/ 44235 h 58482"/>
                <a:gd name="connsiteX15" fmla="*/ 58057 w 162667"/>
                <a:gd name="connsiteY15" fmla="*/ 50612 h 58482"/>
                <a:gd name="connsiteX16" fmla="*/ 67322 w 162667"/>
                <a:gd name="connsiteY16" fmla="*/ 53899 h 58482"/>
                <a:gd name="connsiteX17" fmla="*/ 85355 w 162667"/>
                <a:gd name="connsiteY17" fmla="*/ 40051 h 58482"/>
                <a:gd name="connsiteX18" fmla="*/ 117535 w 162667"/>
                <a:gd name="connsiteY18" fmla="*/ 47125 h 58482"/>
                <a:gd name="connsiteX19" fmla="*/ 162667 w 162667"/>
                <a:gd name="connsiteY19" fmla="*/ 23612 h 58482"/>
                <a:gd name="connsiteX20" fmla="*/ 117436 w 162667"/>
                <a:gd name="connsiteY20" fmla="*/ 0 h 5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667" h="58482">
                  <a:moveTo>
                    <a:pt x="117436" y="0"/>
                  </a:moveTo>
                  <a:cubicBezTo>
                    <a:pt x="92528" y="0"/>
                    <a:pt x="72304" y="10561"/>
                    <a:pt x="72304" y="23512"/>
                  </a:cubicBezTo>
                  <a:cubicBezTo>
                    <a:pt x="72304" y="27298"/>
                    <a:pt x="74197" y="30785"/>
                    <a:pt x="77186" y="33974"/>
                  </a:cubicBezTo>
                  <a:cubicBezTo>
                    <a:pt x="73400" y="38955"/>
                    <a:pt x="68817" y="43538"/>
                    <a:pt x="66027" y="43937"/>
                  </a:cubicBezTo>
                  <a:cubicBezTo>
                    <a:pt x="65629" y="43937"/>
                    <a:pt x="65429" y="43937"/>
                    <a:pt x="65031" y="43538"/>
                  </a:cubicBezTo>
                  <a:cubicBezTo>
                    <a:pt x="63337" y="41844"/>
                    <a:pt x="61544" y="39752"/>
                    <a:pt x="59850" y="37759"/>
                  </a:cubicBezTo>
                  <a:cubicBezTo>
                    <a:pt x="52478" y="29191"/>
                    <a:pt x="41419" y="16140"/>
                    <a:pt x="27570" y="25903"/>
                  </a:cubicBezTo>
                  <a:cubicBezTo>
                    <a:pt x="24283" y="28195"/>
                    <a:pt x="21294" y="29889"/>
                    <a:pt x="18703" y="31383"/>
                  </a:cubicBezTo>
                  <a:cubicBezTo>
                    <a:pt x="11132" y="35667"/>
                    <a:pt x="4656" y="39453"/>
                    <a:pt x="272" y="51807"/>
                  </a:cubicBezTo>
                  <a:cubicBezTo>
                    <a:pt x="-625" y="54397"/>
                    <a:pt x="770" y="57287"/>
                    <a:pt x="3360" y="58183"/>
                  </a:cubicBezTo>
                  <a:cubicBezTo>
                    <a:pt x="3858" y="58383"/>
                    <a:pt x="4456" y="58482"/>
                    <a:pt x="4955" y="58482"/>
                  </a:cubicBezTo>
                  <a:cubicBezTo>
                    <a:pt x="7047" y="58482"/>
                    <a:pt x="8940" y="57187"/>
                    <a:pt x="9637" y="55095"/>
                  </a:cubicBezTo>
                  <a:cubicBezTo>
                    <a:pt x="12726" y="46228"/>
                    <a:pt x="16312" y="44136"/>
                    <a:pt x="23585" y="40051"/>
                  </a:cubicBezTo>
                  <a:cubicBezTo>
                    <a:pt x="26474" y="38457"/>
                    <a:pt x="29662" y="36564"/>
                    <a:pt x="33249" y="34073"/>
                  </a:cubicBezTo>
                  <a:cubicBezTo>
                    <a:pt x="38729" y="30188"/>
                    <a:pt x="43013" y="33475"/>
                    <a:pt x="52278" y="44235"/>
                  </a:cubicBezTo>
                  <a:cubicBezTo>
                    <a:pt x="54271" y="46527"/>
                    <a:pt x="56164" y="48719"/>
                    <a:pt x="58057" y="50612"/>
                  </a:cubicBezTo>
                  <a:cubicBezTo>
                    <a:pt x="60647" y="53202"/>
                    <a:pt x="63835" y="54298"/>
                    <a:pt x="67322" y="53899"/>
                  </a:cubicBezTo>
                  <a:cubicBezTo>
                    <a:pt x="74197" y="53003"/>
                    <a:pt x="80872" y="45829"/>
                    <a:pt x="85355" y="40051"/>
                  </a:cubicBezTo>
                  <a:cubicBezTo>
                    <a:pt x="93525" y="44435"/>
                    <a:pt x="104982" y="47125"/>
                    <a:pt x="117535" y="47125"/>
                  </a:cubicBezTo>
                  <a:cubicBezTo>
                    <a:pt x="142443" y="47125"/>
                    <a:pt x="162667" y="36564"/>
                    <a:pt x="162667" y="23612"/>
                  </a:cubicBezTo>
                  <a:cubicBezTo>
                    <a:pt x="162568" y="10561"/>
                    <a:pt x="142343" y="0"/>
                    <a:pt x="117436" y="0"/>
                  </a:cubicBezTo>
                  <a:close/>
                </a:path>
              </a:pathLst>
            </a:custGeom>
            <a:solidFill>
              <a:srgbClr val="EE7D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0" name="Freeform: Shape 249">
              <a:extLst>
                <a:ext uri="{FF2B5EF4-FFF2-40B4-BE49-F238E27FC236}">
                  <a16:creationId xmlns:a16="http://schemas.microsoft.com/office/drawing/2014/main" id="{43E3C100-7D85-4E79-BD23-19088DEC01E5}"/>
                </a:ext>
              </a:extLst>
            </p:cNvPr>
            <p:cNvSpPr/>
            <p:nvPr/>
          </p:nvSpPr>
          <p:spPr>
            <a:xfrm>
              <a:off x="6020303" y="2506521"/>
              <a:ext cx="162667" cy="58482"/>
            </a:xfrm>
            <a:custGeom>
              <a:avLst/>
              <a:gdLst>
                <a:gd name="connsiteX0" fmla="*/ 45232 w 162667"/>
                <a:gd name="connsiteY0" fmla="*/ 0 h 58482"/>
                <a:gd name="connsiteX1" fmla="*/ 90364 w 162667"/>
                <a:gd name="connsiteY1" fmla="*/ 23512 h 58482"/>
                <a:gd name="connsiteX2" fmla="*/ 85482 w 162667"/>
                <a:gd name="connsiteY2" fmla="*/ 33973 h 58482"/>
                <a:gd name="connsiteX3" fmla="*/ 96640 w 162667"/>
                <a:gd name="connsiteY3" fmla="*/ 43936 h 58482"/>
                <a:gd name="connsiteX4" fmla="*/ 97636 w 162667"/>
                <a:gd name="connsiteY4" fmla="*/ 43538 h 58482"/>
                <a:gd name="connsiteX5" fmla="*/ 102817 w 162667"/>
                <a:gd name="connsiteY5" fmla="*/ 37759 h 58482"/>
                <a:gd name="connsiteX6" fmla="*/ 135097 w 162667"/>
                <a:gd name="connsiteY6" fmla="*/ 25903 h 58482"/>
                <a:gd name="connsiteX7" fmla="*/ 143964 w 162667"/>
                <a:gd name="connsiteY7" fmla="*/ 31383 h 58482"/>
                <a:gd name="connsiteX8" fmla="*/ 162395 w 162667"/>
                <a:gd name="connsiteY8" fmla="*/ 51807 h 58482"/>
                <a:gd name="connsiteX9" fmla="*/ 159307 w 162667"/>
                <a:gd name="connsiteY9" fmla="*/ 58183 h 58482"/>
                <a:gd name="connsiteX10" fmla="*/ 157713 w 162667"/>
                <a:gd name="connsiteY10" fmla="*/ 58482 h 58482"/>
                <a:gd name="connsiteX11" fmla="*/ 153030 w 162667"/>
                <a:gd name="connsiteY11" fmla="*/ 55095 h 58482"/>
                <a:gd name="connsiteX12" fmla="*/ 139082 w 162667"/>
                <a:gd name="connsiteY12" fmla="*/ 40051 h 58482"/>
                <a:gd name="connsiteX13" fmla="*/ 129418 w 162667"/>
                <a:gd name="connsiteY13" fmla="*/ 34073 h 58482"/>
                <a:gd name="connsiteX14" fmla="*/ 110389 w 162667"/>
                <a:gd name="connsiteY14" fmla="*/ 44235 h 58482"/>
                <a:gd name="connsiteX15" fmla="*/ 104611 w 162667"/>
                <a:gd name="connsiteY15" fmla="*/ 50611 h 58482"/>
                <a:gd name="connsiteX16" fmla="*/ 95345 w 162667"/>
                <a:gd name="connsiteY16" fmla="*/ 53899 h 58482"/>
                <a:gd name="connsiteX17" fmla="*/ 77312 w 162667"/>
                <a:gd name="connsiteY17" fmla="*/ 40051 h 58482"/>
                <a:gd name="connsiteX18" fmla="*/ 45132 w 162667"/>
                <a:gd name="connsiteY18" fmla="*/ 47125 h 58482"/>
                <a:gd name="connsiteX19" fmla="*/ 0 w 162667"/>
                <a:gd name="connsiteY19" fmla="*/ 23612 h 58482"/>
                <a:gd name="connsiteX20" fmla="*/ 45232 w 162667"/>
                <a:gd name="connsiteY20" fmla="*/ 0 h 5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667" h="58482">
                  <a:moveTo>
                    <a:pt x="45232" y="0"/>
                  </a:moveTo>
                  <a:cubicBezTo>
                    <a:pt x="70139" y="0"/>
                    <a:pt x="90364" y="10561"/>
                    <a:pt x="90364" y="23512"/>
                  </a:cubicBezTo>
                  <a:cubicBezTo>
                    <a:pt x="90364" y="27298"/>
                    <a:pt x="88471" y="30785"/>
                    <a:pt x="85482" y="33973"/>
                  </a:cubicBezTo>
                  <a:cubicBezTo>
                    <a:pt x="89268" y="38955"/>
                    <a:pt x="93851" y="43538"/>
                    <a:pt x="96640" y="43936"/>
                  </a:cubicBezTo>
                  <a:cubicBezTo>
                    <a:pt x="97039" y="43936"/>
                    <a:pt x="97238" y="43936"/>
                    <a:pt x="97636" y="43538"/>
                  </a:cubicBezTo>
                  <a:cubicBezTo>
                    <a:pt x="99330" y="41844"/>
                    <a:pt x="101124" y="39752"/>
                    <a:pt x="102817" y="37759"/>
                  </a:cubicBezTo>
                  <a:cubicBezTo>
                    <a:pt x="110190" y="29191"/>
                    <a:pt x="121249" y="16140"/>
                    <a:pt x="135097" y="25903"/>
                  </a:cubicBezTo>
                  <a:cubicBezTo>
                    <a:pt x="138385" y="28195"/>
                    <a:pt x="141374" y="29889"/>
                    <a:pt x="143964" y="31383"/>
                  </a:cubicBezTo>
                  <a:cubicBezTo>
                    <a:pt x="151536" y="35667"/>
                    <a:pt x="158012" y="39453"/>
                    <a:pt x="162395" y="51807"/>
                  </a:cubicBezTo>
                  <a:cubicBezTo>
                    <a:pt x="163292" y="54397"/>
                    <a:pt x="161897" y="57287"/>
                    <a:pt x="159307" y="58183"/>
                  </a:cubicBezTo>
                  <a:cubicBezTo>
                    <a:pt x="158809" y="58383"/>
                    <a:pt x="158211" y="58482"/>
                    <a:pt x="157713" y="58482"/>
                  </a:cubicBezTo>
                  <a:cubicBezTo>
                    <a:pt x="155621" y="58482"/>
                    <a:pt x="153728" y="57187"/>
                    <a:pt x="153030" y="55095"/>
                  </a:cubicBezTo>
                  <a:cubicBezTo>
                    <a:pt x="149942" y="46228"/>
                    <a:pt x="146355" y="44136"/>
                    <a:pt x="139082" y="40051"/>
                  </a:cubicBezTo>
                  <a:cubicBezTo>
                    <a:pt x="136193" y="38457"/>
                    <a:pt x="133005" y="36564"/>
                    <a:pt x="129418" y="34073"/>
                  </a:cubicBezTo>
                  <a:cubicBezTo>
                    <a:pt x="123939" y="30188"/>
                    <a:pt x="119655" y="33475"/>
                    <a:pt x="110389" y="44235"/>
                  </a:cubicBezTo>
                  <a:cubicBezTo>
                    <a:pt x="108397" y="46527"/>
                    <a:pt x="106504" y="48719"/>
                    <a:pt x="104611" y="50611"/>
                  </a:cubicBezTo>
                  <a:cubicBezTo>
                    <a:pt x="102020" y="53202"/>
                    <a:pt x="98832" y="54298"/>
                    <a:pt x="95345" y="53899"/>
                  </a:cubicBezTo>
                  <a:cubicBezTo>
                    <a:pt x="88471" y="53003"/>
                    <a:pt x="81795" y="45829"/>
                    <a:pt x="77312" y="40051"/>
                  </a:cubicBezTo>
                  <a:cubicBezTo>
                    <a:pt x="69143" y="44435"/>
                    <a:pt x="57685" y="47125"/>
                    <a:pt x="45132" y="47125"/>
                  </a:cubicBezTo>
                  <a:cubicBezTo>
                    <a:pt x="20225" y="47125"/>
                    <a:pt x="0" y="36564"/>
                    <a:pt x="0" y="23612"/>
                  </a:cubicBezTo>
                  <a:cubicBezTo>
                    <a:pt x="100" y="10561"/>
                    <a:pt x="20324" y="0"/>
                    <a:pt x="45232" y="0"/>
                  </a:cubicBezTo>
                  <a:close/>
                </a:path>
              </a:pathLst>
            </a:custGeom>
            <a:solidFill>
              <a:srgbClr val="EE7D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1" name="Freeform: Shape 250">
              <a:extLst>
                <a:ext uri="{FF2B5EF4-FFF2-40B4-BE49-F238E27FC236}">
                  <a16:creationId xmlns:a16="http://schemas.microsoft.com/office/drawing/2014/main" id="{9C29DCB2-024B-44D9-8D87-BF038FFDE84D}"/>
                </a:ext>
              </a:extLst>
            </p:cNvPr>
            <p:cNvSpPr/>
            <p:nvPr/>
          </p:nvSpPr>
          <p:spPr>
            <a:xfrm>
              <a:off x="6105387" y="3002375"/>
              <a:ext cx="111983" cy="54995"/>
            </a:xfrm>
            <a:custGeom>
              <a:avLst/>
              <a:gdLst>
                <a:gd name="connsiteX0" fmla="*/ 75619 w 111983"/>
                <a:gd name="connsiteY0" fmla="*/ 54995 h 54995"/>
                <a:gd name="connsiteX1" fmla="*/ 66054 w 111983"/>
                <a:gd name="connsiteY1" fmla="*/ 53999 h 54995"/>
                <a:gd name="connsiteX2" fmla="*/ 63364 w 111983"/>
                <a:gd name="connsiteY2" fmla="*/ 31682 h 54995"/>
                <a:gd name="connsiteX3" fmla="*/ 56988 w 111983"/>
                <a:gd name="connsiteY3" fmla="*/ 48420 h 54995"/>
                <a:gd name="connsiteX4" fmla="*/ 47423 w 111983"/>
                <a:gd name="connsiteY4" fmla="*/ 47523 h 54995"/>
                <a:gd name="connsiteX5" fmla="*/ 43637 w 111983"/>
                <a:gd name="connsiteY5" fmla="*/ 27199 h 54995"/>
                <a:gd name="connsiteX6" fmla="*/ 36663 w 111983"/>
                <a:gd name="connsiteY6" fmla="*/ 47424 h 54995"/>
                <a:gd name="connsiteX7" fmla="*/ 27099 w 111983"/>
                <a:gd name="connsiteY7" fmla="*/ 47025 h 54995"/>
                <a:gd name="connsiteX8" fmla="*/ 19428 w 111983"/>
                <a:gd name="connsiteY8" fmla="*/ 18531 h 54995"/>
                <a:gd name="connsiteX9" fmla="*/ 9365 w 111983"/>
                <a:gd name="connsiteY9" fmla="*/ 47424 h 54995"/>
                <a:gd name="connsiteX10" fmla="*/ 0 w 111983"/>
                <a:gd name="connsiteY10" fmla="*/ 44136 h 54995"/>
                <a:gd name="connsiteX11" fmla="*/ 15343 w 111983"/>
                <a:gd name="connsiteY11" fmla="*/ 0 h 54995"/>
                <a:gd name="connsiteX12" fmla="*/ 24907 w 111983"/>
                <a:gd name="connsiteY12" fmla="*/ 399 h 54995"/>
                <a:gd name="connsiteX13" fmla="*/ 32579 w 111983"/>
                <a:gd name="connsiteY13" fmla="*/ 28893 h 54995"/>
                <a:gd name="connsiteX14" fmla="*/ 40449 w 111983"/>
                <a:gd name="connsiteY14" fmla="*/ 6077 h 54995"/>
                <a:gd name="connsiteX15" fmla="*/ 50113 w 111983"/>
                <a:gd name="connsiteY15" fmla="*/ 6775 h 54995"/>
                <a:gd name="connsiteX16" fmla="*/ 53999 w 111983"/>
                <a:gd name="connsiteY16" fmla="*/ 28195 h 54995"/>
                <a:gd name="connsiteX17" fmla="*/ 61172 w 111983"/>
                <a:gd name="connsiteY17" fmla="*/ 9266 h 54995"/>
                <a:gd name="connsiteX18" fmla="*/ 70836 w 111983"/>
                <a:gd name="connsiteY18" fmla="*/ 10461 h 54995"/>
                <a:gd name="connsiteX19" fmla="*/ 73327 w 111983"/>
                <a:gd name="connsiteY19" fmla="*/ 31084 h 54995"/>
                <a:gd name="connsiteX20" fmla="*/ 80600 w 111983"/>
                <a:gd name="connsiteY20" fmla="*/ 9365 h 54995"/>
                <a:gd name="connsiteX21" fmla="*/ 90264 w 111983"/>
                <a:gd name="connsiteY21" fmla="*/ 10063 h 54995"/>
                <a:gd name="connsiteX22" fmla="*/ 94947 w 111983"/>
                <a:gd name="connsiteY22" fmla="*/ 33475 h 54995"/>
                <a:gd name="connsiteX23" fmla="*/ 102518 w 111983"/>
                <a:gd name="connsiteY23" fmla="*/ 9863 h 54995"/>
                <a:gd name="connsiteX24" fmla="*/ 111983 w 111983"/>
                <a:gd name="connsiteY24" fmla="*/ 12852 h 54995"/>
                <a:gd name="connsiteX25" fmla="*/ 98633 w 111983"/>
                <a:gd name="connsiteY25" fmla="*/ 54896 h 54995"/>
                <a:gd name="connsiteX26" fmla="*/ 88969 w 111983"/>
                <a:gd name="connsiteY26" fmla="*/ 54398 h 54995"/>
                <a:gd name="connsiteX27" fmla="*/ 84087 w 111983"/>
                <a:gd name="connsiteY27" fmla="*/ 30188 h 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83" h="54995">
                  <a:moveTo>
                    <a:pt x="75619" y="54995"/>
                  </a:moveTo>
                  <a:lnTo>
                    <a:pt x="66054" y="53999"/>
                  </a:lnTo>
                  <a:lnTo>
                    <a:pt x="63364" y="31682"/>
                  </a:lnTo>
                  <a:lnTo>
                    <a:pt x="56988" y="48420"/>
                  </a:lnTo>
                  <a:lnTo>
                    <a:pt x="47423" y="47523"/>
                  </a:lnTo>
                  <a:lnTo>
                    <a:pt x="43637" y="27199"/>
                  </a:lnTo>
                  <a:lnTo>
                    <a:pt x="36663" y="47424"/>
                  </a:lnTo>
                  <a:lnTo>
                    <a:pt x="27099" y="47025"/>
                  </a:lnTo>
                  <a:lnTo>
                    <a:pt x="19428" y="18531"/>
                  </a:lnTo>
                  <a:lnTo>
                    <a:pt x="9365" y="47424"/>
                  </a:lnTo>
                  <a:lnTo>
                    <a:pt x="0" y="44136"/>
                  </a:lnTo>
                  <a:lnTo>
                    <a:pt x="15343" y="0"/>
                  </a:lnTo>
                  <a:lnTo>
                    <a:pt x="24907" y="399"/>
                  </a:lnTo>
                  <a:lnTo>
                    <a:pt x="32579" y="28893"/>
                  </a:lnTo>
                  <a:lnTo>
                    <a:pt x="40449" y="6077"/>
                  </a:lnTo>
                  <a:lnTo>
                    <a:pt x="50113" y="6775"/>
                  </a:lnTo>
                  <a:lnTo>
                    <a:pt x="53999" y="28195"/>
                  </a:lnTo>
                  <a:lnTo>
                    <a:pt x="61172" y="9266"/>
                  </a:lnTo>
                  <a:lnTo>
                    <a:pt x="70836" y="10461"/>
                  </a:lnTo>
                  <a:lnTo>
                    <a:pt x="73327" y="31084"/>
                  </a:lnTo>
                  <a:lnTo>
                    <a:pt x="80600" y="9365"/>
                  </a:lnTo>
                  <a:lnTo>
                    <a:pt x="90264" y="10063"/>
                  </a:lnTo>
                  <a:lnTo>
                    <a:pt x="94947" y="33475"/>
                  </a:lnTo>
                  <a:lnTo>
                    <a:pt x="102518" y="9863"/>
                  </a:lnTo>
                  <a:lnTo>
                    <a:pt x="111983" y="12852"/>
                  </a:lnTo>
                  <a:lnTo>
                    <a:pt x="98633" y="54896"/>
                  </a:lnTo>
                  <a:lnTo>
                    <a:pt x="88969" y="54398"/>
                  </a:lnTo>
                  <a:lnTo>
                    <a:pt x="84087" y="30188"/>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2" name="Freeform: Shape 251">
              <a:extLst>
                <a:ext uri="{FF2B5EF4-FFF2-40B4-BE49-F238E27FC236}">
                  <a16:creationId xmlns:a16="http://schemas.microsoft.com/office/drawing/2014/main" id="{66532F43-A2FB-494C-A69F-9A58DBFBC9B4}"/>
                </a:ext>
              </a:extLst>
            </p:cNvPr>
            <p:cNvSpPr/>
            <p:nvPr/>
          </p:nvSpPr>
          <p:spPr>
            <a:xfrm>
              <a:off x="6089745" y="3210601"/>
              <a:ext cx="111983" cy="54895"/>
            </a:xfrm>
            <a:custGeom>
              <a:avLst/>
              <a:gdLst>
                <a:gd name="connsiteX0" fmla="*/ 75718 w 111983"/>
                <a:gd name="connsiteY0" fmla="*/ 54896 h 54895"/>
                <a:gd name="connsiteX1" fmla="*/ 66054 w 111983"/>
                <a:gd name="connsiteY1" fmla="*/ 53899 h 54895"/>
                <a:gd name="connsiteX2" fmla="*/ 63364 w 111983"/>
                <a:gd name="connsiteY2" fmla="*/ 31582 h 54895"/>
                <a:gd name="connsiteX3" fmla="*/ 56988 w 111983"/>
                <a:gd name="connsiteY3" fmla="*/ 48320 h 54895"/>
                <a:gd name="connsiteX4" fmla="*/ 47424 w 111983"/>
                <a:gd name="connsiteY4" fmla="*/ 47423 h 54895"/>
                <a:gd name="connsiteX5" fmla="*/ 43737 w 111983"/>
                <a:gd name="connsiteY5" fmla="*/ 27099 h 54895"/>
                <a:gd name="connsiteX6" fmla="*/ 36663 w 111983"/>
                <a:gd name="connsiteY6" fmla="*/ 47324 h 54895"/>
                <a:gd name="connsiteX7" fmla="*/ 27099 w 111983"/>
                <a:gd name="connsiteY7" fmla="*/ 47025 h 54895"/>
                <a:gd name="connsiteX8" fmla="*/ 19428 w 111983"/>
                <a:gd name="connsiteY8" fmla="*/ 18531 h 54895"/>
                <a:gd name="connsiteX9" fmla="*/ 9465 w 111983"/>
                <a:gd name="connsiteY9" fmla="*/ 47324 h 54895"/>
                <a:gd name="connsiteX10" fmla="*/ 0 w 111983"/>
                <a:gd name="connsiteY10" fmla="*/ 44036 h 54895"/>
                <a:gd name="connsiteX11" fmla="*/ 15343 w 111983"/>
                <a:gd name="connsiteY11" fmla="*/ 0 h 54895"/>
                <a:gd name="connsiteX12" fmla="*/ 24907 w 111983"/>
                <a:gd name="connsiteY12" fmla="*/ 299 h 54895"/>
                <a:gd name="connsiteX13" fmla="*/ 32579 w 111983"/>
                <a:gd name="connsiteY13" fmla="*/ 28793 h 54895"/>
                <a:gd name="connsiteX14" fmla="*/ 40449 w 111983"/>
                <a:gd name="connsiteY14" fmla="*/ 5978 h 54895"/>
                <a:gd name="connsiteX15" fmla="*/ 50113 w 111983"/>
                <a:gd name="connsiteY15" fmla="*/ 6675 h 54895"/>
                <a:gd name="connsiteX16" fmla="*/ 53999 w 111983"/>
                <a:gd name="connsiteY16" fmla="*/ 28095 h 54895"/>
                <a:gd name="connsiteX17" fmla="*/ 61172 w 111983"/>
                <a:gd name="connsiteY17" fmla="*/ 9166 h 54895"/>
                <a:gd name="connsiteX18" fmla="*/ 70836 w 111983"/>
                <a:gd name="connsiteY18" fmla="*/ 10361 h 54895"/>
                <a:gd name="connsiteX19" fmla="*/ 73327 w 111983"/>
                <a:gd name="connsiteY19" fmla="*/ 30985 h 54895"/>
                <a:gd name="connsiteX20" fmla="*/ 80700 w 111983"/>
                <a:gd name="connsiteY20" fmla="*/ 9365 h 54895"/>
                <a:gd name="connsiteX21" fmla="*/ 90264 w 111983"/>
                <a:gd name="connsiteY21" fmla="*/ 9963 h 54895"/>
                <a:gd name="connsiteX22" fmla="*/ 94947 w 111983"/>
                <a:gd name="connsiteY22" fmla="*/ 33475 h 54895"/>
                <a:gd name="connsiteX23" fmla="*/ 102519 w 111983"/>
                <a:gd name="connsiteY23" fmla="*/ 9764 h 54895"/>
                <a:gd name="connsiteX24" fmla="*/ 111983 w 111983"/>
                <a:gd name="connsiteY24" fmla="*/ 12753 h 54895"/>
                <a:gd name="connsiteX25" fmla="*/ 98633 w 111983"/>
                <a:gd name="connsiteY25" fmla="*/ 54896 h 54895"/>
                <a:gd name="connsiteX26" fmla="*/ 88969 w 111983"/>
                <a:gd name="connsiteY26" fmla="*/ 54298 h 54895"/>
                <a:gd name="connsiteX27" fmla="*/ 84087 w 111983"/>
                <a:gd name="connsiteY27" fmla="*/ 30088 h 5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83" h="54895">
                  <a:moveTo>
                    <a:pt x="75718" y="54896"/>
                  </a:moveTo>
                  <a:lnTo>
                    <a:pt x="66054" y="53899"/>
                  </a:lnTo>
                  <a:lnTo>
                    <a:pt x="63364" y="31582"/>
                  </a:lnTo>
                  <a:lnTo>
                    <a:pt x="56988" y="48320"/>
                  </a:lnTo>
                  <a:lnTo>
                    <a:pt x="47424" y="47423"/>
                  </a:lnTo>
                  <a:lnTo>
                    <a:pt x="43737" y="27099"/>
                  </a:lnTo>
                  <a:lnTo>
                    <a:pt x="36663" y="47324"/>
                  </a:lnTo>
                  <a:lnTo>
                    <a:pt x="27099" y="47025"/>
                  </a:lnTo>
                  <a:lnTo>
                    <a:pt x="19428" y="18531"/>
                  </a:lnTo>
                  <a:lnTo>
                    <a:pt x="9465" y="47324"/>
                  </a:lnTo>
                  <a:lnTo>
                    <a:pt x="0" y="44036"/>
                  </a:lnTo>
                  <a:lnTo>
                    <a:pt x="15343" y="0"/>
                  </a:lnTo>
                  <a:lnTo>
                    <a:pt x="24907" y="299"/>
                  </a:lnTo>
                  <a:lnTo>
                    <a:pt x="32579" y="28793"/>
                  </a:lnTo>
                  <a:lnTo>
                    <a:pt x="40449" y="5978"/>
                  </a:lnTo>
                  <a:lnTo>
                    <a:pt x="50113" y="6675"/>
                  </a:lnTo>
                  <a:lnTo>
                    <a:pt x="53999" y="28095"/>
                  </a:lnTo>
                  <a:lnTo>
                    <a:pt x="61172" y="9166"/>
                  </a:lnTo>
                  <a:lnTo>
                    <a:pt x="70836" y="10361"/>
                  </a:lnTo>
                  <a:lnTo>
                    <a:pt x="73327" y="30985"/>
                  </a:lnTo>
                  <a:lnTo>
                    <a:pt x="80700" y="9365"/>
                  </a:lnTo>
                  <a:lnTo>
                    <a:pt x="90264" y="9963"/>
                  </a:lnTo>
                  <a:lnTo>
                    <a:pt x="94947" y="33475"/>
                  </a:lnTo>
                  <a:lnTo>
                    <a:pt x="102519" y="9764"/>
                  </a:lnTo>
                  <a:lnTo>
                    <a:pt x="111983" y="12753"/>
                  </a:lnTo>
                  <a:lnTo>
                    <a:pt x="98633" y="54896"/>
                  </a:lnTo>
                  <a:lnTo>
                    <a:pt x="88969" y="54298"/>
                  </a:lnTo>
                  <a:lnTo>
                    <a:pt x="84087" y="30088"/>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3" name="Freeform: Shape 252">
              <a:extLst>
                <a:ext uri="{FF2B5EF4-FFF2-40B4-BE49-F238E27FC236}">
                  <a16:creationId xmlns:a16="http://schemas.microsoft.com/office/drawing/2014/main" id="{6BA981D6-A46B-4597-B691-0AF0EE57BDEC}"/>
                </a:ext>
              </a:extLst>
            </p:cNvPr>
            <p:cNvSpPr/>
            <p:nvPr/>
          </p:nvSpPr>
          <p:spPr>
            <a:xfrm>
              <a:off x="5886501" y="2733775"/>
              <a:ext cx="211313" cy="118060"/>
            </a:xfrm>
            <a:custGeom>
              <a:avLst/>
              <a:gdLst>
                <a:gd name="connsiteX0" fmla="*/ 178535 w 211313"/>
                <a:gd name="connsiteY0" fmla="*/ 77412 h 118060"/>
                <a:gd name="connsiteX1" fmla="*/ 156218 w 211313"/>
                <a:gd name="connsiteY1" fmla="*/ 73526 h 118060"/>
                <a:gd name="connsiteX2" fmla="*/ 156717 w 211313"/>
                <a:gd name="connsiteY2" fmla="*/ 71334 h 118060"/>
                <a:gd name="connsiteX3" fmla="*/ 156717 w 211313"/>
                <a:gd name="connsiteY3" fmla="*/ 60774 h 118060"/>
                <a:gd name="connsiteX4" fmla="*/ 178336 w 211313"/>
                <a:gd name="connsiteY4" fmla="*/ 60774 h 118060"/>
                <a:gd name="connsiteX5" fmla="*/ 188100 w 211313"/>
                <a:gd name="connsiteY5" fmla="*/ 55593 h 118060"/>
                <a:gd name="connsiteX6" fmla="*/ 211313 w 211313"/>
                <a:gd name="connsiteY6" fmla="*/ 53102 h 118060"/>
                <a:gd name="connsiteX7" fmla="*/ 210217 w 211313"/>
                <a:gd name="connsiteY7" fmla="*/ 43239 h 118060"/>
                <a:gd name="connsiteX8" fmla="*/ 186008 w 211313"/>
                <a:gd name="connsiteY8" fmla="*/ 45829 h 118060"/>
                <a:gd name="connsiteX9" fmla="*/ 175746 w 211313"/>
                <a:gd name="connsiteY9" fmla="*/ 50911 h 118060"/>
                <a:gd name="connsiteX10" fmla="*/ 156617 w 211313"/>
                <a:gd name="connsiteY10" fmla="*/ 50911 h 118060"/>
                <a:gd name="connsiteX11" fmla="*/ 156617 w 211313"/>
                <a:gd name="connsiteY11" fmla="*/ 50512 h 118060"/>
                <a:gd name="connsiteX12" fmla="*/ 145458 w 211313"/>
                <a:gd name="connsiteY12" fmla="*/ 39354 h 118060"/>
                <a:gd name="connsiteX13" fmla="*/ 132308 w 211313"/>
                <a:gd name="connsiteY13" fmla="*/ 39354 h 118060"/>
                <a:gd name="connsiteX14" fmla="*/ 132308 w 211313"/>
                <a:gd name="connsiteY14" fmla="*/ 30088 h 118060"/>
                <a:gd name="connsiteX15" fmla="*/ 136193 w 211313"/>
                <a:gd name="connsiteY15" fmla="*/ 19627 h 118060"/>
                <a:gd name="connsiteX16" fmla="*/ 134201 w 211313"/>
                <a:gd name="connsiteY16" fmla="*/ 0 h 118060"/>
                <a:gd name="connsiteX17" fmla="*/ 124337 w 211313"/>
                <a:gd name="connsiteY17" fmla="*/ 996 h 118060"/>
                <a:gd name="connsiteX18" fmla="*/ 126131 w 211313"/>
                <a:gd name="connsiteY18" fmla="*/ 18232 h 118060"/>
                <a:gd name="connsiteX19" fmla="*/ 122743 w 211313"/>
                <a:gd name="connsiteY19" fmla="*/ 27298 h 118060"/>
                <a:gd name="connsiteX20" fmla="*/ 122544 w 211313"/>
                <a:gd name="connsiteY20" fmla="*/ 39254 h 118060"/>
                <a:gd name="connsiteX21" fmla="*/ 79205 w 211313"/>
                <a:gd name="connsiteY21" fmla="*/ 39254 h 118060"/>
                <a:gd name="connsiteX22" fmla="*/ 80301 w 211313"/>
                <a:gd name="connsiteY22" fmla="*/ 30785 h 118060"/>
                <a:gd name="connsiteX23" fmla="*/ 77611 w 211313"/>
                <a:gd name="connsiteY23" fmla="*/ 17834 h 118060"/>
                <a:gd name="connsiteX24" fmla="*/ 66552 w 211313"/>
                <a:gd name="connsiteY24" fmla="*/ 1893 h 118060"/>
                <a:gd name="connsiteX25" fmla="*/ 58482 w 211313"/>
                <a:gd name="connsiteY25" fmla="*/ 7771 h 118060"/>
                <a:gd name="connsiteX26" fmla="*/ 68047 w 211313"/>
                <a:gd name="connsiteY26" fmla="*/ 20922 h 118060"/>
                <a:gd name="connsiteX27" fmla="*/ 70238 w 211313"/>
                <a:gd name="connsiteY27" fmla="*/ 31184 h 118060"/>
                <a:gd name="connsiteX28" fmla="*/ 69242 w 211313"/>
                <a:gd name="connsiteY28" fmla="*/ 39254 h 118060"/>
                <a:gd name="connsiteX29" fmla="*/ 63563 w 211313"/>
                <a:gd name="connsiteY29" fmla="*/ 39254 h 118060"/>
                <a:gd name="connsiteX30" fmla="*/ 52405 w 211313"/>
                <a:gd name="connsiteY30" fmla="*/ 50412 h 118060"/>
                <a:gd name="connsiteX31" fmla="*/ 52405 w 211313"/>
                <a:gd name="connsiteY31" fmla="*/ 50811 h 118060"/>
                <a:gd name="connsiteX32" fmla="*/ 33176 w 211313"/>
                <a:gd name="connsiteY32" fmla="*/ 50811 h 118060"/>
                <a:gd name="connsiteX33" fmla="*/ 26501 w 211313"/>
                <a:gd name="connsiteY33" fmla="*/ 38158 h 118060"/>
                <a:gd name="connsiteX34" fmla="*/ 0 w 211313"/>
                <a:gd name="connsiteY34" fmla="*/ 43239 h 118060"/>
                <a:gd name="connsiteX35" fmla="*/ 1893 w 211313"/>
                <a:gd name="connsiteY35" fmla="*/ 53003 h 118060"/>
                <a:gd name="connsiteX36" fmla="*/ 21121 w 211313"/>
                <a:gd name="connsiteY36" fmla="*/ 49316 h 118060"/>
                <a:gd name="connsiteX37" fmla="*/ 27199 w 211313"/>
                <a:gd name="connsiteY37" fmla="*/ 60774 h 118060"/>
                <a:gd name="connsiteX38" fmla="*/ 52504 w 211313"/>
                <a:gd name="connsiteY38" fmla="*/ 60774 h 118060"/>
                <a:gd name="connsiteX39" fmla="*/ 52504 w 211313"/>
                <a:gd name="connsiteY39" fmla="*/ 66851 h 118060"/>
                <a:gd name="connsiteX40" fmla="*/ 37062 w 211313"/>
                <a:gd name="connsiteY40" fmla="*/ 72331 h 118060"/>
                <a:gd name="connsiteX41" fmla="*/ 7372 w 211313"/>
                <a:gd name="connsiteY41" fmla="*/ 72331 h 118060"/>
                <a:gd name="connsiteX42" fmla="*/ 7372 w 211313"/>
                <a:gd name="connsiteY42" fmla="*/ 82294 h 118060"/>
                <a:gd name="connsiteX43" fmla="*/ 38756 w 211313"/>
                <a:gd name="connsiteY43" fmla="*/ 82294 h 118060"/>
                <a:gd name="connsiteX44" fmla="*/ 54198 w 211313"/>
                <a:gd name="connsiteY44" fmla="*/ 76814 h 118060"/>
                <a:gd name="connsiteX45" fmla="*/ 63663 w 211313"/>
                <a:gd name="connsiteY45" fmla="*/ 82493 h 118060"/>
                <a:gd name="connsiteX46" fmla="*/ 75519 w 211313"/>
                <a:gd name="connsiteY46" fmla="*/ 82493 h 118060"/>
                <a:gd name="connsiteX47" fmla="*/ 75519 w 211313"/>
                <a:gd name="connsiteY47" fmla="*/ 90463 h 118060"/>
                <a:gd name="connsiteX48" fmla="*/ 67847 w 211313"/>
                <a:gd name="connsiteY48" fmla="*/ 94947 h 118060"/>
                <a:gd name="connsiteX49" fmla="*/ 67847 w 211313"/>
                <a:gd name="connsiteY49" fmla="*/ 113079 h 118060"/>
                <a:gd name="connsiteX50" fmla="*/ 77810 w 211313"/>
                <a:gd name="connsiteY50" fmla="*/ 113079 h 118060"/>
                <a:gd name="connsiteX51" fmla="*/ 77810 w 211313"/>
                <a:gd name="connsiteY51" fmla="*/ 100725 h 118060"/>
                <a:gd name="connsiteX52" fmla="*/ 85482 w 211313"/>
                <a:gd name="connsiteY52" fmla="*/ 96242 h 118060"/>
                <a:gd name="connsiteX53" fmla="*/ 85482 w 211313"/>
                <a:gd name="connsiteY53" fmla="*/ 82593 h 118060"/>
                <a:gd name="connsiteX54" fmla="*/ 121547 w 211313"/>
                <a:gd name="connsiteY54" fmla="*/ 82593 h 118060"/>
                <a:gd name="connsiteX55" fmla="*/ 119854 w 211313"/>
                <a:gd name="connsiteY55" fmla="*/ 90961 h 118060"/>
                <a:gd name="connsiteX56" fmla="*/ 126429 w 211313"/>
                <a:gd name="connsiteY56" fmla="*/ 118061 h 118060"/>
                <a:gd name="connsiteX57" fmla="*/ 136094 w 211313"/>
                <a:gd name="connsiteY57" fmla="*/ 115670 h 118060"/>
                <a:gd name="connsiteX58" fmla="*/ 130016 w 211313"/>
                <a:gd name="connsiteY58" fmla="*/ 90662 h 118060"/>
                <a:gd name="connsiteX59" fmla="*/ 131610 w 211313"/>
                <a:gd name="connsiteY59" fmla="*/ 82493 h 118060"/>
                <a:gd name="connsiteX60" fmla="*/ 145558 w 211313"/>
                <a:gd name="connsiteY60" fmla="*/ 82493 h 118060"/>
                <a:gd name="connsiteX61" fmla="*/ 147551 w 211313"/>
                <a:gd name="connsiteY61" fmla="*/ 82094 h 118060"/>
                <a:gd name="connsiteX62" fmla="*/ 147551 w 211313"/>
                <a:gd name="connsiteY62" fmla="*/ 82194 h 118060"/>
                <a:gd name="connsiteX63" fmla="*/ 178137 w 211313"/>
                <a:gd name="connsiteY63" fmla="*/ 87474 h 118060"/>
                <a:gd name="connsiteX64" fmla="*/ 206133 w 211313"/>
                <a:gd name="connsiteY64" fmla="*/ 84784 h 118060"/>
                <a:gd name="connsiteX65" fmla="*/ 205236 w 211313"/>
                <a:gd name="connsiteY65" fmla="*/ 74821 h 118060"/>
                <a:gd name="connsiteX66" fmla="*/ 178535 w 211313"/>
                <a:gd name="connsiteY66" fmla="*/ 77412 h 11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1313" h="118060">
                  <a:moveTo>
                    <a:pt x="178535" y="77412"/>
                  </a:moveTo>
                  <a:lnTo>
                    <a:pt x="156218" y="73526"/>
                  </a:lnTo>
                  <a:cubicBezTo>
                    <a:pt x="156418" y="72829"/>
                    <a:pt x="156717" y="72131"/>
                    <a:pt x="156717" y="71334"/>
                  </a:cubicBezTo>
                  <a:lnTo>
                    <a:pt x="156717" y="60774"/>
                  </a:lnTo>
                  <a:lnTo>
                    <a:pt x="178336" y="60774"/>
                  </a:lnTo>
                  <a:lnTo>
                    <a:pt x="188100" y="55593"/>
                  </a:lnTo>
                  <a:lnTo>
                    <a:pt x="211313" y="53102"/>
                  </a:lnTo>
                  <a:lnTo>
                    <a:pt x="210217" y="43239"/>
                  </a:lnTo>
                  <a:lnTo>
                    <a:pt x="186008" y="45829"/>
                  </a:lnTo>
                  <a:lnTo>
                    <a:pt x="175746" y="50911"/>
                  </a:lnTo>
                  <a:lnTo>
                    <a:pt x="156617" y="50911"/>
                  </a:lnTo>
                  <a:lnTo>
                    <a:pt x="156617" y="50512"/>
                  </a:lnTo>
                  <a:cubicBezTo>
                    <a:pt x="156617" y="44435"/>
                    <a:pt x="151636" y="39354"/>
                    <a:pt x="145458" y="39354"/>
                  </a:cubicBezTo>
                  <a:lnTo>
                    <a:pt x="132308" y="39354"/>
                  </a:lnTo>
                  <a:lnTo>
                    <a:pt x="132308" y="30088"/>
                  </a:lnTo>
                  <a:lnTo>
                    <a:pt x="136193" y="19627"/>
                  </a:lnTo>
                  <a:lnTo>
                    <a:pt x="134201" y="0"/>
                  </a:lnTo>
                  <a:lnTo>
                    <a:pt x="124337" y="996"/>
                  </a:lnTo>
                  <a:lnTo>
                    <a:pt x="126131" y="18232"/>
                  </a:lnTo>
                  <a:lnTo>
                    <a:pt x="122743" y="27298"/>
                  </a:lnTo>
                  <a:lnTo>
                    <a:pt x="122544" y="39254"/>
                  </a:lnTo>
                  <a:lnTo>
                    <a:pt x="79205" y="39254"/>
                  </a:lnTo>
                  <a:lnTo>
                    <a:pt x="80301" y="30785"/>
                  </a:lnTo>
                  <a:lnTo>
                    <a:pt x="77611" y="17834"/>
                  </a:lnTo>
                  <a:lnTo>
                    <a:pt x="66552" y="1893"/>
                  </a:lnTo>
                  <a:lnTo>
                    <a:pt x="58482" y="7771"/>
                  </a:lnTo>
                  <a:lnTo>
                    <a:pt x="68047" y="20922"/>
                  </a:lnTo>
                  <a:lnTo>
                    <a:pt x="70238" y="31184"/>
                  </a:lnTo>
                  <a:lnTo>
                    <a:pt x="69242" y="39254"/>
                  </a:lnTo>
                  <a:lnTo>
                    <a:pt x="63563" y="39254"/>
                  </a:lnTo>
                  <a:cubicBezTo>
                    <a:pt x="57486" y="39254"/>
                    <a:pt x="52405" y="44235"/>
                    <a:pt x="52405" y="50412"/>
                  </a:cubicBezTo>
                  <a:lnTo>
                    <a:pt x="52405" y="50811"/>
                  </a:lnTo>
                  <a:lnTo>
                    <a:pt x="33176" y="50811"/>
                  </a:lnTo>
                  <a:lnTo>
                    <a:pt x="26501" y="38158"/>
                  </a:lnTo>
                  <a:lnTo>
                    <a:pt x="0" y="43239"/>
                  </a:lnTo>
                  <a:lnTo>
                    <a:pt x="1893" y="53003"/>
                  </a:lnTo>
                  <a:lnTo>
                    <a:pt x="21121" y="49316"/>
                  </a:lnTo>
                  <a:lnTo>
                    <a:pt x="27199" y="60774"/>
                  </a:lnTo>
                  <a:lnTo>
                    <a:pt x="52504" y="60774"/>
                  </a:lnTo>
                  <a:lnTo>
                    <a:pt x="52504" y="66851"/>
                  </a:lnTo>
                  <a:lnTo>
                    <a:pt x="37062" y="72331"/>
                  </a:lnTo>
                  <a:lnTo>
                    <a:pt x="7372" y="72331"/>
                  </a:lnTo>
                  <a:lnTo>
                    <a:pt x="7372" y="82294"/>
                  </a:lnTo>
                  <a:lnTo>
                    <a:pt x="38756" y="82294"/>
                  </a:lnTo>
                  <a:lnTo>
                    <a:pt x="54198" y="76814"/>
                  </a:lnTo>
                  <a:cubicBezTo>
                    <a:pt x="56091" y="80102"/>
                    <a:pt x="59578" y="82493"/>
                    <a:pt x="63663" y="82493"/>
                  </a:cubicBezTo>
                  <a:lnTo>
                    <a:pt x="75519" y="82493"/>
                  </a:lnTo>
                  <a:lnTo>
                    <a:pt x="75519" y="90463"/>
                  </a:lnTo>
                  <a:lnTo>
                    <a:pt x="67847" y="94947"/>
                  </a:lnTo>
                  <a:lnTo>
                    <a:pt x="67847" y="113079"/>
                  </a:lnTo>
                  <a:lnTo>
                    <a:pt x="77810" y="113079"/>
                  </a:lnTo>
                  <a:lnTo>
                    <a:pt x="77810" y="100725"/>
                  </a:lnTo>
                  <a:lnTo>
                    <a:pt x="85482" y="96242"/>
                  </a:lnTo>
                  <a:lnTo>
                    <a:pt x="85482" y="82593"/>
                  </a:lnTo>
                  <a:lnTo>
                    <a:pt x="121547" y="82593"/>
                  </a:lnTo>
                  <a:lnTo>
                    <a:pt x="119854" y="90961"/>
                  </a:lnTo>
                  <a:lnTo>
                    <a:pt x="126429" y="118061"/>
                  </a:lnTo>
                  <a:lnTo>
                    <a:pt x="136094" y="115670"/>
                  </a:lnTo>
                  <a:lnTo>
                    <a:pt x="130016" y="90662"/>
                  </a:lnTo>
                  <a:lnTo>
                    <a:pt x="131610" y="82493"/>
                  </a:lnTo>
                  <a:lnTo>
                    <a:pt x="145558" y="82493"/>
                  </a:lnTo>
                  <a:cubicBezTo>
                    <a:pt x="146256" y="82493"/>
                    <a:pt x="146953" y="82194"/>
                    <a:pt x="147551" y="82094"/>
                  </a:cubicBezTo>
                  <a:lnTo>
                    <a:pt x="147551" y="82194"/>
                  </a:lnTo>
                  <a:lnTo>
                    <a:pt x="178137" y="87474"/>
                  </a:lnTo>
                  <a:lnTo>
                    <a:pt x="206133" y="84784"/>
                  </a:lnTo>
                  <a:lnTo>
                    <a:pt x="205236" y="74821"/>
                  </a:lnTo>
                  <a:lnTo>
                    <a:pt x="178535" y="7741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4" name="Freeform: Shape 253">
              <a:extLst>
                <a:ext uri="{FF2B5EF4-FFF2-40B4-BE49-F238E27FC236}">
                  <a16:creationId xmlns:a16="http://schemas.microsoft.com/office/drawing/2014/main" id="{80F1E8B9-498C-4DB5-BD78-2BF7C058D031}"/>
                </a:ext>
              </a:extLst>
            </p:cNvPr>
            <p:cNvSpPr/>
            <p:nvPr/>
          </p:nvSpPr>
          <p:spPr>
            <a:xfrm>
              <a:off x="5793049" y="3039039"/>
              <a:ext cx="211313" cy="117960"/>
            </a:xfrm>
            <a:custGeom>
              <a:avLst/>
              <a:gdLst>
                <a:gd name="connsiteX0" fmla="*/ 178535 w 211313"/>
                <a:gd name="connsiteY0" fmla="*/ 77412 h 117960"/>
                <a:gd name="connsiteX1" fmla="*/ 156218 w 211313"/>
                <a:gd name="connsiteY1" fmla="*/ 73526 h 117960"/>
                <a:gd name="connsiteX2" fmla="*/ 156717 w 211313"/>
                <a:gd name="connsiteY2" fmla="*/ 71335 h 117960"/>
                <a:gd name="connsiteX3" fmla="*/ 156717 w 211313"/>
                <a:gd name="connsiteY3" fmla="*/ 60774 h 117960"/>
                <a:gd name="connsiteX4" fmla="*/ 178336 w 211313"/>
                <a:gd name="connsiteY4" fmla="*/ 60774 h 117960"/>
                <a:gd name="connsiteX5" fmla="*/ 188100 w 211313"/>
                <a:gd name="connsiteY5" fmla="*/ 55593 h 117960"/>
                <a:gd name="connsiteX6" fmla="*/ 211313 w 211313"/>
                <a:gd name="connsiteY6" fmla="*/ 53102 h 117960"/>
                <a:gd name="connsiteX7" fmla="*/ 210218 w 211313"/>
                <a:gd name="connsiteY7" fmla="*/ 43239 h 117960"/>
                <a:gd name="connsiteX8" fmla="*/ 186008 w 211313"/>
                <a:gd name="connsiteY8" fmla="*/ 45829 h 117960"/>
                <a:gd name="connsiteX9" fmla="*/ 175746 w 211313"/>
                <a:gd name="connsiteY9" fmla="*/ 50911 h 117960"/>
                <a:gd name="connsiteX10" fmla="*/ 156617 w 211313"/>
                <a:gd name="connsiteY10" fmla="*/ 50911 h 117960"/>
                <a:gd name="connsiteX11" fmla="*/ 156617 w 211313"/>
                <a:gd name="connsiteY11" fmla="*/ 50512 h 117960"/>
                <a:gd name="connsiteX12" fmla="*/ 145459 w 211313"/>
                <a:gd name="connsiteY12" fmla="*/ 39354 h 117960"/>
                <a:gd name="connsiteX13" fmla="*/ 132308 w 211313"/>
                <a:gd name="connsiteY13" fmla="*/ 39354 h 117960"/>
                <a:gd name="connsiteX14" fmla="*/ 132308 w 211313"/>
                <a:gd name="connsiteY14" fmla="*/ 30088 h 117960"/>
                <a:gd name="connsiteX15" fmla="*/ 136193 w 211313"/>
                <a:gd name="connsiteY15" fmla="*/ 19627 h 117960"/>
                <a:gd name="connsiteX16" fmla="*/ 134201 w 211313"/>
                <a:gd name="connsiteY16" fmla="*/ 0 h 117960"/>
                <a:gd name="connsiteX17" fmla="*/ 124337 w 211313"/>
                <a:gd name="connsiteY17" fmla="*/ 996 h 117960"/>
                <a:gd name="connsiteX18" fmla="*/ 126131 w 211313"/>
                <a:gd name="connsiteY18" fmla="*/ 18232 h 117960"/>
                <a:gd name="connsiteX19" fmla="*/ 122743 w 211313"/>
                <a:gd name="connsiteY19" fmla="*/ 27298 h 117960"/>
                <a:gd name="connsiteX20" fmla="*/ 122544 w 211313"/>
                <a:gd name="connsiteY20" fmla="*/ 39254 h 117960"/>
                <a:gd name="connsiteX21" fmla="*/ 79205 w 211313"/>
                <a:gd name="connsiteY21" fmla="*/ 39254 h 117960"/>
                <a:gd name="connsiteX22" fmla="*/ 80301 w 211313"/>
                <a:gd name="connsiteY22" fmla="*/ 30785 h 117960"/>
                <a:gd name="connsiteX23" fmla="*/ 77611 w 211313"/>
                <a:gd name="connsiteY23" fmla="*/ 17834 h 117960"/>
                <a:gd name="connsiteX24" fmla="*/ 66552 w 211313"/>
                <a:gd name="connsiteY24" fmla="*/ 1893 h 117960"/>
                <a:gd name="connsiteX25" fmla="*/ 58482 w 211313"/>
                <a:gd name="connsiteY25" fmla="*/ 7771 h 117960"/>
                <a:gd name="connsiteX26" fmla="*/ 68047 w 211313"/>
                <a:gd name="connsiteY26" fmla="*/ 20922 h 117960"/>
                <a:gd name="connsiteX27" fmla="*/ 70238 w 211313"/>
                <a:gd name="connsiteY27" fmla="*/ 31184 h 117960"/>
                <a:gd name="connsiteX28" fmla="*/ 69242 w 211313"/>
                <a:gd name="connsiteY28" fmla="*/ 39254 h 117960"/>
                <a:gd name="connsiteX29" fmla="*/ 63563 w 211313"/>
                <a:gd name="connsiteY29" fmla="*/ 39254 h 117960"/>
                <a:gd name="connsiteX30" fmla="*/ 52405 w 211313"/>
                <a:gd name="connsiteY30" fmla="*/ 50412 h 117960"/>
                <a:gd name="connsiteX31" fmla="*/ 52405 w 211313"/>
                <a:gd name="connsiteY31" fmla="*/ 50811 h 117960"/>
                <a:gd name="connsiteX32" fmla="*/ 33176 w 211313"/>
                <a:gd name="connsiteY32" fmla="*/ 50811 h 117960"/>
                <a:gd name="connsiteX33" fmla="*/ 26501 w 211313"/>
                <a:gd name="connsiteY33" fmla="*/ 38158 h 117960"/>
                <a:gd name="connsiteX34" fmla="*/ 0 w 211313"/>
                <a:gd name="connsiteY34" fmla="*/ 43239 h 117960"/>
                <a:gd name="connsiteX35" fmla="*/ 1893 w 211313"/>
                <a:gd name="connsiteY35" fmla="*/ 53003 h 117960"/>
                <a:gd name="connsiteX36" fmla="*/ 21121 w 211313"/>
                <a:gd name="connsiteY36" fmla="*/ 49316 h 117960"/>
                <a:gd name="connsiteX37" fmla="*/ 27199 w 211313"/>
                <a:gd name="connsiteY37" fmla="*/ 60774 h 117960"/>
                <a:gd name="connsiteX38" fmla="*/ 52504 w 211313"/>
                <a:gd name="connsiteY38" fmla="*/ 60774 h 117960"/>
                <a:gd name="connsiteX39" fmla="*/ 52504 w 211313"/>
                <a:gd name="connsiteY39" fmla="*/ 66851 h 117960"/>
                <a:gd name="connsiteX40" fmla="*/ 37062 w 211313"/>
                <a:gd name="connsiteY40" fmla="*/ 72331 h 117960"/>
                <a:gd name="connsiteX41" fmla="*/ 7372 w 211313"/>
                <a:gd name="connsiteY41" fmla="*/ 72331 h 117960"/>
                <a:gd name="connsiteX42" fmla="*/ 7372 w 211313"/>
                <a:gd name="connsiteY42" fmla="*/ 82294 h 117960"/>
                <a:gd name="connsiteX43" fmla="*/ 38756 w 211313"/>
                <a:gd name="connsiteY43" fmla="*/ 82294 h 117960"/>
                <a:gd name="connsiteX44" fmla="*/ 54198 w 211313"/>
                <a:gd name="connsiteY44" fmla="*/ 76814 h 117960"/>
                <a:gd name="connsiteX45" fmla="*/ 63663 w 211313"/>
                <a:gd name="connsiteY45" fmla="*/ 82493 h 117960"/>
                <a:gd name="connsiteX46" fmla="*/ 75519 w 211313"/>
                <a:gd name="connsiteY46" fmla="*/ 82493 h 117960"/>
                <a:gd name="connsiteX47" fmla="*/ 75519 w 211313"/>
                <a:gd name="connsiteY47" fmla="*/ 90463 h 117960"/>
                <a:gd name="connsiteX48" fmla="*/ 67847 w 211313"/>
                <a:gd name="connsiteY48" fmla="*/ 94947 h 117960"/>
                <a:gd name="connsiteX49" fmla="*/ 67847 w 211313"/>
                <a:gd name="connsiteY49" fmla="*/ 112979 h 117960"/>
                <a:gd name="connsiteX50" fmla="*/ 77810 w 211313"/>
                <a:gd name="connsiteY50" fmla="*/ 112979 h 117960"/>
                <a:gd name="connsiteX51" fmla="*/ 77810 w 211313"/>
                <a:gd name="connsiteY51" fmla="*/ 100625 h 117960"/>
                <a:gd name="connsiteX52" fmla="*/ 85482 w 211313"/>
                <a:gd name="connsiteY52" fmla="*/ 96142 h 117960"/>
                <a:gd name="connsiteX53" fmla="*/ 85482 w 211313"/>
                <a:gd name="connsiteY53" fmla="*/ 82493 h 117960"/>
                <a:gd name="connsiteX54" fmla="*/ 121547 w 211313"/>
                <a:gd name="connsiteY54" fmla="*/ 82493 h 117960"/>
                <a:gd name="connsiteX55" fmla="*/ 119854 w 211313"/>
                <a:gd name="connsiteY55" fmla="*/ 90862 h 117960"/>
                <a:gd name="connsiteX56" fmla="*/ 126429 w 211313"/>
                <a:gd name="connsiteY56" fmla="*/ 117961 h 117960"/>
                <a:gd name="connsiteX57" fmla="*/ 136094 w 211313"/>
                <a:gd name="connsiteY57" fmla="*/ 115570 h 117960"/>
                <a:gd name="connsiteX58" fmla="*/ 130016 w 211313"/>
                <a:gd name="connsiteY58" fmla="*/ 90563 h 117960"/>
                <a:gd name="connsiteX59" fmla="*/ 131610 w 211313"/>
                <a:gd name="connsiteY59" fmla="*/ 82393 h 117960"/>
                <a:gd name="connsiteX60" fmla="*/ 145558 w 211313"/>
                <a:gd name="connsiteY60" fmla="*/ 82393 h 117960"/>
                <a:gd name="connsiteX61" fmla="*/ 147551 w 211313"/>
                <a:gd name="connsiteY61" fmla="*/ 81995 h 117960"/>
                <a:gd name="connsiteX62" fmla="*/ 147551 w 211313"/>
                <a:gd name="connsiteY62" fmla="*/ 82094 h 117960"/>
                <a:gd name="connsiteX63" fmla="*/ 178137 w 211313"/>
                <a:gd name="connsiteY63" fmla="*/ 87375 h 117960"/>
                <a:gd name="connsiteX64" fmla="*/ 206133 w 211313"/>
                <a:gd name="connsiteY64" fmla="*/ 84685 h 117960"/>
                <a:gd name="connsiteX65" fmla="*/ 205236 w 211313"/>
                <a:gd name="connsiteY65" fmla="*/ 74722 h 117960"/>
                <a:gd name="connsiteX66" fmla="*/ 178535 w 211313"/>
                <a:gd name="connsiteY66" fmla="*/ 77412 h 1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1313" h="117960">
                  <a:moveTo>
                    <a:pt x="178535" y="77412"/>
                  </a:moveTo>
                  <a:lnTo>
                    <a:pt x="156218" y="73526"/>
                  </a:lnTo>
                  <a:cubicBezTo>
                    <a:pt x="156418" y="72829"/>
                    <a:pt x="156717" y="72131"/>
                    <a:pt x="156717" y="71335"/>
                  </a:cubicBezTo>
                  <a:lnTo>
                    <a:pt x="156717" y="60774"/>
                  </a:lnTo>
                  <a:lnTo>
                    <a:pt x="178336" y="60774"/>
                  </a:lnTo>
                  <a:lnTo>
                    <a:pt x="188100" y="55593"/>
                  </a:lnTo>
                  <a:lnTo>
                    <a:pt x="211313" y="53102"/>
                  </a:lnTo>
                  <a:lnTo>
                    <a:pt x="210218" y="43239"/>
                  </a:lnTo>
                  <a:lnTo>
                    <a:pt x="186008" y="45829"/>
                  </a:lnTo>
                  <a:lnTo>
                    <a:pt x="175746" y="50911"/>
                  </a:lnTo>
                  <a:lnTo>
                    <a:pt x="156617" y="50911"/>
                  </a:lnTo>
                  <a:lnTo>
                    <a:pt x="156617" y="50512"/>
                  </a:lnTo>
                  <a:cubicBezTo>
                    <a:pt x="156617" y="44435"/>
                    <a:pt x="151636" y="39354"/>
                    <a:pt x="145459" y="39354"/>
                  </a:cubicBezTo>
                  <a:lnTo>
                    <a:pt x="132308" y="39354"/>
                  </a:lnTo>
                  <a:lnTo>
                    <a:pt x="132308" y="30088"/>
                  </a:lnTo>
                  <a:lnTo>
                    <a:pt x="136193" y="19627"/>
                  </a:lnTo>
                  <a:lnTo>
                    <a:pt x="134201" y="0"/>
                  </a:lnTo>
                  <a:lnTo>
                    <a:pt x="124337" y="996"/>
                  </a:lnTo>
                  <a:lnTo>
                    <a:pt x="126131" y="18232"/>
                  </a:lnTo>
                  <a:lnTo>
                    <a:pt x="122743" y="27298"/>
                  </a:lnTo>
                  <a:lnTo>
                    <a:pt x="122544" y="39254"/>
                  </a:lnTo>
                  <a:lnTo>
                    <a:pt x="79205" y="39254"/>
                  </a:lnTo>
                  <a:lnTo>
                    <a:pt x="80301" y="30785"/>
                  </a:lnTo>
                  <a:lnTo>
                    <a:pt x="77611" y="17834"/>
                  </a:lnTo>
                  <a:lnTo>
                    <a:pt x="66552" y="1893"/>
                  </a:lnTo>
                  <a:lnTo>
                    <a:pt x="58482" y="7771"/>
                  </a:lnTo>
                  <a:lnTo>
                    <a:pt x="68047" y="20922"/>
                  </a:lnTo>
                  <a:lnTo>
                    <a:pt x="70238" y="31184"/>
                  </a:lnTo>
                  <a:lnTo>
                    <a:pt x="69242" y="39254"/>
                  </a:lnTo>
                  <a:lnTo>
                    <a:pt x="63563" y="39254"/>
                  </a:lnTo>
                  <a:cubicBezTo>
                    <a:pt x="57486" y="39254"/>
                    <a:pt x="52405" y="44235"/>
                    <a:pt x="52405" y="50412"/>
                  </a:cubicBezTo>
                  <a:lnTo>
                    <a:pt x="52405" y="50811"/>
                  </a:lnTo>
                  <a:lnTo>
                    <a:pt x="33176" y="50811"/>
                  </a:lnTo>
                  <a:lnTo>
                    <a:pt x="26501" y="38158"/>
                  </a:lnTo>
                  <a:lnTo>
                    <a:pt x="0" y="43239"/>
                  </a:lnTo>
                  <a:lnTo>
                    <a:pt x="1893" y="53003"/>
                  </a:lnTo>
                  <a:lnTo>
                    <a:pt x="21121" y="49316"/>
                  </a:lnTo>
                  <a:lnTo>
                    <a:pt x="27199" y="60774"/>
                  </a:lnTo>
                  <a:lnTo>
                    <a:pt x="52504" y="60774"/>
                  </a:lnTo>
                  <a:lnTo>
                    <a:pt x="52504" y="66851"/>
                  </a:lnTo>
                  <a:lnTo>
                    <a:pt x="37062" y="72331"/>
                  </a:lnTo>
                  <a:lnTo>
                    <a:pt x="7372" y="72331"/>
                  </a:lnTo>
                  <a:lnTo>
                    <a:pt x="7372" y="82294"/>
                  </a:lnTo>
                  <a:lnTo>
                    <a:pt x="38756" y="82294"/>
                  </a:lnTo>
                  <a:lnTo>
                    <a:pt x="54198" y="76814"/>
                  </a:lnTo>
                  <a:cubicBezTo>
                    <a:pt x="56091" y="80102"/>
                    <a:pt x="59578" y="82493"/>
                    <a:pt x="63663" y="82493"/>
                  </a:cubicBezTo>
                  <a:lnTo>
                    <a:pt x="75519" y="82493"/>
                  </a:lnTo>
                  <a:lnTo>
                    <a:pt x="75519" y="90463"/>
                  </a:lnTo>
                  <a:lnTo>
                    <a:pt x="67847" y="94947"/>
                  </a:lnTo>
                  <a:lnTo>
                    <a:pt x="67847" y="112979"/>
                  </a:lnTo>
                  <a:lnTo>
                    <a:pt x="77810" y="112979"/>
                  </a:lnTo>
                  <a:lnTo>
                    <a:pt x="77810" y="100625"/>
                  </a:lnTo>
                  <a:lnTo>
                    <a:pt x="85482" y="96142"/>
                  </a:lnTo>
                  <a:lnTo>
                    <a:pt x="85482" y="82493"/>
                  </a:lnTo>
                  <a:lnTo>
                    <a:pt x="121547" y="82493"/>
                  </a:lnTo>
                  <a:lnTo>
                    <a:pt x="119854" y="90862"/>
                  </a:lnTo>
                  <a:lnTo>
                    <a:pt x="126429" y="117961"/>
                  </a:lnTo>
                  <a:lnTo>
                    <a:pt x="136094" y="115570"/>
                  </a:lnTo>
                  <a:lnTo>
                    <a:pt x="130016" y="90563"/>
                  </a:lnTo>
                  <a:lnTo>
                    <a:pt x="131610" y="82393"/>
                  </a:lnTo>
                  <a:lnTo>
                    <a:pt x="145558" y="82393"/>
                  </a:lnTo>
                  <a:cubicBezTo>
                    <a:pt x="146256" y="82393"/>
                    <a:pt x="146953" y="82094"/>
                    <a:pt x="147551" y="81995"/>
                  </a:cubicBezTo>
                  <a:lnTo>
                    <a:pt x="147551" y="82094"/>
                  </a:lnTo>
                  <a:lnTo>
                    <a:pt x="178137" y="87375"/>
                  </a:lnTo>
                  <a:lnTo>
                    <a:pt x="206133" y="84685"/>
                  </a:lnTo>
                  <a:lnTo>
                    <a:pt x="205236" y="74722"/>
                  </a:lnTo>
                  <a:lnTo>
                    <a:pt x="178535" y="7741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5" name="Freeform: Shape 254">
              <a:extLst>
                <a:ext uri="{FF2B5EF4-FFF2-40B4-BE49-F238E27FC236}">
                  <a16:creationId xmlns:a16="http://schemas.microsoft.com/office/drawing/2014/main" id="{C1FB46DB-7051-4D46-B845-4B16880E7062}"/>
                </a:ext>
              </a:extLst>
            </p:cNvPr>
            <p:cNvSpPr/>
            <p:nvPr/>
          </p:nvSpPr>
          <p:spPr>
            <a:xfrm>
              <a:off x="5710742" y="2887606"/>
              <a:ext cx="187984" cy="86947"/>
            </a:xfrm>
            <a:custGeom>
              <a:avLst/>
              <a:gdLst>
                <a:gd name="connsiteX0" fmla="*/ 40363 w 187984"/>
                <a:gd name="connsiteY0" fmla="*/ 40944 h 86947"/>
                <a:gd name="connsiteX1" fmla="*/ 17050 w 187984"/>
                <a:gd name="connsiteY1" fmla="*/ 15539 h 86947"/>
                <a:gd name="connsiteX2" fmla="*/ 28707 w 187984"/>
                <a:gd name="connsiteY2" fmla="*/ 2786 h 86947"/>
                <a:gd name="connsiteX3" fmla="*/ 61584 w 187984"/>
                <a:gd name="connsiteY3" fmla="*/ 34169 h 86947"/>
                <a:gd name="connsiteX4" fmla="*/ 126841 w 187984"/>
                <a:gd name="connsiteY4" fmla="*/ 32077 h 86947"/>
                <a:gd name="connsiteX5" fmla="*/ 159918 w 187984"/>
                <a:gd name="connsiteY5" fmla="*/ 6672 h 86947"/>
                <a:gd name="connsiteX6" fmla="*/ 170977 w 187984"/>
                <a:gd name="connsiteY6" fmla="*/ 16037 h 86947"/>
                <a:gd name="connsiteX7" fmla="*/ 147664 w 187984"/>
                <a:gd name="connsiteY7" fmla="*/ 41044 h 86947"/>
                <a:gd name="connsiteX8" fmla="*/ 186220 w 187984"/>
                <a:gd name="connsiteY8" fmla="*/ 67346 h 86947"/>
                <a:gd name="connsiteX9" fmla="*/ 180741 w 187984"/>
                <a:gd name="connsiteY9" fmla="*/ 83884 h 86947"/>
                <a:gd name="connsiteX10" fmla="*/ 163405 w 187984"/>
                <a:gd name="connsiteY10" fmla="*/ 81792 h 86947"/>
                <a:gd name="connsiteX11" fmla="*/ 120565 w 187984"/>
                <a:gd name="connsiteY11" fmla="*/ 48316 h 86947"/>
                <a:gd name="connsiteX12" fmla="*/ 64573 w 187984"/>
                <a:gd name="connsiteY12" fmla="*/ 51305 h 86947"/>
                <a:gd name="connsiteX13" fmla="*/ 23028 w 187984"/>
                <a:gd name="connsiteY13" fmla="*/ 83486 h 86947"/>
                <a:gd name="connsiteX14" fmla="*/ 2205 w 187984"/>
                <a:gd name="connsiteY14" fmla="*/ 66947 h 86947"/>
                <a:gd name="connsiteX15" fmla="*/ 40363 w 187984"/>
                <a:gd name="connsiteY15" fmla="*/ 40944 h 8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84" h="86947">
                  <a:moveTo>
                    <a:pt x="40363" y="40944"/>
                  </a:moveTo>
                  <a:cubicBezTo>
                    <a:pt x="40264" y="34867"/>
                    <a:pt x="25917" y="24007"/>
                    <a:pt x="17050" y="15539"/>
                  </a:cubicBezTo>
                  <a:cubicBezTo>
                    <a:pt x="8183" y="7070"/>
                    <a:pt x="18345" y="-5683"/>
                    <a:pt x="28707" y="2786"/>
                  </a:cubicBezTo>
                  <a:cubicBezTo>
                    <a:pt x="39068" y="11254"/>
                    <a:pt x="47536" y="33771"/>
                    <a:pt x="61584" y="34169"/>
                  </a:cubicBezTo>
                  <a:cubicBezTo>
                    <a:pt x="75533" y="34568"/>
                    <a:pt x="114986" y="38453"/>
                    <a:pt x="126841" y="32077"/>
                  </a:cubicBezTo>
                  <a:cubicBezTo>
                    <a:pt x="138697" y="25701"/>
                    <a:pt x="154439" y="12550"/>
                    <a:pt x="159918" y="6672"/>
                  </a:cubicBezTo>
                  <a:cubicBezTo>
                    <a:pt x="165398" y="694"/>
                    <a:pt x="184128" y="2886"/>
                    <a:pt x="170977" y="16037"/>
                  </a:cubicBezTo>
                  <a:cubicBezTo>
                    <a:pt x="157826" y="29188"/>
                    <a:pt x="147664" y="35066"/>
                    <a:pt x="147664" y="41044"/>
                  </a:cubicBezTo>
                  <a:cubicBezTo>
                    <a:pt x="147664" y="47021"/>
                    <a:pt x="181139" y="59674"/>
                    <a:pt x="186220" y="67346"/>
                  </a:cubicBezTo>
                  <a:cubicBezTo>
                    <a:pt x="191302" y="75017"/>
                    <a:pt x="184128" y="80497"/>
                    <a:pt x="180741" y="83884"/>
                  </a:cubicBezTo>
                  <a:cubicBezTo>
                    <a:pt x="177354" y="87272"/>
                    <a:pt x="170579" y="89364"/>
                    <a:pt x="163405" y="81792"/>
                  </a:cubicBezTo>
                  <a:cubicBezTo>
                    <a:pt x="156232" y="74120"/>
                    <a:pt x="139693" y="48316"/>
                    <a:pt x="120565" y="48316"/>
                  </a:cubicBezTo>
                  <a:cubicBezTo>
                    <a:pt x="101536" y="48316"/>
                    <a:pt x="75234" y="45328"/>
                    <a:pt x="64573" y="51305"/>
                  </a:cubicBezTo>
                  <a:cubicBezTo>
                    <a:pt x="54013" y="57283"/>
                    <a:pt x="33190" y="79301"/>
                    <a:pt x="23028" y="83486"/>
                  </a:cubicBezTo>
                  <a:cubicBezTo>
                    <a:pt x="4796" y="91157"/>
                    <a:pt x="-4569" y="76711"/>
                    <a:pt x="2205" y="66947"/>
                  </a:cubicBezTo>
                  <a:cubicBezTo>
                    <a:pt x="5991" y="61368"/>
                    <a:pt x="40463" y="44431"/>
                    <a:pt x="40363" y="40944"/>
                  </a:cubicBezTo>
                  <a:close/>
                </a:path>
              </a:pathLst>
            </a:custGeom>
            <a:solidFill>
              <a:srgbClr val="E57B40"/>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6" name="Freeform: Shape 255">
              <a:extLst>
                <a:ext uri="{FF2B5EF4-FFF2-40B4-BE49-F238E27FC236}">
                  <a16:creationId xmlns:a16="http://schemas.microsoft.com/office/drawing/2014/main" id="{827D2558-B98D-410E-9C10-8BEB3E967C14}"/>
                </a:ext>
              </a:extLst>
            </p:cNvPr>
            <p:cNvSpPr/>
            <p:nvPr/>
          </p:nvSpPr>
          <p:spPr>
            <a:xfrm>
              <a:off x="6349179" y="2914204"/>
              <a:ext cx="67947" cy="67947"/>
            </a:xfrm>
            <a:custGeom>
              <a:avLst/>
              <a:gdLst>
                <a:gd name="connsiteX0" fmla="*/ 67947 w 67947"/>
                <a:gd name="connsiteY0" fmla="*/ 33973 h 67947"/>
                <a:gd name="connsiteX1" fmla="*/ 33973 w 67947"/>
                <a:gd name="connsiteY1" fmla="*/ 67947 h 67947"/>
                <a:gd name="connsiteX2" fmla="*/ 0 w 67947"/>
                <a:gd name="connsiteY2" fmla="*/ 33973 h 67947"/>
                <a:gd name="connsiteX3" fmla="*/ 33973 w 67947"/>
                <a:gd name="connsiteY3" fmla="*/ 0 h 67947"/>
                <a:gd name="connsiteX4" fmla="*/ 67947 w 67947"/>
                <a:gd name="connsiteY4" fmla="*/ 33973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3"/>
                  </a:moveTo>
                  <a:cubicBezTo>
                    <a:pt x="67947" y="52737"/>
                    <a:pt x="52737" y="67947"/>
                    <a:pt x="33973" y="67947"/>
                  </a:cubicBezTo>
                  <a:cubicBezTo>
                    <a:pt x="15210" y="67947"/>
                    <a:pt x="0" y="52737"/>
                    <a:pt x="0" y="33973"/>
                  </a:cubicBezTo>
                  <a:cubicBezTo>
                    <a:pt x="0" y="15210"/>
                    <a:pt x="15210" y="0"/>
                    <a:pt x="33973" y="0"/>
                  </a:cubicBezTo>
                  <a:cubicBezTo>
                    <a:pt x="52737" y="0"/>
                    <a:pt x="67947" y="15210"/>
                    <a:pt x="67947" y="33973"/>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7" name="Freeform: Shape 256">
              <a:extLst>
                <a:ext uri="{FF2B5EF4-FFF2-40B4-BE49-F238E27FC236}">
                  <a16:creationId xmlns:a16="http://schemas.microsoft.com/office/drawing/2014/main" id="{BEE69678-3272-4886-A753-D9FF8EDA5AE5}"/>
                </a:ext>
              </a:extLst>
            </p:cNvPr>
            <p:cNvSpPr/>
            <p:nvPr/>
          </p:nvSpPr>
          <p:spPr>
            <a:xfrm>
              <a:off x="6417226" y="2914204"/>
              <a:ext cx="67947" cy="67947"/>
            </a:xfrm>
            <a:custGeom>
              <a:avLst/>
              <a:gdLst>
                <a:gd name="connsiteX0" fmla="*/ 67947 w 67947"/>
                <a:gd name="connsiteY0" fmla="*/ 33973 h 67947"/>
                <a:gd name="connsiteX1" fmla="*/ 33974 w 67947"/>
                <a:gd name="connsiteY1" fmla="*/ 67947 h 67947"/>
                <a:gd name="connsiteX2" fmla="*/ 0 w 67947"/>
                <a:gd name="connsiteY2" fmla="*/ 33973 h 67947"/>
                <a:gd name="connsiteX3" fmla="*/ 33974 w 67947"/>
                <a:gd name="connsiteY3" fmla="*/ 0 h 67947"/>
                <a:gd name="connsiteX4" fmla="*/ 67947 w 67947"/>
                <a:gd name="connsiteY4" fmla="*/ 33973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3"/>
                  </a:moveTo>
                  <a:cubicBezTo>
                    <a:pt x="67947" y="52737"/>
                    <a:pt x="52737" y="67947"/>
                    <a:pt x="33974" y="67947"/>
                  </a:cubicBezTo>
                  <a:cubicBezTo>
                    <a:pt x="15210" y="67947"/>
                    <a:pt x="0" y="52737"/>
                    <a:pt x="0" y="33973"/>
                  </a:cubicBezTo>
                  <a:cubicBezTo>
                    <a:pt x="0" y="15210"/>
                    <a:pt x="15210" y="0"/>
                    <a:pt x="33974" y="0"/>
                  </a:cubicBezTo>
                  <a:cubicBezTo>
                    <a:pt x="52737" y="0"/>
                    <a:pt x="67947" y="15210"/>
                    <a:pt x="67947" y="33973"/>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8" name="Freeform: Shape 257">
              <a:extLst>
                <a:ext uri="{FF2B5EF4-FFF2-40B4-BE49-F238E27FC236}">
                  <a16:creationId xmlns:a16="http://schemas.microsoft.com/office/drawing/2014/main" id="{5EE4D524-D6A6-4760-B9FD-049463B75449}"/>
                </a:ext>
              </a:extLst>
            </p:cNvPr>
            <p:cNvSpPr/>
            <p:nvPr/>
          </p:nvSpPr>
          <p:spPr>
            <a:xfrm>
              <a:off x="6485273" y="2914204"/>
              <a:ext cx="67947" cy="67947"/>
            </a:xfrm>
            <a:custGeom>
              <a:avLst/>
              <a:gdLst>
                <a:gd name="connsiteX0" fmla="*/ 67947 w 67947"/>
                <a:gd name="connsiteY0" fmla="*/ 33973 h 67947"/>
                <a:gd name="connsiteX1" fmla="*/ 33973 w 67947"/>
                <a:gd name="connsiteY1" fmla="*/ 67947 h 67947"/>
                <a:gd name="connsiteX2" fmla="*/ 0 w 67947"/>
                <a:gd name="connsiteY2" fmla="*/ 33973 h 67947"/>
                <a:gd name="connsiteX3" fmla="*/ 33973 w 67947"/>
                <a:gd name="connsiteY3" fmla="*/ 0 h 67947"/>
                <a:gd name="connsiteX4" fmla="*/ 67947 w 67947"/>
                <a:gd name="connsiteY4" fmla="*/ 33973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3"/>
                  </a:moveTo>
                  <a:cubicBezTo>
                    <a:pt x="67947" y="52737"/>
                    <a:pt x="52737" y="67947"/>
                    <a:pt x="33973" y="67947"/>
                  </a:cubicBezTo>
                  <a:cubicBezTo>
                    <a:pt x="15210" y="67947"/>
                    <a:pt x="0" y="52737"/>
                    <a:pt x="0" y="33973"/>
                  </a:cubicBezTo>
                  <a:cubicBezTo>
                    <a:pt x="0" y="15210"/>
                    <a:pt x="15210" y="0"/>
                    <a:pt x="33973" y="0"/>
                  </a:cubicBezTo>
                  <a:cubicBezTo>
                    <a:pt x="52737" y="0"/>
                    <a:pt x="67947" y="15210"/>
                    <a:pt x="67947" y="33973"/>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59" name="Freeform: Shape 258">
              <a:extLst>
                <a:ext uri="{FF2B5EF4-FFF2-40B4-BE49-F238E27FC236}">
                  <a16:creationId xmlns:a16="http://schemas.microsoft.com/office/drawing/2014/main" id="{4B139696-45B4-4555-88A9-7D015E90202A}"/>
                </a:ext>
              </a:extLst>
            </p:cNvPr>
            <p:cNvSpPr/>
            <p:nvPr/>
          </p:nvSpPr>
          <p:spPr>
            <a:xfrm>
              <a:off x="6369404" y="2786678"/>
              <a:ext cx="110289" cy="53401"/>
            </a:xfrm>
            <a:custGeom>
              <a:avLst/>
              <a:gdLst>
                <a:gd name="connsiteX0" fmla="*/ 53202 w 110289"/>
                <a:gd name="connsiteY0" fmla="*/ 53401 h 53401"/>
                <a:gd name="connsiteX1" fmla="*/ 50313 w 110289"/>
                <a:gd name="connsiteY1" fmla="*/ 53102 h 53401"/>
                <a:gd name="connsiteX2" fmla="*/ 21320 w 110289"/>
                <a:gd name="connsiteY2" fmla="*/ 25007 h 53401"/>
                <a:gd name="connsiteX3" fmla="*/ 15144 w 110289"/>
                <a:gd name="connsiteY3" fmla="*/ 16638 h 53401"/>
                <a:gd name="connsiteX4" fmla="*/ 7372 w 110289"/>
                <a:gd name="connsiteY4" fmla="*/ 20225 h 53401"/>
                <a:gd name="connsiteX5" fmla="*/ 0 w 110289"/>
                <a:gd name="connsiteY5" fmla="*/ 13550 h 53401"/>
                <a:gd name="connsiteX6" fmla="*/ 21420 w 110289"/>
                <a:gd name="connsiteY6" fmla="*/ 8867 h 53401"/>
                <a:gd name="connsiteX7" fmla="*/ 29590 w 110289"/>
                <a:gd name="connsiteY7" fmla="*/ 19428 h 53401"/>
                <a:gd name="connsiteX8" fmla="*/ 52206 w 110289"/>
                <a:gd name="connsiteY8" fmla="*/ 43239 h 53401"/>
                <a:gd name="connsiteX9" fmla="*/ 56490 w 110289"/>
                <a:gd name="connsiteY9" fmla="*/ 42243 h 53401"/>
                <a:gd name="connsiteX10" fmla="*/ 71235 w 110289"/>
                <a:gd name="connsiteY10" fmla="*/ 26701 h 53401"/>
                <a:gd name="connsiteX11" fmla="*/ 109293 w 110289"/>
                <a:gd name="connsiteY11" fmla="*/ 0 h 53401"/>
                <a:gd name="connsiteX12" fmla="*/ 110289 w 110289"/>
                <a:gd name="connsiteY12" fmla="*/ 9963 h 53401"/>
                <a:gd name="connsiteX13" fmla="*/ 79006 w 110289"/>
                <a:gd name="connsiteY13" fmla="*/ 32977 h 53401"/>
                <a:gd name="connsiteX14" fmla="*/ 62069 w 110289"/>
                <a:gd name="connsiteY14" fmla="*/ 50512 h 53401"/>
                <a:gd name="connsiteX15" fmla="*/ 53202 w 110289"/>
                <a:gd name="connsiteY15" fmla="*/ 53401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89" h="53401">
                  <a:moveTo>
                    <a:pt x="53202" y="53401"/>
                  </a:moveTo>
                  <a:cubicBezTo>
                    <a:pt x="52206" y="53401"/>
                    <a:pt x="51209" y="53302"/>
                    <a:pt x="50313" y="53102"/>
                  </a:cubicBezTo>
                  <a:cubicBezTo>
                    <a:pt x="38756" y="50911"/>
                    <a:pt x="28693" y="35966"/>
                    <a:pt x="21320" y="25007"/>
                  </a:cubicBezTo>
                  <a:cubicBezTo>
                    <a:pt x="19029" y="21620"/>
                    <a:pt x="16239" y="17435"/>
                    <a:pt x="15144" y="16638"/>
                  </a:cubicBezTo>
                  <a:cubicBezTo>
                    <a:pt x="12952" y="14845"/>
                    <a:pt x="8169" y="19328"/>
                    <a:pt x="7372" y="20225"/>
                  </a:cubicBezTo>
                  <a:lnTo>
                    <a:pt x="0" y="13550"/>
                  </a:lnTo>
                  <a:cubicBezTo>
                    <a:pt x="5479" y="7373"/>
                    <a:pt x="14546" y="3387"/>
                    <a:pt x="21420" y="8867"/>
                  </a:cubicBezTo>
                  <a:cubicBezTo>
                    <a:pt x="23512" y="10561"/>
                    <a:pt x="25804" y="13848"/>
                    <a:pt x="29590" y="19428"/>
                  </a:cubicBezTo>
                  <a:cubicBezTo>
                    <a:pt x="35269" y="27796"/>
                    <a:pt x="44733" y="41844"/>
                    <a:pt x="52206" y="43239"/>
                  </a:cubicBezTo>
                  <a:cubicBezTo>
                    <a:pt x="53800" y="43538"/>
                    <a:pt x="55095" y="43239"/>
                    <a:pt x="56490" y="42243"/>
                  </a:cubicBezTo>
                  <a:cubicBezTo>
                    <a:pt x="61770" y="38656"/>
                    <a:pt x="66353" y="32878"/>
                    <a:pt x="71235" y="26701"/>
                  </a:cubicBezTo>
                  <a:cubicBezTo>
                    <a:pt x="80600" y="15044"/>
                    <a:pt x="91161" y="1793"/>
                    <a:pt x="109293" y="0"/>
                  </a:cubicBezTo>
                  <a:lnTo>
                    <a:pt x="110289" y="9963"/>
                  </a:lnTo>
                  <a:cubicBezTo>
                    <a:pt x="96341" y="11358"/>
                    <a:pt x="87873" y="21819"/>
                    <a:pt x="79006" y="32977"/>
                  </a:cubicBezTo>
                  <a:cubicBezTo>
                    <a:pt x="73825" y="39453"/>
                    <a:pt x="68545" y="46128"/>
                    <a:pt x="62069" y="50512"/>
                  </a:cubicBezTo>
                  <a:cubicBezTo>
                    <a:pt x="59279" y="52405"/>
                    <a:pt x="56290" y="53401"/>
                    <a:pt x="53202" y="53401"/>
                  </a:cubicBez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0" name="Freeform: Shape 259">
              <a:extLst>
                <a:ext uri="{FF2B5EF4-FFF2-40B4-BE49-F238E27FC236}">
                  <a16:creationId xmlns:a16="http://schemas.microsoft.com/office/drawing/2014/main" id="{E0EC4A35-9547-4F0E-AFD2-1371D37B1DAD}"/>
                </a:ext>
              </a:extLst>
            </p:cNvPr>
            <p:cNvSpPr/>
            <p:nvPr/>
          </p:nvSpPr>
          <p:spPr>
            <a:xfrm>
              <a:off x="6235097" y="2791629"/>
              <a:ext cx="144122" cy="74599"/>
            </a:xfrm>
            <a:custGeom>
              <a:avLst/>
              <a:gdLst>
                <a:gd name="connsiteX0" fmla="*/ 139587 w 144122"/>
                <a:gd name="connsiteY0" fmla="*/ 5511 h 74599"/>
                <a:gd name="connsiteX1" fmla="*/ 125938 w 144122"/>
                <a:gd name="connsiteY1" fmla="*/ 37292 h 74599"/>
                <a:gd name="connsiteX2" fmla="*/ 26209 w 144122"/>
                <a:gd name="connsiteY2" fmla="*/ 73557 h 74599"/>
                <a:gd name="connsiteX3" fmla="*/ 20929 w 144122"/>
                <a:gd name="connsiteY3" fmla="*/ 14079 h 74599"/>
                <a:gd name="connsiteX4" fmla="*/ 81005 w 144122"/>
                <a:gd name="connsiteY4" fmla="*/ 14378 h 74599"/>
                <a:gd name="connsiteX5" fmla="*/ 139587 w 144122"/>
                <a:gd name="connsiteY5" fmla="*/ 5511 h 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22" h="74599">
                  <a:moveTo>
                    <a:pt x="139587" y="5511"/>
                  </a:moveTo>
                  <a:cubicBezTo>
                    <a:pt x="146063" y="10592"/>
                    <a:pt x="148653" y="21053"/>
                    <a:pt x="125938" y="37292"/>
                  </a:cubicBezTo>
                  <a:cubicBezTo>
                    <a:pt x="100134" y="55724"/>
                    <a:pt x="60581" y="79934"/>
                    <a:pt x="26209" y="73557"/>
                  </a:cubicBezTo>
                  <a:cubicBezTo>
                    <a:pt x="-8163" y="67181"/>
                    <a:pt x="-7466" y="23344"/>
                    <a:pt x="20929" y="14079"/>
                  </a:cubicBezTo>
                  <a:cubicBezTo>
                    <a:pt x="39061" y="8200"/>
                    <a:pt x="62076" y="18363"/>
                    <a:pt x="81005" y="14378"/>
                  </a:cubicBezTo>
                  <a:cubicBezTo>
                    <a:pt x="110495" y="8200"/>
                    <a:pt x="121455" y="-8637"/>
                    <a:pt x="139587" y="5511"/>
                  </a:cubicBezTo>
                  <a:close/>
                </a:path>
              </a:pathLst>
            </a:custGeom>
            <a:solidFill>
              <a:srgbClr val="33B2E7"/>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1" name="Freeform: Shape 260">
              <a:extLst>
                <a:ext uri="{FF2B5EF4-FFF2-40B4-BE49-F238E27FC236}">
                  <a16:creationId xmlns:a16="http://schemas.microsoft.com/office/drawing/2014/main" id="{C1FCEFD6-CDF2-4CC7-B4C8-9CF582DEBEC5}"/>
                </a:ext>
              </a:extLst>
            </p:cNvPr>
            <p:cNvSpPr/>
            <p:nvPr/>
          </p:nvSpPr>
          <p:spPr>
            <a:xfrm>
              <a:off x="6262004" y="2642017"/>
              <a:ext cx="101721" cy="34969"/>
            </a:xfrm>
            <a:custGeom>
              <a:avLst/>
              <a:gdLst>
                <a:gd name="connsiteX0" fmla="*/ 0 w 101721"/>
                <a:gd name="connsiteY0" fmla="*/ 0 h 34969"/>
                <a:gd name="connsiteX1" fmla="*/ 101721 w 101721"/>
                <a:gd name="connsiteY1" fmla="*/ 0 h 34969"/>
                <a:gd name="connsiteX2" fmla="*/ 101721 w 101721"/>
                <a:gd name="connsiteY2" fmla="*/ 34970 h 34969"/>
                <a:gd name="connsiteX3" fmla="*/ 0 w 101721"/>
                <a:gd name="connsiteY3" fmla="*/ 34970 h 34969"/>
              </a:gdLst>
              <a:ahLst/>
              <a:cxnLst>
                <a:cxn ang="0">
                  <a:pos x="connsiteX0" y="connsiteY0"/>
                </a:cxn>
                <a:cxn ang="0">
                  <a:pos x="connsiteX1" y="connsiteY1"/>
                </a:cxn>
                <a:cxn ang="0">
                  <a:pos x="connsiteX2" y="connsiteY2"/>
                </a:cxn>
                <a:cxn ang="0">
                  <a:pos x="connsiteX3" y="connsiteY3"/>
                </a:cxn>
              </a:cxnLst>
              <a:rect l="l" t="t" r="r" b="b"/>
              <a:pathLst>
                <a:path w="101721" h="34969">
                  <a:moveTo>
                    <a:pt x="0" y="0"/>
                  </a:moveTo>
                  <a:lnTo>
                    <a:pt x="101721" y="0"/>
                  </a:lnTo>
                  <a:lnTo>
                    <a:pt x="101721" y="34970"/>
                  </a:lnTo>
                  <a:lnTo>
                    <a:pt x="0" y="34970"/>
                  </a:lnTo>
                  <a:close/>
                </a:path>
              </a:pathLst>
            </a:custGeom>
            <a:solidFill>
              <a:srgbClr val="BA92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2" name="Freeform: Shape 261">
              <a:extLst>
                <a:ext uri="{FF2B5EF4-FFF2-40B4-BE49-F238E27FC236}">
                  <a16:creationId xmlns:a16="http://schemas.microsoft.com/office/drawing/2014/main" id="{4A105BDB-5FBE-4EB4-B13A-3E2CD129A12D}"/>
                </a:ext>
              </a:extLst>
            </p:cNvPr>
            <p:cNvSpPr/>
            <p:nvPr/>
          </p:nvSpPr>
          <p:spPr>
            <a:xfrm>
              <a:off x="6145736" y="3110075"/>
              <a:ext cx="101721" cy="34969"/>
            </a:xfrm>
            <a:custGeom>
              <a:avLst/>
              <a:gdLst>
                <a:gd name="connsiteX0" fmla="*/ 0 w 101721"/>
                <a:gd name="connsiteY0" fmla="*/ 0 h 34969"/>
                <a:gd name="connsiteX1" fmla="*/ 101721 w 101721"/>
                <a:gd name="connsiteY1" fmla="*/ 0 h 34969"/>
                <a:gd name="connsiteX2" fmla="*/ 101721 w 101721"/>
                <a:gd name="connsiteY2" fmla="*/ 34970 h 34969"/>
                <a:gd name="connsiteX3" fmla="*/ 0 w 101721"/>
                <a:gd name="connsiteY3" fmla="*/ 34970 h 34969"/>
              </a:gdLst>
              <a:ahLst/>
              <a:cxnLst>
                <a:cxn ang="0">
                  <a:pos x="connsiteX0" y="connsiteY0"/>
                </a:cxn>
                <a:cxn ang="0">
                  <a:pos x="connsiteX1" y="connsiteY1"/>
                </a:cxn>
                <a:cxn ang="0">
                  <a:pos x="connsiteX2" y="connsiteY2"/>
                </a:cxn>
                <a:cxn ang="0">
                  <a:pos x="connsiteX3" y="connsiteY3"/>
                </a:cxn>
              </a:cxnLst>
              <a:rect l="l" t="t" r="r" b="b"/>
              <a:pathLst>
                <a:path w="101721" h="34969">
                  <a:moveTo>
                    <a:pt x="0" y="0"/>
                  </a:moveTo>
                  <a:lnTo>
                    <a:pt x="101721" y="0"/>
                  </a:lnTo>
                  <a:lnTo>
                    <a:pt x="101721" y="34970"/>
                  </a:lnTo>
                  <a:lnTo>
                    <a:pt x="0" y="34970"/>
                  </a:lnTo>
                  <a:close/>
                </a:path>
              </a:pathLst>
            </a:custGeom>
            <a:solidFill>
              <a:srgbClr val="BA92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3" name="Freeform: Shape 262">
              <a:extLst>
                <a:ext uri="{FF2B5EF4-FFF2-40B4-BE49-F238E27FC236}">
                  <a16:creationId xmlns:a16="http://schemas.microsoft.com/office/drawing/2014/main" id="{69DD42BA-9D93-42F9-8F1B-337CB5C3891D}"/>
                </a:ext>
              </a:extLst>
            </p:cNvPr>
            <p:cNvSpPr/>
            <p:nvPr/>
          </p:nvSpPr>
          <p:spPr>
            <a:xfrm>
              <a:off x="6379267" y="3075105"/>
              <a:ext cx="101721" cy="34969"/>
            </a:xfrm>
            <a:custGeom>
              <a:avLst/>
              <a:gdLst>
                <a:gd name="connsiteX0" fmla="*/ 0 w 101721"/>
                <a:gd name="connsiteY0" fmla="*/ 0 h 34969"/>
                <a:gd name="connsiteX1" fmla="*/ 101721 w 101721"/>
                <a:gd name="connsiteY1" fmla="*/ 0 h 34969"/>
                <a:gd name="connsiteX2" fmla="*/ 101721 w 101721"/>
                <a:gd name="connsiteY2" fmla="*/ 34970 h 34969"/>
                <a:gd name="connsiteX3" fmla="*/ 0 w 101721"/>
                <a:gd name="connsiteY3" fmla="*/ 34970 h 34969"/>
              </a:gdLst>
              <a:ahLst/>
              <a:cxnLst>
                <a:cxn ang="0">
                  <a:pos x="connsiteX0" y="connsiteY0"/>
                </a:cxn>
                <a:cxn ang="0">
                  <a:pos x="connsiteX1" y="connsiteY1"/>
                </a:cxn>
                <a:cxn ang="0">
                  <a:pos x="connsiteX2" y="connsiteY2"/>
                </a:cxn>
                <a:cxn ang="0">
                  <a:pos x="connsiteX3" y="connsiteY3"/>
                </a:cxn>
              </a:cxnLst>
              <a:rect l="l" t="t" r="r" b="b"/>
              <a:pathLst>
                <a:path w="101721" h="34969">
                  <a:moveTo>
                    <a:pt x="0" y="0"/>
                  </a:moveTo>
                  <a:lnTo>
                    <a:pt x="101721" y="0"/>
                  </a:lnTo>
                  <a:lnTo>
                    <a:pt x="101721" y="34970"/>
                  </a:lnTo>
                  <a:lnTo>
                    <a:pt x="0" y="34970"/>
                  </a:lnTo>
                  <a:close/>
                </a:path>
              </a:pathLst>
            </a:custGeom>
            <a:solidFill>
              <a:srgbClr val="BA92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4" name="Freeform: Shape 263">
              <a:extLst>
                <a:ext uri="{FF2B5EF4-FFF2-40B4-BE49-F238E27FC236}">
                  <a16:creationId xmlns:a16="http://schemas.microsoft.com/office/drawing/2014/main" id="{28C7C2F7-F238-4926-BCC9-313E9B79201E}"/>
                </a:ext>
              </a:extLst>
            </p:cNvPr>
            <p:cNvSpPr/>
            <p:nvPr/>
          </p:nvSpPr>
          <p:spPr>
            <a:xfrm>
              <a:off x="5568784" y="2461389"/>
              <a:ext cx="1051884" cy="863585"/>
            </a:xfrm>
            <a:custGeom>
              <a:avLst/>
              <a:gdLst>
                <a:gd name="connsiteX0" fmla="*/ 1051885 w 1051884"/>
                <a:gd name="connsiteY0" fmla="*/ 431793 h 863585"/>
                <a:gd name="connsiteX1" fmla="*/ 525942 w 1051884"/>
                <a:gd name="connsiteY1" fmla="*/ 863586 h 863585"/>
                <a:gd name="connsiteX2" fmla="*/ 0 w 1051884"/>
                <a:gd name="connsiteY2" fmla="*/ 431793 h 863585"/>
                <a:gd name="connsiteX3" fmla="*/ 525942 w 1051884"/>
                <a:gd name="connsiteY3" fmla="*/ 0 h 863585"/>
                <a:gd name="connsiteX4" fmla="*/ 1051885 w 1051884"/>
                <a:gd name="connsiteY4" fmla="*/ 431793 h 86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884" h="863585">
                  <a:moveTo>
                    <a:pt x="1051885" y="431793"/>
                  </a:moveTo>
                  <a:cubicBezTo>
                    <a:pt x="1051885" y="670266"/>
                    <a:pt x="816412" y="863586"/>
                    <a:pt x="525942" y="863586"/>
                  </a:cubicBezTo>
                  <a:cubicBezTo>
                    <a:pt x="235472" y="863586"/>
                    <a:pt x="0" y="670266"/>
                    <a:pt x="0" y="431793"/>
                  </a:cubicBezTo>
                  <a:cubicBezTo>
                    <a:pt x="0" y="193320"/>
                    <a:pt x="235472" y="0"/>
                    <a:pt x="525942" y="0"/>
                  </a:cubicBezTo>
                  <a:cubicBezTo>
                    <a:pt x="816412" y="0"/>
                    <a:pt x="1051885" y="193320"/>
                    <a:pt x="1051885" y="431793"/>
                  </a:cubicBezTo>
                  <a:close/>
                </a:path>
              </a:pathLst>
            </a:cu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265" name="Graphic 59">
              <a:extLst>
                <a:ext uri="{FF2B5EF4-FFF2-40B4-BE49-F238E27FC236}">
                  <a16:creationId xmlns:a16="http://schemas.microsoft.com/office/drawing/2014/main" id="{9A3ABCFE-FBEA-4E85-A62B-53FE85AA1A71}"/>
                </a:ext>
              </a:extLst>
            </p:cNvPr>
            <p:cNvSpPr/>
            <p:nvPr/>
          </p:nvSpPr>
          <p:spPr>
            <a:xfrm>
              <a:off x="2351286" y="2751310"/>
              <a:ext cx="162667" cy="58482"/>
            </a:xfrm>
            <a:custGeom>
              <a:avLst/>
              <a:gdLst>
                <a:gd name="connsiteX0" fmla="*/ 117436 w 162667"/>
                <a:gd name="connsiteY0" fmla="*/ 0 h 58482"/>
                <a:gd name="connsiteX1" fmla="*/ 72304 w 162667"/>
                <a:gd name="connsiteY1" fmla="*/ 23512 h 58482"/>
                <a:gd name="connsiteX2" fmla="*/ 77186 w 162667"/>
                <a:gd name="connsiteY2" fmla="*/ 33974 h 58482"/>
                <a:gd name="connsiteX3" fmla="*/ 66027 w 162667"/>
                <a:gd name="connsiteY3" fmla="*/ 43937 h 58482"/>
                <a:gd name="connsiteX4" fmla="*/ 65031 w 162667"/>
                <a:gd name="connsiteY4" fmla="*/ 43538 h 58482"/>
                <a:gd name="connsiteX5" fmla="*/ 59850 w 162667"/>
                <a:gd name="connsiteY5" fmla="*/ 37760 h 58482"/>
                <a:gd name="connsiteX6" fmla="*/ 27570 w 162667"/>
                <a:gd name="connsiteY6" fmla="*/ 25904 h 58482"/>
                <a:gd name="connsiteX7" fmla="*/ 18703 w 162667"/>
                <a:gd name="connsiteY7" fmla="*/ 31383 h 58482"/>
                <a:gd name="connsiteX8" fmla="*/ 272 w 162667"/>
                <a:gd name="connsiteY8" fmla="*/ 51807 h 58482"/>
                <a:gd name="connsiteX9" fmla="*/ 3361 w 162667"/>
                <a:gd name="connsiteY9" fmla="*/ 58183 h 58482"/>
                <a:gd name="connsiteX10" fmla="*/ 4955 w 162667"/>
                <a:gd name="connsiteY10" fmla="*/ 58482 h 58482"/>
                <a:gd name="connsiteX11" fmla="*/ 9637 w 162667"/>
                <a:gd name="connsiteY11" fmla="*/ 55095 h 58482"/>
                <a:gd name="connsiteX12" fmla="*/ 23585 w 162667"/>
                <a:gd name="connsiteY12" fmla="*/ 40051 h 58482"/>
                <a:gd name="connsiteX13" fmla="*/ 33249 w 162667"/>
                <a:gd name="connsiteY13" fmla="*/ 34073 h 58482"/>
                <a:gd name="connsiteX14" fmla="*/ 52278 w 162667"/>
                <a:gd name="connsiteY14" fmla="*/ 44235 h 58482"/>
                <a:gd name="connsiteX15" fmla="*/ 58057 w 162667"/>
                <a:gd name="connsiteY15" fmla="*/ 50612 h 58482"/>
                <a:gd name="connsiteX16" fmla="*/ 67322 w 162667"/>
                <a:gd name="connsiteY16" fmla="*/ 53899 h 58482"/>
                <a:gd name="connsiteX17" fmla="*/ 85355 w 162667"/>
                <a:gd name="connsiteY17" fmla="*/ 40051 h 58482"/>
                <a:gd name="connsiteX18" fmla="*/ 117536 w 162667"/>
                <a:gd name="connsiteY18" fmla="*/ 47125 h 58482"/>
                <a:gd name="connsiteX19" fmla="*/ 162668 w 162667"/>
                <a:gd name="connsiteY19" fmla="*/ 23612 h 58482"/>
                <a:gd name="connsiteX20" fmla="*/ 117436 w 162667"/>
                <a:gd name="connsiteY20" fmla="*/ 0 h 5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667" h="58482">
                  <a:moveTo>
                    <a:pt x="117436" y="0"/>
                  </a:moveTo>
                  <a:cubicBezTo>
                    <a:pt x="92529" y="0"/>
                    <a:pt x="72304" y="10561"/>
                    <a:pt x="72304" y="23512"/>
                  </a:cubicBezTo>
                  <a:cubicBezTo>
                    <a:pt x="72304" y="27298"/>
                    <a:pt x="74197" y="30785"/>
                    <a:pt x="77186" y="33974"/>
                  </a:cubicBezTo>
                  <a:cubicBezTo>
                    <a:pt x="73400" y="38955"/>
                    <a:pt x="68817" y="43538"/>
                    <a:pt x="66027" y="43937"/>
                  </a:cubicBezTo>
                  <a:cubicBezTo>
                    <a:pt x="65629" y="43937"/>
                    <a:pt x="65429" y="43937"/>
                    <a:pt x="65031" y="43538"/>
                  </a:cubicBezTo>
                  <a:cubicBezTo>
                    <a:pt x="63337" y="41844"/>
                    <a:pt x="61544" y="39752"/>
                    <a:pt x="59850" y="37760"/>
                  </a:cubicBezTo>
                  <a:cubicBezTo>
                    <a:pt x="52478" y="29191"/>
                    <a:pt x="41419" y="16140"/>
                    <a:pt x="27570" y="25904"/>
                  </a:cubicBezTo>
                  <a:cubicBezTo>
                    <a:pt x="24283" y="28195"/>
                    <a:pt x="21294" y="29889"/>
                    <a:pt x="18703" y="31383"/>
                  </a:cubicBezTo>
                  <a:cubicBezTo>
                    <a:pt x="11132" y="35667"/>
                    <a:pt x="4656" y="39453"/>
                    <a:pt x="272" y="51807"/>
                  </a:cubicBezTo>
                  <a:cubicBezTo>
                    <a:pt x="-625" y="54398"/>
                    <a:pt x="770" y="57287"/>
                    <a:pt x="3361" y="58183"/>
                  </a:cubicBezTo>
                  <a:cubicBezTo>
                    <a:pt x="3859" y="58383"/>
                    <a:pt x="4456" y="58482"/>
                    <a:pt x="4955" y="58482"/>
                  </a:cubicBezTo>
                  <a:cubicBezTo>
                    <a:pt x="7047" y="58482"/>
                    <a:pt x="8940" y="57187"/>
                    <a:pt x="9637" y="55095"/>
                  </a:cubicBezTo>
                  <a:cubicBezTo>
                    <a:pt x="12726" y="46228"/>
                    <a:pt x="16312" y="44136"/>
                    <a:pt x="23585" y="40051"/>
                  </a:cubicBezTo>
                  <a:cubicBezTo>
                    <a:pt x="26475" y="38457"/>
                    <a:pt x="29663" y="36564"/>
                    <a:pt x="33249" y="34073"/>
                  </a:cubicBezTo>
                  <a:cubicBezTo>
                    <a:pt x="38729" y="30188"/>
                    <a:pt x="43013" y="33475"/>
                    <a:pt x="52278" y="44235"/>
                  </a:cubicBezTo>
                  <a:cubicBezTo>
                    <a:pt x="54271" y="46527"/>
                    <a:pt x="56164" y="48719"/>
                    <a:pt x="58057" y="50612"/>
                  </a:cubicBezTo>
                  <a:cubicBezTo>
                    <a:pt x="60647" y="53202"/>
                    <a:pt x="63835" y="54298"/>
                    <a:pt x="67322" y="53899"/>
                  </a:cubicBezTo>
                  <a:cubicBezTo>
                    <a:pt x="74197" y="53003"/>
                    <a:pt x="80872" y="45829"/>
                    <a:pt x="85355" y="40051"/>
                  </a:cubicBezTo>
                  <a:cubicBezTo>
                    <a:pt x="93525" y="44435"/>
                    <a:pt x="104982" y="47125"/>
                    <a:pt x="117536" y="47125"/>
                  </a:cubicBezTo>
                  <a:cubicBezTo>
                    <a:pt x="142443" y="47125"/>
                    <a:pt x="162668" y="36564"/>
                    <a:pt x="162668" y="23612"/>
                  </a:cubicBezTo>
                  <a:cubicBezTo>
                    <a:pt x="162568" y="10461"/>
                    <a:pt x="142343" y="0"/>
                    <a:pt x="117436" y="0"/>
                  </a:cubicBezTo>
                  <a:close/>
                </a:path>
              </a:pathLst>
            </a:custGeom>
            <a:solidFill>
              <a:srgbClr val="EE7D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6" name="Graphic 59">
              <a:extLst>
                <a:ext uri="{FF2B5EF4-FFF2-40B4-BE49-F238E27FC236}">
                  <a16:creationId xmlns:a16="http://schemas.microsoft.com/office/drawing/2014/main" id="{3414A3C1-4766-4FE0-8ED4-B7E9B7D92AC3}"/>
                </a:ext>
              </a:extLst>
            </p:cNvPr>
            <p:cNvSpPr/>
            <p:nvPr/>
          </p:nvSpPr>
          <p:spPr>
            <a:xfrm>
              <a:off x="2620457" y="2728993"/>
              <a:ext cx="211313" cy="118060"/>
            </a:xfrm>
            <a:custGeom>
              <a:avLst/>
              <a:gdLst>
                <a:gd name="connsiteX0" fmla="*/ 178535 w 211313"/>
                <a:gd name="connsiteY0" fmla="*/ 77412 h 118060"/>
                <a:gd name="connsiteX1" fmla="*/ 156218 w 211313"/>
                <a:gd name="connsiteY1" fmla="*/ 73526 h 118060"/>
                <a:gd name="connsiteX2" fmla="*/ 156717 w 211313"/>
                <a:gd name="connsiteY2" fmla="*/ 71335 h 118060"/>
                <a:gd name="connsiteX3" fmla="*/ 156717 w 211313"/>
                <a:gd name="connsiteY3" fmla="*/ 60774 h 118060"/>
                <a:gd name="connsiteX4" fmla="*/ 178336 w 211313"/>
                <a:gd name="connsiteY4" fmla="*/ 60774 h 118060"/>
                <a:gd name="connsiteX5" fmla="*/ 188100 w 211313"/>
                <a:gd name="connsiteY5" fmla="*/ 55593 h 118060"/>
                <a:gd name="connsiteX6" fmla="*/ 211313 w 211313"/>
                <a:gd name="connsiteY6" fmla="*/ 53102 h 118060"/>
                <a:gd name="connsiteX7" fmla="*/ 210217 w 211313"/>
                <a:gd name="connsiteY7" fmla="*/ 43239 h 118060"/>
                <a:gd name="connsiteX8" fmla="*/ 186008 w 211313"/>
                <a:gd name="connsiteY8" fmla="*/ 45829 h 118060"/>
                <a:gd name="connsiteX9" fmla="*/ 175746 w 211313"/>
                <a:gd name="connsiteY9" fmla="*/ 50911 h 118060"/>
                <a:gd name="connsiteX10" fmla="*/ 156617 w 211313"/>
                <a:gd name="connsiteY10" fmla="*/ 50911 h 118060"/>
                <a:gd name="connsiteX11" fmla="*/ 156617 w 211313"/>
                <a:gd name="connsiteY11" fmla="*/ 50512 h 118060"/>
                <a:gd name="connsiteX12" fmla="*/ 145459 w 211313"/>
                <a:gd name="connsiteY12" fmla="*/ 39354 h 118060"/>
                <a:gd name="connsiteX13" fmla="*/ 132308 w 211313"/>
                <a:gd name="connsiteY13" fmla="*/ 39354 h 118060"/>
                <a:gd name="connsiteX14" fmla="*/ 132308 w 211313"/>
                <a:gd name="connsiteY14" fmla="*/ 30088 h 118060"/>
                <a:gd name="connsiteX15" fmla="*/ 136193 w 211313"/>
                <a:gd name="connsiteY15" fmla="*/ 19627 h 118060"/>
                <a:gd name="connsiteX16" fmla="*/ 134200 w 211313"/>
                <a:gd name="connsiteY16" fmla="*/ 0 h 118060"/>
                <a:gd name="connsiteX17" fmla="*/ 124337 w 211313"/>
                <a:gd name="connsiteY17" fmla="*/ 996 h 118060"/>
                <a:gd name="connsiteX18" fmla="*/ 126131 w 211313"/>
                <a:gd name="connsiteY18" fmla="*/ 18232 h 118060"/>
                <a:gd name="connsiteX19" fmla="*/ 122743 w 211313"/>
                <a:gd name="connsiteY19" fmla="*/ 27298 h 118060"/>
                <a:gd name="connsiteX20" fmla="*/ 122544 w 211313"/>
                <a:gd name="connsiteY20" fmla="*/ 39254 h 118060"/>
                <a:gd name="connsiteX21" fmla="*/ 79205 w 211313"/>
                <a:gd name="connsiteY21" fmla="*/ 39254 h 118060"/>
                <a:gd name="connsiteX22" fmla="*/ 80301 w 211313"/>
                <a:gd name="connsiteY22" fmla="*/ 30786 h 118060"/>
                <a:gd name="connsiteX23" fmla="*/ 77611 w 211313"/>
                <a:gd name="connsiteY23" fmla="*/ 17834 h 118060"/>
                <a:gd name="connsiteX24" fmla="*/ 66552 w 211313"/>
                <a:gd name="connsiteY24" fmla="*/ 1893 h 118060"/>
                <a:gd name="connsiteX25" fmla="*/ 58482 w 211313"/>
                <a:gd name="connsiteY25" fmla="*/ 7771 h 118060"/>
                <a:gd name="connsiteX26" fmla="*/ 68047 w 211313"/>
                <a:gd name="connsiteY26" fmla="*/ 20922 h 118060"/>
                <a:gd name="connsiteX27" fmla="*/ 70239 w 211313"/>
                <a:gd name="connsiteY27" fmla="*/ 31184 h 118060"/>
                <a:gd name="connsiteX28" fmla="*/ 69242 w 211313"/>
                <a:gd name="connsiteY28" fmla="*/ 39254 h 118060"/>
                <a:gd name="connsiteX29" fmla="*/ 63563 w 211313"/>
                <a:gd name="connsiteY29" fmla="*/ 39254 h 118060"/>
                <a:gd name="connsiteX30" fmla="*/ 52405 w 211313"/>
                <a:gd name="connsiteY30" fmla="*/ 50413 h 118060"/>
                <a:gd name="connsiteX31" fmla="*/ 52405 w 211313"/>
                <a:gd name="connsiteY31" fmla="*/ 50811 h 118060"/>
                <a:gd name="connsiteX32" fmla="*/ 33176 w 211313"/>
                <a:gd name="connsiteY32" fmla="*/ 50811 h 118060"/>
                <a:gd name="connsiteX33" fmla="*/ 26501 w 211313"/>
                <a:gd name="connsiteY33" fmla="*/ 38158 h 118060"/>
                <a:gd name="connsiteX34" fmla="*/ 0 w 211313"/>
                <a:gd name="connsiteY34" fmla="*/ 43239 h 118060"/>
                <a:gd name="connsiteX35" fmla="*/ 1893 w 211313"/>
                <a:gd name="connsiteY35" fmla="*/ 53003 h 118060"/>
                <a:gd name="connsiteX36" fmla="*/ 21121 w 211313"/>
                <a:gd name="connsiteY36" fmla="*/ 49317 h 118060"/>
                <a:gd name="connsiteX37" fmla="*/ 27199 w 211313"/>
                <a:gd name="connsiteY37" fmla="*/ 60774 h 118060"/>
                <a:gd name="connsiteX38" fmla="*/ 52505 w 211313"/>
                <a:gd name="connsiteY38" fmla="*/ 60774 h 118060"/>
                <a:gd name="connsiteX39" fmla="*/ 52505 w 211313"/>
                <a:gd name="connsiteY39" fmla="*/ 66851 h 118060"/>
                <a:gd name="connsiteX40" fmla="*/ 37062 w 211313"/>
                <a:gd name="connsiteY40" fmla="*/ 72331 h 118060"/>
                <a:gd name="connsiteX41" fmla="*/ 7373 w 211313"/>
                <a:gd name="connsiteY41" fmla="*/ 72331 h 118060"/>
                <a:gd name="connsiteX42" fmla="*/ 7373 w 211313"/>
                <a:gd name="connsiteY42" fmla="*/ 82294 h 118060"/>
                <a:gd name="connsiteX43" fmla="*/ 38756 w 211313"/>
                <a:gd name="connsiteY43" fmla="*/ 82294 h 118060"/>
                <a:gd name="connsiteX44" fmla="*/ 54198 w 211313"/>
                <a:gd name="connsiteY44" fmla="*/ 76814 h 118060"/>
                <a:gd name="connsiteX45" fmla="*/ 63663 w 211313"/>
                <a:gd name="connsiteY45" fmla="*/ 82493 h 118060"/>
                <a:gd name="connsiteX46" fmla="*/ 75519 w 211313"/>
                <a:gd name="connsiteY46" fmla="*/ 82493 h 118060"/>
                <a:gd name="connsiteX47" fmla="*/ 75519 w 211313"/>
                <a:gd name="connsiteY47" fmla="*/ 90463 h 118060"/>
                <a:gd name="connsiteX48" fmla="*/ 67847 w 211313"/>
                <a:gd name="connsiteY48" fmla="*/ 94947 h 118060"/>
                <a:gd name="connsiteX49" fmla="*/ 67847 w 211313"/>
                <a:gd name="connsiteY49" fmla="*/ 113079 h 118060"/>
                <a:gd name="connsiteX50" fmla="*/ 77810 w 211313"/>
                <a:gd name="connsiteY50" fmla="*/ 113079 h 118060"/>
                <a:gd name="connsiteX51" fmla="*/ 77810 w 211313"/>
                <a:gd name="connsiteY51" fmla="*/ 100725 h 118060"/>
                <a:gd name="connsiteX52" fmla="*/ 85482 w 211313"/>
                <a:gd name="connsiteY52" fmla="*/ 96242 h 118060"/>
                <a:gd name="connsiteX53" fmla="*/ 85482 w 211313"/>
                <a:gd name="connsiteY53" fmla="*/ 82593 h 118060"/>
                <a:gd name="connsiteX54" fmla="*/ 121548 w 211313"/>
                <a:gd name="connsiteY54" fmla="*/ 82593 h 118060"/>
                <a:gd name="connsiteX55" fmla="*/ 119854 w 211313"/>
                <a:gd name="connsiteY55" fmla="*/ 90962 h 118060"/>
                <a:gd name="connsiteX56" fmla="*/ 126429 w 211313"/>
                <a:gd name="connsiteY56" fmla="*/ 118061 h 118060"/>
                <a:gd name="connsiteX57" fmla="*/ 136093 w 211313"/>
                <a:gd name="connsiteY57" fmla="*/ 115670 h 118060"/>
                <a:gd name="connsiteX58" fmla="*/ 130016 w 211313"/>
                <a:gd name="connsiteY58" fmla="*/ 90663 h 118060"/>
                <a:gd name="connsiteX59" fmla="*/ 131610 w 211313"/>
                <a:gd name="connsiteY59" fmla="*/ 82493 h 118060"/>
                <a:gd name="connsiteX60" fmla="*/ 145558 w 211313"/>
                <a:gd name="connsiteY60" fmla="*/ 82493 h 118060"/>
                <a:gd name="connsiteX61" fmla="*/ 147551 w 211313"/>
                <a:gd name="connsiteY61" fmla="*/ 82095 h 118060"/>
                <a:gd name="connsiteX62" fmla="*/ 147551 w 211313"/>
                <a:gd name="connsiteY62" fmla="*/ 82194 h 118060"/>
                <a:gd name="connsiteX63" fmla="*/ 178137 w 211313"/>
                <a:gd name="connsiteY63" fmla="*/ 87475 h 118060"/>
                <a:gd name="connsiteX64" fmla="*/ 206133 w 211313"/>
                <a:gd name="connsiteY64" fmla="*/ 84785 h 118060"/>
                <a:gd name="connsiteX65" fmla="*/ 205236 w 211313"/>
                <a:gd name="connsiteY65" fmla="*/ 74822 h 118060"/>
                <a:gd name="connsiteX66" fmla="*/ 178535 w 211313"/>
                <a:gd name="connsiteY66" fmla="*/ 77412 h 11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1313" h="118060">
                  <a:moveTo>
                    <a:pt x="178535" y="77412"/>
                  </a:moveTo>
                  <a:lnTo>
                    <a:pt x="156218" y="73526"/>
                  </a:lnTo>
                  <a:cubicBezTo>
                    <a:pt x="156418" y="72829"/>
                    <a:pt x="156717" y="72132"/>
                    <a:pt x="156717" y="71335"/>
                  </a:cubicBezTo>
                  <a:lnTo>
                    <a:pt x="156717" y="60774"/>
                  </a:lnTo>
                  <a:lnTo>
                    <a:pt x="178336" y="60774"/>
                  </a:lnTo>
                  <a:lnTo>
                    <a:pt x="188100" y="55593"/>
                  </a:lnTo>
                  <a:lnTo>
                    <a:pt x="211313" y="53102"/>
                  </a:lnTo>
                  <a:lnTo>
                    <a:pt x="210217" y="43239"/>
                  </a:lnTo>
                  <a:lnTo>
                    <a:pt x="186008" y="45829"/>
                  </a:lnTo>
                  <a:lnTo>
                    <a:pt x="175746" y="50911"/>
                  </a:lnTo>
                  <a:lnTo>
                    <a:pt x="156617" y="50911"/>
                  </a:lnTo>
                  <a:lnTo>
                    <a:pt x="156617" y="50512"/>
                  </a:lnTo>
                  <a:cubicBezTo>
                    <a:pt x="156617" y="44435"/>
                    <a:pt x="151636" y="39354"/>
                    <a:pt x="145459" y="39354"/>
                  </a:cubicBezTo>
                  <a:lnTo>
                    <a:pt x="132308" y="39354"/>
                  </a:lnTo>
                  <a:lnTo>
                    <a:pt x="132308" y="30088"/>
                  </a:lnTo>
                  <a:lnTo>
                    <a:pt x="136193" y="19627"/>
                  </a:lnTo>
                  <a:lnTo>
                    <a:pt x="134200" y="0"/>
                  </a:lnTo>
                  <a:lnTo>
                    <a:pt x="124337" y="996"/>
                  </a:lnTo>
                  <a:lnTo>
                    <a:pt x="126131" y="18232"/>
                  </a:lnTo>
                  <a:lnTo>
                    <a:pt x="122743" y="27298"/>
                  </a:lnTo>
                  <a:lnTo>
                    <a:pt x="122544" y="39254"/>
                  </a:lnTo>
                  <a:lnTo>
                    <a:pt x="79205" y="39254"/>
                  </a:lnTo>
                  <a:lnTo>
                    <a:pt x="80301" y="30786"/>
                  </a:lnTo>
                  <a:lnTo>
                    <a:pt x="77611" y="17834"/>
                  </a:lnTo>
                  <a:lnTo>
                    <a:pt x="66552" y="1893"/>
                  </a:lnTo>
                  <a:lnTo>
                    <a:pt x="58482" y="7771"/>
                  </a:lnTo>
                  <a:lnTo>
                    <a:pt x="68047" y="20922"/>
                  </a:lnTo>
                  <a:lnTo>
                    <a:pt x="70239" y="31184"/>
                  </a:lnTo>
                  <a:lnTo>
                    <a:pt x="69242" y="39254"/>
                  </a:lnTo>
                  <a:lnTo>
                    <a:pt x="63563" y="39254"/>
                  </a:lnTo>
                  <a:cubicBezTo>
                    <a:pt x="57486" y="39254"/>
                    <a:pt x="52405" y="44235"/>
                    <a:pt x="52405" y="50413"/>
                  </a:cubicBezTo>
                  <a:lnTo>
                    <a:pt x="52405" y="50811"/>
                  </a:lnTo>
                  <a:lnTo>
                    <a:pt x="33176" y="50811"/>
                  </a:lnTo>
                  <a:lnTo>
                    <a:pt x="26501" y="38158"/>
                  </a:lnTo>
                  <a:lnTo>
                    <a:pt x="0" y="43239"/>
                  </a:lnTo>
                  <a:lnTo>
                    <a:pt x="1893" y="53003"/>
                  </a:lnTo>
                  <a:lnTo>
                    <a:pt x="21121" y="49317"/>
                  </a:lnTo>
                  <a:lnTo>
                    <a:pt x="27199" y="60774"/>
                  </a:lnTo>
                  <a:lnTo>
                    <a:pt x="52505" y="60774"/>
                  </a:lnTo>
                  <a:lnTo>
                    <a:pt x="52505" y="66851"/>
                  </a:lnTo>
                  <a:lnTo>
                    <a:pt x="37062" y="72331"/>
                  </a:lnTo>
                  <a:lnTo>
                    <a:pt x="7373" y="72331"/>
                  </a:lnTo>
                  <a:lnTo>
                    <a:pt x="7373" y="82294"/>
                  </a:lnTo>
                  <a:lnTo>
                    <a:pt x="38756" y="82294"/>
                  </a:lnTo>
                  <a:lnTo>
                    <a:pt x="54198" y="76814"/>
                  </a:lnTo>
                  <a:cubicBezTo>
                    <a:pt x="56091" y="80102"/>
                    <a:pt x="59578" y="82493"/>
                    <a:pt x="63663" y="82493"/>
                  </a:cubicBezTo>
                  <a:lnTo>
                    <a:pt x="75519" y="82493"/>
                  </a:lnTo>
                  <a:lnTo>
                    <a:pt x="75519" y="90463"/>
                  </a:lnTo>
                  <a:lnTo>
                    <a:pt x="67847" y="94947"/>
                  </a:lnTo>
                  <a:lnTo>
                    <a:pt x="67847" y="113079"/>
                  </a:lnTo>
                  <a:lnTo>
                    <a:pt x="77810" y="113079"/>
                  </a:lnTo>
                  <a:lnTo>
                    <a:pt x="77810" y="100725"/>
                  </a:lnTo>
                  <a:lnTo>
                    <a:pt x="85482" y="96242"/>
                  </a:lnTo>
                  <a:lnTo>
                    <a:pt x="85482" y="82593"/>
                  </a:lnTo>
                  <a:lnTo>
                    <a:pt x="121548" y="82593"/>
                  </a:lnTo>
                  <a:lnTo>
                    <a:pt x="119854" y="90962"/>
                  </a:lnTo>
                  <a:lnTo>
                    <a:pt x="126429" y="118061"/>
                  </a:lnTo>
                  <a:lnTo>
                    <a:pt x="136093" y="115670"/>
                  </a:lnTo>
                  <a:lnTo>
                    <a:pt x="130016" y="90663"/>
                  </a:lnTo>
                  <a:lnTo>
                    <a:pt x="131610" y="82493"/>
                  </a:lnTo>
                  <a:lnTo>
                    <a:pt x="145558" y="82493"/>
                  </a:lnTo>
                  <a:cubicBezTo>
                    <a:pt x="146256" y="82493"/>
                    <a:pt x="146953" y="82194"/>
                    <a:pt x="147551" y="82095"/>
                  </a:cubicBezTo>
                  <a:lnTo>
                    <a:pt x="147551" y="82194"/>
                  </a:lnTo>
                  <a:lnTo>
                    <a:pt x="178137" y="87475"/>
                  </a:lnTo>
                  <a:lnTo>
                    <a:pt x="206133" y="84785"/>
                  </a:lnTo>
                  <a:lnTo>
                    <a:pt x="205236" y="74822"/>
                  </a:lnTo>
                  <a:lnTo>
                    <a:pt x="178535" y="77412"/>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7" name="Graphic 59">
              <a:extLst>
                <a:ext uri="{FF2B5EF4-FFF2-40B4-BE49-F238E27FC236}">
                  <a16:creationId xmlns:a16="http://schemas.microsoft.com/office/drawing/2014/main" id="{1B98BA3E-619F-43CE-B17C-E91C8F948492}"/>
                </a:ext>
              </a:extLst>
            </p:cNvPr>
            <p:cNvSpPr/>
            <p:nvPr/>
          </p:nvSpPr>
          <p:spPr>
            <a:xfrm>
              <a:off x="2444698" y="2882625"/>
              <a:ext cx="187984" cy="86947"/>
            </a:xfrm>
            <a:custGeom>
              <a:avLst/>
              <a:gdLst>
                <a:gd name="connsiteX0" fmla="*/ 40363 w 187984"/>
                <a:gd name="connsiteY0" fmla="*/ 40944 h 86947"/>
                <a:gd name="connsiteX1" fmla="*/ 17050 w 187984"/>
                <a:gd name="connsiteY1" fmla="*/ 15539 h 86947"/>
                <a:gd name="connsiteX2" fmla="*/ 28707 w 187984"/>
                <a:gd name="connsiteY2" fmla="*/ 2786 h 86947"/>
                <a:gd name="connsiteX3" fmla="*/ 61584 w 187984"/>
                <a:gd name="connsiteY3" fmla="*/ 34169 h 86947"/>
                <a:gd name="connsiteX4" fmla="*/ 126841 w 187984"/>
                <a:gd name="connsiteY4" fmla="*/ 32077 h 86947"/>
                <a:gd name="connsiteX5" fmla="*/ 159918 w 187984"/>
                <a:gd name="connsiteY5" fmla="*/ 6672 h 86947"/>
                <a:gd name="connsiteX6" fmla="*/ 170977 w 187984"/>
                <a:gd name="connsiteY6" fmla="*/ 16037 h 86947"/>
                <a:gd name="connsiteX7" fmla="*/ 147664 w 187984"/>
                <a:gd name="connsiteY7" fmla="*/ 41044 h 86947"/>
                <a:gd name="connsiteX8" fmla="*/ 186220 w 187984"/>
                <a:gd name="connsiteY8" fmla="*/ 67346 h 86947"/>
                <a:gd name="connsiteX9" fmla="*/ 180741 w 187984"/>
                <a:gd name="connsiteY9" fmla="*/ 83884 h 86947"/>
                <a:gd name="connsiteX10" fmla="*/ 163405 w 187984"/>
                <a:gd name="connsiteY10" fmla="*/ 81792 h 86947"/>
                <a:gd name="connsiteX11" fmla="*/ 120565 w 187984"/>
                <a:gd name="connsiteY11" fmla="*/ 48316 h 86947"/>
                <a:gd name="connsiteX12" fmla="*/ 64573 w 187984"/>
                <a:gd name="connsiteY12" fmla="*/ 51305 h 86947"/>
                <a:gd name="connsiteX13" fmla="*/ 23028 w 187984"/>
                <a:gd name="connsiteY13" fmla="*/ 83486 h 86947"/>
                <a:gd name="connsiteX14" fmla="*/ 2205 w 187984"/>
                <a:gd name="connsiteY14" fmla="*/ 66947 h 86947"/>
                <a:gd name="connsiteX15" fmla="*/ 40363 w 187984"/>
                <a:gd name="connsiteY15" fmla="*/ 40944 h 8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84" h="86947">
                  <a:moveTo>
                    <a:pt x="40363" y="40944"/>
                  </a:moveTo>
                  <a:cubicBezTo>
                    <a:pt x="40264" y="34867"/>
                    <a:pt x="25917" y="24007"/>
                    <a:pt x="17050" y="15539"/>
                  </a:cubicBezTo>
                  <a:cubicBezTo>
                    <a:pt x="8183" y="7070"/>
                    <a:pt x="18345" y="-5683"/>
                    <a:pt x="28707" y="2786"/>
                  </a:cubicBezTo>
                  <a:cubicBezTo>
                    <a:pt x="39068" y="11254"/>
                    <a:pt x="47537" y="33771"/>
                    <a:pt x="61584" y="34169"/>
                  </a:cubicBezTo>
                  <a:cubicBezTo>
                    <a:pt x="75532" y="34568"/>
                    <a:pt x="114986" y="38453"/>
                    <a:pt x="126841" y="32077"/>
                  </a:cubicBezTo>
                  <a:cubicBezTo>
                    <a:pt x="138697" y="25701"/>
                    <a:pt x="154439" y="12550"/>
                    <a:pt x="159918" y="6672"/>
                  </a:cubicBezTo>
                  <a:cubicBezTo>
                    <a:pt x="165398" y="694"/>
                    <a:pt x="184128" y="2886"/>
                    <a:pt x="170977" y="16037"/>
                  </a:cubicBezTo>
                  <a:cubicBezTo>
                    <a:pt x="157826" y="29188"/>
                    <a:pt x="147664" y="35066"/>
                    <a:pt x="147664" y="41044"/>
                  </a:cubicBezTo>
                  <a:cubicBezTo>
                    <a:pt x="147664" y="47021"/>
                    <a:pt x="181139" y="59674"/>
                    <a:pt x="186220" y="67346"/>
                  </a:cubicBezTo>
                  <a:cubicBezTo>
                    <a:pt x="191302" y="75017"/>
                    <a:pt x="184128" y="80497"/>
                    <a:pt x="180741" y="83884"/>
                  </a:cubicBezTo>
                  <a:cubicBezTo>
                    <a:pt x="177353" y="87272"/>
                    <a:pt x="170579" y="89364"/>
                    <a:pt x="163405" y="81792"/>
                  </a:cubicBezTo>
                  <a:cubicBezTo>
                    <a:pt x="156232" y="74120"/>
                    <a:pt x="139694" y="48316"/>
                    <a:pt x="120565" y="48316"/>
                  </a:cubicBezTo>
                  <a:cubicBezTo>
                    <a:pt x="101436" y="48316"/>
                    <a:pt x="75234" y="45328"/>
                    <a:pt x="64573" y="51305"/>
                  </a:cubicBezTo>
                  <a:cubicBezTo>
                    <a:pt x="54013" y="57283"/>
                    <a:pt x="33190" y="79301"/>
                    <a:pt x="23028" y="83486"/>
                  </a:cubicBezTo>
                  <a:cubicBezTo>
                    <a:pt x="4796" y="91157"/>
                    <a:pt x="-4569" y="76711"/>
                    <a:pt x="2205" y="66947"/>
                  </a:cubicBezTo>
                  <a:cubicBezTo>
                    <a:pt x="5991" y="61368"/>
                    <a:pt x="40363" y="44431"/>
                    <a:pt x="40363" y="40944"/>
                  </a:cubicBezTo>
                  <a:close/>
                </a:path>
              </a:pathLst>
            </a:custGeom>
            <a:solidFill>
              <a:srgbClr val="E57B40"/>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8" name="Graphic 59">
              <a:extLst>
                <a:ext uri="{FF2B5EF4-FFF2-40B4-BE49-F238E27FC236}">
                  <a16:creationId xmlns:a16="http://schemas.microsoft.com/office/drawing/2014/main" id="{47BAF085-15DD-42C1-BCC1-6BAE164B15A7}"/>
                </a:ext>
              </a:extLst>
            </p:cNvPr>
            <p:cNvSpPr/>
            <p:nvPr/>
          </p:nvSpPr>
          <p:spPr>
            <a:xfrm>
              <a:off x="3087705" y="2897768"/>
              <a:ext cx="187984" cy="86947"/>
            </a:xfrm>
            <a:custGeom>
              <a:avLst/>
              <a:gdLst>
                <a:gd name="connsiteX0" fmla="*/ 40363 w 187984"/>
                <a:gd name="connsiteY0" fmla="*/ 40944 h 86947"/>
                <a:gd name="connsiteX1" fmla="*/ 17050 w 187984"/>
                <a:gd name="connsiteY1" fmla="*/ 15538 h 86947"/>
                <a:gd name="connsiteX2" fmla="*/ 28707 w 187984"/>
                <a:gd name="connsiteY2" fmla="*/ 2786 h 86947"/>
                <a:gd name="connsiteX3" fmla="*/ 61584 w 187984"/>
                <a:gd name="connsiteY3" fmla="*/ 34169 h 86947"/>
                <a:gd name="connsiteX4" fmla="*/ 126841 w 187984"/>
                <a:gd name="connsiteY4" fmla="*/ 32077 h 86947"/>
                <a:gd name="connsiteX5" fmla="*/ 159918 w 187984"/>
                <a:gd name="connsiteY5" fmla="*/ 6671 h 86947"/>
                <a:gd name="connsiteX6" fmla="*/ 170977 w 187984"/>
                <a:gd name="connsiteY6" fmla="*/ 16037 h 86947"/>
                <a:gd name="connsiteX7" fmla="*/ 147664 w 187984"/>
                <a:gd name="connsiteY7" fmla="*/ 41044 h 86947"/>
                <a:gd name="connsiteX8" fmla="*/ 186220 w 187984"/>
                <a:gd name="connsiteY8" fmla="*/ 67346 h 86947"/>
                <a:gd name="connsiteX9" fmla="*/ 180741 w 187984"/>
                <a:gd name="connsiteY9" fmla="*/ 83884 h 86947"/>
                <a:gd name="connsiteX10" fmla="*/ 163405 w 187984"/>
                <a:gd name="connsiteY10" fmla="*/ 81792 h 86947"/>
                <a:gd name="connsiteX11" fmla="*/ 120565 w 187984"/>
                <a:gd name="connsiteY11" fmla="*/ 48317 h 86947"/>
                <a:gd name="connsiteX12" fmla="*/ 64573 w 187984"/>
                <a:gd name="connsiteY12" fmla="*/ 51305 h 86947"/>
                <a:gd name="connsiteX13" fmla="*/ 23028 w 187984"/>
                <a:gd name="connsiteY13" fmla="*/ 83486 h 86947"/>
                <a:gd name="connsiteX14" fmla="*/ 2205 w 187984"/>
                <a:gd name="connsiteY14" fmla="*/ 66947 h 86947"/>
                <a:gd name="connsiteX15" fmla="*/ 40363 w 187984"/>
                <a:gd name="connsiteY15" fmla="*/ 40944 h 8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84" h="86947">
                  <a:moveTo>
                    <a:pt x="40363" y="40944"/>
                  </a:moveTo>
                  <a:cubicBezTo>
                    <a:pt x="40264" y="34867"/>
                    <a:pt x="25917" y="24007"/>
                    <a:pt x="17050" y="15538"/>
                  </a:cubicBezTo>
                  <a:cubicBezTo>
                    <a:pt x="8183" y="7070"/>
                    <a:pt x="18345" y="-5682"/>
                    <a:pt x="28707" y="2786"/>
                  </a:cubicBezTo>
                  <a:cubicBezTo>
                    <a:pt x="39068" y="11254"/>
                    <a:pt x="47537" y="33771"/>
                    <a:pt x="61584" y="34169"/>
                  </a:cubicBezTo>
                  <a:cubicBezTo>
                    <a:pt x="75532" y="34568"/>
                    <a:pt x="114986" y="38453"/>
                    <a:pt x="126841" y="32077"/>
                  </a:cubicBezTo>
                  <a:cubicBezTo>
                    <a:pt x="138697" y="25701"/>
                    <a:pt x="154439" y="12550"/>
                    <a:pt x="159918" y="6671"/>
                  </a:cubicBezTo>
                  <a:cubicBezTo>
                    <a:pt x="165398" y="694"/>
                    <a:pt x="184128" y="2886"/>
                    <a:pt x="170977" y="16037"/>
                  </a:cubicBezTo>
                  <a:cubicBezTo>
                    <a:pt x="157826" y="29188"/>
                    <a:pt x="147664" y="35066"/>
                    <a:pt x="147664" y="41044"/>
                  </a:cubicBezTo>
                  <a:cubicBezTo>
                    <a:pt x="147664" y="47021"/>
                    <a:pt x="181139" y="59674"/>
                    <a:pt x="186220" y="67346"/>
                  </a:cubicBezTo>
                  <a:cubicBezTo>
                    <a:pt x="191301" y="75017"/>
                    <a:pt x="184128" y="80497"/>
                    <a:pt x="180741" y="83884"/>
                  </a:cubicBezTo>
                  <a:cubicBezTo>
                    <a:pt x="177353" y="87272"/>
                    <a:pt x="170579" y="89364"/>
                    <a:pt x="163405" y="81792"/>
                  </a:cubicBezTo>
                  <a:cubicBezTo>
                    <a:pt x="156232" y="74220"/>
                    <a:pt x="139694" y="48317"/>
                    <a:pt x="120565" y="48317"/>
                  </a:cubicBezTo>
                  <a:cubicBezTo>
                    <a:pt x="101536" y="48317"/>
                    <a:pt x="75234" y="45328"/>
                    <a:pt x="64573" y="51305"/>
                  </a:cubicBezTo>
                  <a:cubicBezTo>
                    <a:pt x="54012" y="57283"/>
                    <a:pt x="33190" y="79301"/>
                    <a:pt x="23028" y="83486"/>
                  </a:cubicBezTo>
                  <a:cubicBezTo>
                    <a:pt x="4796" y="91157"/>
                    <a:pt x="-4569" y="76711"/>
                    <a:pt x="2205" y="66947"/>
                  </a:cubicBezTo>
                  <a:cubicBezTo>
                    <a:pt x="5991" y="61368"/>
                    <a:pt x="40463" y="44431"/>
                    <a:pt x="40363" y="40944"/>
                  </a:cubicBezTo>
                  <a:close/>
                </a:path>
              </a:pathLst>
            </a:custGeom>
            <a:solidFill>
              <a:srgbClr val="E57B40"/>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69" name="Graphic 59">
              <a:extLst>
                <a:ext uri="{FF2B5EF4-FFF2-40B4-BE49-F238E27FC236}">
                  <a16:creationId xmlns:a16="http://schemas.microsoft.com/office/drawing/2014/main" id="{40C776F5-5EA6-4CFF-B3EF-7F9C6ADF16C4}"/>
                </a:ext>
              </a:extLst>
            </p:cNvPr>
            <p:cNvSpPr/>
            <p:nvPr/>
          </p:nvSpPr>
          <p:spPr>
            <a:xfrm>
              <a:off x="2667867" y="3058869"/>
              <a:ext cx="187984" cy="86947"/>
            </a:xfrm>
            <a:custGeom>
              <a:avLst/>
              <a:gdLst>
                <a:gd name="connsiteX0" fmla="*/ 40363 w 187984"/>
                <a:gd name="connsiteY0" fmla="*/ 40944 h 86947"/>
                <a:gd name="connsiteX1" fmla="*/ 17050 w 187984"/>
                <a:gd name="connsiteY1" fmla="*/ 15539 h 86947"/>
                <a:gd name="connsiteX2" fmla="*/ 28707 w 187984"/>
                <a:gd name="connsiteY2" fmla="*/ 2786 h 86947"/>
                <a:gd name="connsiteX3" fmla="*/ 61584 w 187984"/>
                <a:gd name="connsiteY3" fmla="*/ 34169 h 86947"/>
                <a:gd name="connsiteX4" fmla="*/ 126841 w 187984"/>
                <a:gd name="connsiteY4" fmla="*/ 32077 h 86947"/>
                <a:gd name="connsiteX5" fmla="*/ 159918 w 187984"/>
                <a:gd name="connsiteY5" fmla="*/ 6672 h 86947"/>
                <a:gd name="connsiteX6" fmla="*/ 170977 w 187984"/>
                <a:gd name="connsiteY6" fmla="*/ 16037 h 86947"/>
                <a:gd name="connsiteX7" fmla="*/ 147664 w 187984"/>
                <a:gd name="connsiteY7" fmla="*/ 41044 h 86947"/>
                <a:gd name="connsiteX8" fmla="*/ 186220 w 187984"/>
                <a:gd name="connsiteY8" fmla="*/ 67346 h 86947"/>
                <a:gd name="connsiteX9" fmla="*/ 180741 w 187984"/>
                <a:gd name="connsiteY9" fmla="*/ 83884 h 86947"/>
                <a:gd name="connsiteX10" fmla="*/ 163405 w 187984"/>
                <a:gd name="connsiteY10" fmla="*/ 81792 h 86947"/>
                <a:gd name="connsiteX11" fmla="*/ 120565 w 187984"/>
                <a:gd name="connsiteY11" fmla="*/ 48317 h 86947"/>
                <a:gd name="connsiteX12" fmla="*/ 64573 w 187984"/>
                <a:gd name="connsiteY12" fmla="*/ 51305 h 86947"/>
                <a:gd name="connsiteX13" fmla="*/ 23028 w 187984"/>
                <a:gd name="connsiteY13" fmla="*/ 83486 h 86947"/>
                <a:gd name="connsiteX14" fmla="*/ 2205 w 187984"/>
                <a:gd name="connsiteY14" fmla="*/ 66947 h 86947"/>
                <a:gd name="connsiteX15" fmla="*/ 40363 w 187984"/>
                <a:gd name="connsiteY15" fmla="*/ 40944 h 8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84" h="86947">
                  <a:moveTo>
                    <a:pt x="40363" y="40944"/>
                  </a:moveTo>
                  <a:cubicBezTo>
                    <a:pt x="40264" y="34867"/>
                    <a:pt x="25917" y="24007"/>
                    <a:pt x="17050" y="15539"/>
                  </a:cubicBezTo>
                  <a:cubicBezTo>
                    <a:pt x="8183" y="7070"/>
                    <a:pt x="18345" y="-5682"/>
                    <a:pt x="28707" y="2786"/>
                  </a:cubicBezTo>
                  <a:cubicBezTo>
                    <a:pt x="39068" y="11254"/>
                    <a:pt x="47537" y="33771"/>
                    <a:pt x="61584" y="34169"/>
                  </a:cubicBezTo>
                  <a:cubicBezTo>
                    <a:pt x="75532" y="34568"/>
                    <a:pt x="114986" y="38453"/>
                    <a:pt x="126841" y="32077"/>
                  </a:cubicBezTo>
                  <a:cubicBezTo>
                    <a:pt x="138697" y="25701"/>
                    <a:pt x="154439" y="12550"/>
                    <a:pt x="159918" y="6672"/>
                  </a:cubicBezTo>
                  <a:cubicBezTo>
                    <a:pt x="165398" y="694"/>
                    <a:pt x="184128" y="2886"/>
                    <a:pt x="170977" y="16037"/>
                  </a:cubicBezTo>
                  <a:cubicBezTo>
                    <a:pt x="157826" y="29188"/>
                    <a:pt x="147664" y="35066"/>
                    <a:pt x="147664" y="41044"/>
                  </a:cubicBezTo>
                  <a:cubicBezTo>
                    <a:pt x="147664" y="47021"/>
                    <a:pt x="181139" y="59674"/>
                    <a:pt x="186220" y="67346"/>
                  </a:cubicBezTo>
                  <a:cubicBezTo>
                    <a:pt x="191301" y="75017"/>
                    <a:pt x="184128" y="80497"/>
                    <a:pt x="180741" y="83884"/>
                  </a:cubicBezTo>
                  <a:cubicBezTo>
                    <a:pt x="177353" y="87272"/>
                    <a:pt x="170579" y="89364"/>
                    <a:pt x="163405" y="81792"/>
                  </a:cubicBezTo>
                  <a:cubicBezTo>
                    <a:pt x="156232" y="74220"/>
                    <a:pt x="139694" y="48317"/>
                    <a:pt x="120565" y="48317"/>
                  </a:cubicBezTo>
                  <a:cubicBezTo>
                    <a:pt x="101536" y="48317"/>
                    <a:pt x="75234" y="45328"/>
                    <a:pt x="64573" y="51305"/>
                  </a:cubicBezTo>
                  <a:cubicBezTo>
                    <a:pt x="53913" y="57283"/>
                    <a:pt x="33190" y="79301"/>
                    <a:pt x="23028" y="83486"/>
                  </a:cubicBezTo>
                  <a:cubicBezTo>
                    <a:pt x="4796" y="91157"/>
                    <a:pt x="-4569" y="76711"/>
                    <a:pt x="2205" y="66947"/>
                  </a:cubicBezTo>
                  <a:cubicBezTo>
                    <a:pt x="5991" y="61368"/>
                    <a:pt x="40463" y="44431"/>
                    <a:pt x="40363" y="40944"/>
                  </a:cubicBezTo>
                  <a:close/>
                </a:path>
              </a:pathLst>
            </a:custGeom>
            <a:solidFill>
              <a:srgbClr val="E57B40"/>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nvGrpSpPr>
            <p:cNvPr id="270" name="Graphic 59">
              <a:extLst>
                <a:ext uri="{FF2B5EF4-FFF2-40B4-BE49-F238E27FC236}">
                  <a16:creationId xmlns:a16="http://schemas.microsoft.com/office/drawing/2014/main" id="{F073E7DA-94EB-44F3-9DF4-E282D26CF95E}"/>
                </a:ext>
              </a:extLst>
            </p:cNvPr>
            <p:cNvGrpSpPr/>
            <p:nvPr/>
          </p:nvGrpSpPr>
          <p:grpSpPr>
            <a:xfrm>
              <a:off x="2776975" y="2653374"/>
              <a:ext cx="260131" cy="109492"/>
              <a:chOff x="2973687" y="2802234"/>
              <a:chExt cx="260131" cy="109492"/>
            </a:xfrm>
            <a:solidFill>
              <a:srgbClr val="F04E50"/>
            </a:solidFill>
          </p:grpSpPr>
          <p:sp>
            <p:nvSpPr>
              <p:cNvPr id="271" name="Freeform: Shape 270">
                <a:extLst>
                  <a:ext uri="{FF2B5EF4-FFF2-40B4-BE49-F238E27FC236}">
                    <a16:creationId xmlns:a16="http://schemas.microsoft.com/office/drawing/2014/main" id="{4CDBE25C-3219-4B32-BD02-BBF4A191A4AE}"/>
                  </a:ext>
                </a:extLst>
              </p:cNvPr>
              <p:cNvSpPr/>
              <p:nvPr/>
            </p:nvSpPr>
            <p:spPr>
              <a:xfrm>
                <a:off x="2973687" y="2802234"/>
                <a:ext cx="67947" cy="67947"/>
              </a:xfrm>
              <a:custGeom>
                <a:avLst/>
                <a:gdLst>
                  <a:gd name="connsiteX0" fmla="*/ 67947 w 67947"/>
                  <a:gd name="connsiteY0" fmla="*/ 33974 h 67947"/>
                  <a:gd name="connsiteX1" fmla="*/ 33974 w 67947"/>
                  <a:gd name="connsiteY1" fmla="*/ 67947 h 67947"/>
                  <a:gd name="connsiteX2" fmla="*/ 0 w 67947"/>
                  <a:gd name="connsiteY2" fmla="*/ 33974 h 67947"/>
                  <a:gd name="connsiteX3" fmla="*/ 33974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4" y="67947"/>
                    </a:cubicBezTo>
                    <a:cubicBezTo>
                      <a:pt x="15211" y="67947"/>
                      <a:pt x="0" y="52737"/>
                      <a:pt x="0" y="33974"/>
                    </a:cubicBezTo>
                    <a:cubicBezTo>
                      <a:pt x="0" y="15211"/>
                      <a:pt x="15210" y="0"/>
                      <a:pt x="33974" y="0"/>
                    </a:cubicBezTo>
                    <a:cubicBezTo>
                      <a:pt x="52737"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72" name="Freeform: Shape 271">
                <a:extLst>
                  <a:ext uri="{FF2B5EF4-FFF2-40B4-BE49-F238E27FC236}">
                    <a16:creationId xmlns:a16="http://schemas.microsoft.com/office/drawing/2014/main" id="{F6C53CF2-4551-43B6-B6D0-7FEEE93CEABE}"/>
                  </a:ext>
                </a:extLst>
              </p:cNvPr>
              <p:cNvSpPr/>
              <p:nvPr/>
            </p:nvSpPr>
            <p:spPr>
              <a:xfrm>
                <a:off x="3039542" y="2819072"/>
                <a:ext cx="67947" cy="67947"/>
              </a:xfrm>
              <a:custGeom>
                <a:avLst/>
                <a:gdLst>
                  <a:gd name="connsiteX0" fmla="*/ 67947 w 67947"/>
                  <a:gd name="connsiteY0" fmla="*/ 33974 h 67947"/>
                  <a:gd name="connsiteX1" fmla="*/ 33974 w 67947"/>
                  <a:gd name="connsiteY1" fmla="*/ 67947 h 67947"/>
                  <a:gd name="connsiteX2" fmla="*/ 0 w 67947"/>
                  <a:gd name="connsiteY2" fmla="*/ 33974 h 67947"/>
                  <a:gd name="connsiteX3" fmla="*/ 33974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4" y="67947"/>
                    </a:cubicBezTo>
                    <a:cubicBezTo>
                      <a:pt x="15211" y="67947"/>
                      <a:pt x="0" y="52737"/>
                      <a:pt x="0" y="33974"/>
                    </a:cubicBezTo>
                    <a:cubicBezTo>
                      <a:pt x="0" y="15211"/>
                      <a:pt x="15210" y="0"/>
                      <a:pt x="33974" y="0"/>
                    </a:cubicBezTo>
                    <a:cubicBezTo>
                      <a:pt x="52737"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73" name="Freeform: Shape 272">
                <a:extLst>
                  <a:ext uri="{FF2B5EF4-FFF2-40B4-BE49-F238E27FC236}">
                    <a16:creationId xmlns:a16="http://schemas.microsoft.com/office/drawing/2014/main" id="{A7E2B159-D807-490D-97CD-A855AFDEF4AF}"/>
                  </a:ext>
                </a:extLst>
              </p:cNvPr>
              <p:cNvSpPr/>
              <p:nvPr/>
            </p:nvSpPr>
            <p:spPr>
              <a:xfrm>
                <a:off x="3106991" y="2809806"/>
                <a:ext cx="67947" cy="67947"/>
              </a:xfrm>
              <a:custGeom>
                <a:avLst/>
                <a:gdLst>
                  <a:gd name="connsiteX0" fmla="*/ 67947 w 67947"/>
                  <a:gd name="connsiteY0" fmla="*/ 33974 h 67947"/>
                  <a:gd name="connsiteX1" fmla="*/ 33974 w 67947"/>
                  <a:gd name="connsiteY1" fmla="*/ 67947 h 67947"/>
                  <a:gd name="connsiteX2" fmla="*/ 0 w 67947"/>
                  <a:gd name="connsiteY2" fmla="*/ 33974 h 67947"/>
                  <a:gd name="connsiteX3" fmla="*/ 33974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4" y="67947"/>
                    </a:cubicBezTo>
                    <a:cubicBezTo>
                      <a:pt x="15211" y="67947"/>
                      <a:pt x="0" y="52737"/>
                      <a:pt x="0" y="33974"/>
                    </a:cubicBezTo>
                    <a:cubicBezTo>
                      <a:pt x="0" y="15210"/>
                      <a:pt x="15210" y="0"/>
                      <a:pt x="33974" y="0"/>
                    </a:cubicBezTo>
                    <a:cubicBezTo>
                      <a:pt x="52737"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74" name="Freeform: Shape 273">
                <a:extLst>
                  <a:ext uri="{FF2B5EF4-FFF2-40B4-BE49-F238E27FC236}">
                    <a16:creationId xmlns:a16="http://schemas.microsoft.com/office/drawing/2014/main" id="{C809F175-67F0-46F0-B3FA-98FAA6523FD0}"/>
                  </a:ext>
                </a:extLst>
              </p:cNvPr>
              <p:cNvSpPr/>
              <p:nvPr/>
            </p:nvSpPr>
            <p:spPr>
              <a:xfrm>
                <a:off x="3165872" y="2843780"/>
                <a:ext cx="67947" cy="67947"/>
              </a:xfrm>
              <a:custGeom>
                <a:avLst/>
                <a:gdLst>
                  <a:gd name="connsiteX0" fmla="*/ 67947 w 67947"/>
                  <a:gd name="connsiteY0" fmla="*/ 33974 h 67947"/>
                  <a:gd name="connsiteX1" fmla="*/ 33973 w 67947"/>
                  <a:gd name="connsiteY1" fmla="*/ 67947 h 67947"/>
                  <a:gd name="connsiteX2" fmla="*/ 0 w 67947"/>
                  <a:gd name="connsiteY2" fmla="*/ 33974 h 67947"/>
                  <a:gd name="connsiteX3" fmla="*/ 33973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3" y="67947"/>
                    </a:cubicBezTo>
                    <a:cubicBezTo>
                      <a:pt x="15210" y="67947"/>
                      <a:pt x="0" y="52737"/>
                      <a:pt x="0" y="33974"/>
                    </a:cubicBezTo>
                    <a:cubicBezTo>
                      <a:pt x="0" y="15211"/>
                      <a:pt x="15210" y="0"/>
                      <a:pt x="33973" y="0"/>
                    </a:cubicBezTo>
                    <a:cubicBezTo>
                      <a:pt x="52736"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75" name="Graphic 59">
              <a:extLst>
                <a:ext uri="{FF2B5EF4-FFF2-40B4-BE49-F238E27FC236}">
                  <a16:creationId xmlns:a16="http://schemas.microsoft.com/office/drawing/2014/main" id="{CE6109C0-F9EC-482A-B260-8CDAD42B8421}"/>
                </a:ext>
              </a:extLst>
            </p:cNvPr>
            <p:cNvGrpSpPr/>
            <p:nvPr/>
          </p:nvGrpSpPr>
          <p:grpSpPr>
            <a:xfrm>
              <a:off x="2685814" y="3200139"/>
              <a:ext cx="203940" cy="67947"/>
              <a:chOff x="2882526" y="3348999"/>
              <a:chExt cx="203940" cy="67947"/>
            </a:xfrm>
            <a:solidFill>
              <a:srgbClr val="F04E50"/>
            </a:solidFill>
          </p:grpSpPr>
          <p:sp>
            <p:nvSpPr>
              <p:cNvPr id="276" name="Freeform: Shape 275">
                <a:extLst>
                  <a:ext uri="{FF2B5EF4-FFF2-40B4-BE49-F238E27FC236}">
                    <a16:creationId xmlns:a16="http://schemas.microsoft.com/office/drawing/2014/main" id="{8A616BA1-B940-4E82-B8D3-0A04164A7095}"/>
                  </a:ext>
                </a:extLst>
              </p:cNvPr>
              <p:cNvSpPr/>
              <p:nvPr/>
            </p:nvSpPr>
            <p:spPr>
              <a:xfrm>
                <a:off x="2882526" y="3348999"/>
                <a:ext cx="67947" cy="67947"/>
              </a:xfrm>
              <a:custGeom>
                <a:avLst/>
                <a:gdLst>
                  <a:gd name="connsiteX0" fmla="*/ 67947 w 67947"/>
                  <a:gd name="connsiteY0" fmla="*/ 33974 h 67947"/>
                  <a:gd name="connsiteX1" fmla="*/ 33974 w 67947"/>
                  <a:gd name="connsiteY1" fmla="*/ 67947 h 67947"/>
                  <a:gd name="connsiteX2" fmla="*/ 0 w 67947"/>
                  <a:gd name="connsiteY2" fmla="*/ 33974 h 67947"/>
                  <a:gd name="connsiteX3" fmla="*/ 33974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4" y="67947"/>
                    </a:cubicBezTo>
                    <a:cubicBezTo>
                      <a:pt x="15210" y="67947"/>
                      <a:pt x="0" y="52737"/>
                      <a:pt x="0" y="33974"/>
                    </a:cubicBezTo>
                    <a:cubicBezTo>
                      <a:pt x="0" y="15211"/>
                      <a:pt x="15210" y="0"/>
                      <a:pt x="33974" y="0"/>
                    </a:cubicBezTo>
                    <a:cubicBezTo>
                      <a:pt x="52737"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77" name="Freeform: Shape 276">
                <a:extLst>
                  <a:ext uri="{FF2B5EF4-FFF2-40B4-BE49-F238E27FC236}">
                    <a16:creationId xmlns:a16="http://schemas.microsoft.com/office/drawing/2014/main" id="{93A3B8BE-C49F-4532-92F8-DE105C92A9EF}"/>
                  </a:ext>
                </a:extLst>
              </p:cNvPr>
              <p:cNvSpPr/>
              <p:nvPr/>
            </p:nvSpPr>
            <p:spPr>
              <a:xfrm>
                <a:off x="2950573" y="3348999"/>
                <a:ext cx="67947" cy="67947"/>
              </a:xfrm>
              <a:custGeom>
                <a:avLst/>
                <a:gdLst>
                  <a:gd name="connsiteX0" fmla="*/ 67947 w 67947"/>
                  <a:gd name="connsiteY0" fmla="*/ 33974 h 67947"/>
                  <a:gd name="connsiteX1" fmla="*/ 33973 w 67947"/>
                  <a:gd name="connsiteY1" fmla="*/ 67947 h 67947"/>
                  <a:gd name="connsiteX2" fmla="*/ 0 w 67947"/>
                  <a:gd name="connsiteY2" fmla="*/ 33974 h 67947"/>
                  <a:gd name="connsiteX3" fmla="*/ 33973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3" y="67947"/>
                    </a:cubicBezTo>
                    <a:cubicBezTo>
                      <a:pt x="15210" y="67947"/>
                      <a:pt x="0" y="52737"/>
                      <a:pt x="0" y="33974"/>
                    </a:cubicBezTo>
                    <a:cubicBezTo>
                      <a:pt x="0" y="15211"/>
                      <a:pt x="15210" y="0"/>
                      <a:pt x="33973" y="0"/>
                    </a:cubicBezTo>
                    <a:cubicBezTo>
                      <a:pt x="52736"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78" name="Freeform: Shape 277">
                <a:extLst>
                  <a:ext uri="{FF2B5EF4-FFF2-40B4-BE49-F238E27FC236}">
                    <a16:creationId xmlns:a16="http://schemas.microsoft.com/office/drawing/2014/main" id="{99AE29F0-3D18-4031-9EAD-65C307AF1189}"/>
                  </a:ext>
                </a:extLst>
              </p:cNvPr>
              <p:cNvSpPr/>
              <p:nvPr/>
            </p:nvSpPr>
            <p:spPr>
              <a:xfrm>
                <a:off x="3018520" y="3348999"/>
                <a:ext cx="67947" cy="67947"/>
              </a:xfrm>
              <a:custGeom>
                <a:avLst/>
                <a:gdLst>
                  <a:gd name="connsiteX0" fmla="*/ 67947 w 67947"/>
                  <a:gd name="connsiteY0" fmla="*/ 33974 h 67947"/>
                  <a:gd name="connsiteX1" fmla="*/ 33974 w 67947"/>
                  <a:gd name="connsiteY1" fmla="*/ 67947 h 67947"/>
                  <a:gd name="connsiteX2" fmla="*/ 0 w 67947"/>
                  <a:gd name="connsiteY2" fmla="*/ 33974 h 67947"/>
                  <a:gd name="connsiteX3" fmla="*/ 33974 w 67947"/>
                  <a:gd name="connsiteY3" fmla="*/ 0 h 67947"/>
                  <a:gd name="connsiteX4" fmla="*/ 67947 w 67947"/>
                  <a:gd name="connsiteY4" fmla="*/ 33974 h 6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7" h="67947">
                    <a:moveTo>
                      <a:pt x="67947" y="33974"/>
                    </a:moveTo>
                    <a:cubicBezTo>
                      <a:pt x="67947" y="52737"/>
                      <a:pt x="52737" y="67947"/>
                      <a:pt x="33974" y="67947"/>
                    </a:cubicBezTo>
                    <a:cubicBezTo>
                      <a:pt x="15211" y="67947"/>
                      <a:pt x="0" y="52737"/>
                      <a:pt x="0" y="33974"/>
                    </a:cubicBezTo>
                    <a:cubicBezTo>
                      <a:pt x="0" y="15211"/>
                      <a:pt x="15210" y="0"/>
                      <a:pt x="33974" y="0"/>
                    </a:cubicBezTo>
                    <a:cubicBezTo>
                      <a:pt x="52737" y="0"/>
                      <a:pt x="67947" y="15210"/>
                      <a:pt x="67947" y="33974"/>
                    </a:cubicBezTo>
                    <a:close/>
                  </a:path>
                </a:pathLst>
              </a:custGeom>
              <a:solidFill>
                <a:srgbClr val="F04E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sp>
          <p:nvSpPr>
            <p:cNvPr id="279" name="Graphic 59">
              <a:extLst>
                <a:ext uri="{FF2B5EF4-FFF2-40B4-BE49-F238E27FC236}">
                  <a16:creationId xmlns:a16="http://schemas.microsoft.com/office/drawing/2014/main" id="{69FFBBAF-7E41-46AC-8A1D-1E6B1B7C43E8}"/>
                </a:ext>
              </a:extLst>
            </p:cNvPr>
            <p:cNvSpPr/>
            <p:nvPr/>
          </p:nvSpPr>
          <p:spPr>
            <a:xfrm>
              <a:off x="2969053" y="2793665"/>
              <a:ext cx="144122" cy="74556"/>
            </a:xfrm>
            <a:custGeom>
              <a:avLst/>
              <a:gdLst>
                <a:gd name="connsiteX0" fmla="*/ 139587 w 144122"/>
                <a:gd name="connsiteY0" fmla="*/ 5467 h 74556"/>
                <a:gd name="connsiteX1" fmla="*/ 125938 w 144122"/>
                <a:gd name="connsiteY1" fmla="*/ 37249 h 74556"/>
                <a:gd name="connsiteX2" fmla="*/ 26209 w 144122"/>
                <a:gd name="connsiteY2" fmla="*/ 73514 h 74556"/>
                <a:gd name="connsiteX3" fmla="*/ 20929 w 144122"/>
                <a:gd name="connsiteY3" fmla="*/ 14035 h 74556"/>
                <a:gd name="connsiteX4" fmla="*/ 81005 w 144122"/>
                <a:gd name="connsiteY4" fmla="*/ 14334 h 74556"/>
                <a:gd name="connsiteX5" fmla="*/ 139587 w 144122"/>
                <a:gd name="connsiteY5" fmla="*/ 5467 h 7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22" h="74556">
                  <a:moveTo>
                    <a:pt x="139587" y="5467"/>
                  </a:moveTo>
                  <a:cubicBezTo>
                    <a:pt x="146063" y="10548"/>
                    <a:pt x="148653" y="21009"/>
                    <a:pt x="125938" y="37249"/>
                  </a:cubicBezTo>
                  <a:cubicBezTo>
                    <a:pt x="100134" y="55680"/>
                    <a:pt x="60581" y="79890"/>
                    <a:pt x="26209" y="73514"/>
                  </a:cubicBezTo>
                  <a:cubicBezTo>
                    <a:pt x="-8163" y="67138"/>
                    <a:pt x="-7466" y="23301"/>
                    <a:pt x="20929" y="14035"/>
                  </a:cubicBezTo>
                  <a:cubicBezTo>
                    <a:pt x="39061" y="8157"/>
                    <a:pt x="62076" y="18319"/>
                    <a:pt x="81005" y="14334"/>
                  </a:cubicBezTo>
                  <a:cubicBezTo>
                    <a:pt x="110495" y="8157"/>
                    <a:pt x="121454" y="-8581"/>
                    <a:pt x="139587" y="5467"/>
                  </a:cubicBezTo>
                  <a:close/>
                </a:path>
              </a:pathLst>
            </a:custGeom>
            <a:solidFill>
              <a:srgbClr val="33B2E7"/>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80" name="Graphic 59">
              <a:extLst>
                <a:ext uri="{FF2B5EF4-FFF2-40B4-BE49-F238E27FC236}">
                  <a16:creationId xmlns:a16="http://schemas.microsoft.com/office/drawing/2014/main" id="{5E36661B-C06F-40F6-B1E8-295483BF1889}"/>
                </a:ext>
              </a:extLst>
            </p:cNvPr>
            <p:cNvSpPr/>
            <p:nvPr/>
          </p:nvSpPr>
          <p:spPr>
            <a:xfrm>
              <a:off x="2628926" y="2541292"/>
              <a:ext cx="101721" cy="34969"/>
            </a:xfrm>
            <a:custGeom>
              <a:avLst/>
              <a:gdLst>
                <a:gd name="connsiteX0" fmla="*/ 0 w 101721"/>
                <a:gd name="connsiteY0" fmla="*/ 0 h 34969"/>
                <a:gd name="connsiteX1" fmla="*/ 101721 w 101721"/>
                <a:gd name="connsiteY1" fmla="*/ 0 h 34969"/>
                <a:gd name="connsiteX2" fmla="*/ 101721 w 101721"/>
                <a:gd name="connsiteY2" fmla="*/ 34970 h 34969"/>
                <a:gd name="connsiteX3" fmla="*/ 0 w 101721"/>
                <a:gd name="connsiteY3" fmla="*/ 34970 h 34969"/>
              </a:gdLst>
              <a:ahLst/>
              <a:cxnLst>
                <a:cxn ang="0">
                  <a:pos x="connsiteX0" y="connsiteY0"/>
                </a:cxn>
                <a:cxn ang="0">
                  <a:pos x="connsiteX1" y="connsiteY1"/>
                </a:cxn>
                <a:cxn ang="0">
                  <a:pos x="connsiteX2" y="connsiteY2"/>
                </a:cxn>
                <a:cxn ang="0">
                  <a:pos x="connsiteX3" y="connsiteY3"/>
                </a:cxn>
              </a:cxnLst>
              <a:rect l="l" t="t" r="r" b="b"/>
              <a:pathLst>
                <a:path w="101721" h="34969">
                  <a:moveTo>
                    <a:pt x="0" y="0"/>
                  </a:moveTo>
                  <a:lnTo>
                    <a:pt x="101721" y="0"/>
                  </a:lnTo>
                  <a:lnTo>
                    <a:pt x="101721" y="34970"/>
                  </a:lnTo>
                  <a:lnTo>
                    <a:pt x="0" y="34970"/>
                  </a:lnTo>
                  <a:close/>
                </a:path>
              </a:pathLst>
            </a:custGeom>
            <a:solidFill>
              <a:srgbClr val="BA92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81" name="Graphic 59">
              <a:extLst>
                <a:ext uri="{FF2B5EF4-FFF2-40B4-BE49-F238E27FC236}">
                  <a16:creationId xmlns:a16="http://schemas.microsoft.com/office/drawing/2014/main" id="{AB1B3A38-BB58-4F70-8D97-FA2D9E0AFC9B}"/>
                </a:ext>
              </a:extLst>
            </p:cNvPr>
            <p:cNvSpPr/>
            <p:nvPr/>
          </p:nvSpPr>
          <p:spPr>
            <a:xfrm>
              <a:off x="2302740" y="2442061"/>
              <a:ext cx="1056069" cy="889290"/>
            </a:xfrm>
            <a:custGeom>
              <a:avLst/>
              <a:gdLst>
                <a:gd name="connsiteX0" fmla="*/ 1056069 w 1056069"/>
                <a:gd name="connsiteY0" fmla="*/ 444645 h 889290"/>
                <a:gd name="connsiteX1" fmla="*/ 528035 w 1056069"/>
                <a:gd name="connsiteY1" fmla="*/ 889290 h 889290"/>
                <a:gd name="connsiteX2" fmla="*/ 0 w 1056069"/>
                <a:gd name="connsiteY2" fmla="*/ 444645 h 889290"/>
                <a:gd name="connsiteX3" fmla="*/ 528035 w 1056069"/>
                <a:gd name="connsiteY3" fmla="*/ 0 h 889290"/>
                <a:gd name="connsiteX4" fmla="*/ 1056069 w 1056069"/>
                <a:gd name="connsiteY4" fmla="*/ 444645 h 88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069" h="889290">
                  <a:moveTo>
                    <a:pt x="1056069" y="444645"/>
                  </a:moveTo>
                  <a:cubicBezTo>
                    <a:pt x="1056069" y="690216"/>
                    <a:pt x="819660" y="889290"/>
                    <a:pt x="528035" y="889290"/>
                  </a:cubicBezTo>
                  <a:cubicBezTo>
                    <a:pt x="236409" y="889290"/>
                    <a:pt x="0" y="690216"/>
                    <a:pt x="0" y="444645"/>
                  </a:cubicBezTo>
                  <a:cubicBezTo>
                    <a:pt x="0" y="199074"/>
                    <a:pt x="236409" y="0"/>
                    <a:pt x="528035" y="0"/>
                  </a:cubicBezTo>
                  <a:cubicBezTo>
                    <a:pt x="819660" y="0"/>
                    <a:pt x="1056069" y="199074"/>
                    <a:pt x="1056069" y="444645"/>
                  </a:cubicBezTo>
                  <a:close/>
                </a:path>
              </a:pathLst>
            </a:cu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grpSp>
          <p:nvGrpSpPr>
            <p:cNvPr id="282" name="Graphic 59">
              <a:extLst>
                <a:ext uri="{FF2B5EF4-FFF2-40B4-BE49-F238E27FC236}">
                  <a16:creationId xmlns:a16="http://schemas.microsoft.com/office/drawing/2014/main" id="{565DBBF1-C5BA-4A75-B196-514AAD7A8B5E}"/>
                </a:ext>
              </a:extLst>
            </p:cNvPr>
            <p:cNvGrpSpPr/>
            <p:nvPr/>
          </p:nvGrpSpPr>
          <p:grpSpPr>
            <a:xfrm>
              <a:off x="2476692" y="2643710"/>
              <a:ext cx="216693" cy="60574"/>
              <a:chOff x="2673404" y="2792570"/>
              <a:chExt cx="216693" cy="60574"/>
            </a:xfrm>
            <a:solidFill>
              <a:srgbClr val="FBD762"/>
            </a:solidFill>
          </p:grpSpPr>
          <p:sp>
            <p:nvSpPr>
              <p:cNvPr id="283" name="Freeform: Shape 282">
                <a:extLst>
                  <a:ext uri="{FF2B5EF4-FFF2-40B4-BE49-F238E27FC236}">
                    <a16:creationId xmlns:a16="http://schemas.microsoft.com/office/drawing/2014/main" id="{FDDFE7E6-B1D4-4CFE-88DB-6662C1A978C5}"/>
                  </a:ext>
                </a:extLst>
              </p:cNvPr>
              <p:cNvSpPr/>
              <p:nvPr/>
            </p:nvSpPr>
            <p:spPr>
              <a:xfrm>
                <a:off x="2673404" y="2792570"/>
                <a:ext cx="108396" cy="60574"/>
              </a:xfrm>
              <a:custGeom>
                <a:avLst/>
                <a:gdLst>
                  <a:gd name="connsiteX0" fmla="*/ 108397 w 108396"/>
                  <a:gd name="connsiteY0" fmla="*/ 30287 h 60574"/>
                  <a:gd name="connsiteX1" fmla="*/ 54198 w 108396"/>
                  <a:gd name="connsiteY1" fmla="*/ 60575 h 60574"/>
                  <a:gd name="connsiteX2" fmla="*/ 0 w 108396"/>
                  <a:gd name="connsiteY2" fmla="*/ 30287 h 60574"/>
                  <a:gd name="connsiteX3" fmla="*/ 54198 w 108396"/>
                  <a:gd name="connsiteY3" fmla="*/ 0 h 60574"/>
                  <a:gd name="connsiteX4" fmla="*/ 108397 w 108396"/>
                  <a:gd name="connsiteY4" fmla="*/ 30287 h 6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6" h="60574">
                    <a:moveTo>
                      <a:pt x="108397" y="30287"/>
                    </a:moveTo>
                    <a:cubicBezTo>
                      <a:pt x="108397" y="47014"/>
                      <a:pt x="84131" y="60575"/>
                      <a:pt x="54198" y="60575"/>
                    </a:cubicBezTo>
                    <a:cubicBezTo>
                      <a:pt x="24265" y="60575"/>
                      <a:pt x="0" y="47014"/>
                      <a:pt x="0" y="30287"/>
                    </a:cubicBezTo>
                    <a:cubicBezTo>
                      <a:pt x="0" y="13560"/>
                      <a:pt x="24265" y="0"/>
                      <a:pt x="54198" y="0"/>
                    </a:cubicBezTo>
                    <a:cubicBezTo>
                      <a:pt x="84131" y="0"/>
                      <a:pt x="108397" y="13560"/>
                      <a:pt x="108397" y="30287"/>
                    </a:cubicBezTo>
                    <a:close/>
                  </a:path>
                </a:pathLst>
              </a:custGeom>
              <a:solidFill>
                <a:srgbClr val="FBD762"/>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84" name="Freeform: Shape 283">
                <a:extLst>
                  <a:ext uri="{FF2B5EF4-FFF2-40B4-BE49-F238E27FC236}">
                    <a16:creationId xmlns:a16="http://schemas.microsoft.com/office/drawing/2014/main" id="{56567791-CE49-4A38-BD89-188F43808187}"/>
                  </a:ext>
                </a:extLst>
              </p:cNvPr>
              <p:cNvSpPr/>
              <p:nvPr/>
            </p:nvSpPr>
            <p:spPr>
              <a:xfrm>
                <a:off x="2781701" y="2792570"/>
                <a:ext cx="108396" cy="60574"/>
              </a:xfrm>
              <a:custGeom>
                <a:avLst/>
                <a:gdLst>
                  <a:gd name="connsiteX0" fmla="*/ 108397 w 108396"/>
                  <a:gd name="connsiteY0" fmla="*/ 30287 h 60574"/>
                  <a:gd name="connsiteX1" fmla="*/ 54198 w 108396"/>
                  <a:gd name="connsiteY1" fmla="*/ 60575 h 60574"/>
                  <a:gd name="connsiteX2" fmla="*/ 0 w 108396"/>
                  <a:gd name="connsiteY2" fmla="*/ 30287 h 60574"/>
                  <a:gd name="connsiteX3" fmla="*/ 54198 w 108396"/>
                  <a:gd name="connsiteY3" fmla="*/ 0 h 60574"/>
                  <a:gd name="connsiteX4" fmla="*/ 108397 w 108396"/>
                  <a:gd name="connsiteY4" fmla="*/ 30287 h 6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6" h="60574">
                    <a:moveTo>
                      <a:pt x="108397" y="30287"/>
                    </a:moveTo>
                    <a:cubicBezTo>
                      <a:pt x="108397" y="47014"/>
                      <a:pt x="84131" y="60575"/>
                      <a:pt x="54198" y="60575"/>
                    </a:cubicBezTo>
                    <a:cubicBezTo>
                      <a:pt x="24265" y="60575"/>
                      <a:pt x="0" y="47014"/>
                      <a:pt x="0" y="30287"/>
                    </a:cubicBezTo>
                    <a:cubicBezTo>
                      <a:pt x="0" y="13560"/>
                      <a:pt x="24265" y="0"/>
                      <a:pt x="54198" y="0"/>
                    </a:cubicBezTo>
                    <a:cubicBezTo>
                      <a:pt x="84131" y="0"/>
                      <a:pt x="108397" y="13560"/>
                      <a:pt x="108397" y="30287"/>
                    </a:cubicBezTo>
                    <a:close/>
                  </a:path>
                </a:pathLst>
              </a:custGeom>
              <a:solidFill>
                <a:srgbClr val="FBD762"/>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grpSp>
          <p:nvGrpSpPr>
            <p:cNvPr id="285" name="Graphic 59">
              <a:extLst>
                <a:ext uri="{FF2B5EF4-FFF2-40B4-BE49-F238E27FC236}">
                  <a16:creationId xmlns:a16="http://schemas.microsoft.com/office/drawing/2014/main" id="{8699A7E4-3D14-464C-8790-2DF077FD994C}"/>
                </a:ext>
              </a:extLst>
            </p:cNvPr>
            <p:cNvGrpSpPr/>
            <p:nvPr/>
          </p:nvGrpSpPr>
          <p:grpSpPr>
            <a:xfrm>
              <a:off x="2771296" y="2867478"/>
              <a:ext cx="216693" cy="60574"/>
              <a:chOff x="2968008" y="3016338"/>
              <a:chExt cx="216693" cy="60574"/>
            </a:xfrm>
            <a:solidFill>
              <a:srgbClr val="FBD762"/>
            </a:solidFill>
          </p:grpSpPr>
          <p:sp>
            <p:nvSpPr>
              <p:cNvPr id="286" name="Freeform: Shape 285">
                <a:extLst>
                  <a:ext uri="{FF2B5EF4-FFF2-40B4-BE49-F238E27FC236}">
                    <a16:creationId xmlns:a16="http://schemas.microsoft.com/office/drawing/2014/main" id="{84E1F74E-641F-4BC0-A488-5F92DDDCECE3}"/>
                  </a:ext>
                </a:extLst>
              </p:cNvPr>
              <p:cNvSpPr/>
              <p:nvPr/>
            </p:nvSpPr>
            <p:spPr>
              <a:xfrm>
                <a:off x="2968008" y="3016338"/>
                <a:ext cx="108396" cy="60574"/>
              </a:xfrm>
              <a:custGeom>
                <a:avLst/>
                <a:gdLst>
                  <a:gd name="connsiteX0" fmla="*/ 108396 w 108396"/>
                  <a:gd name="connsiteY0" fmla="*/ 30287 h 60574"/>
                  <a:gd name="connsiteX1" fmla="*/ 54198 w 108396"/>
                  <a:gd name="connsiteY1" fmla="*/ 60574 h 60574"/>
                  <a:gd name="connsiteX2" fmla="*/ 0 w 108396"/>
                  <a:gd name="connsiteY2" fmla="*/ 30287 h 60574"/>
                  <a:gd name="connsiteX3" fmla="*/ 54198 w 108396"/>
                  <a:gd name="connsiteY3" fmla="*/ 0 h 60574"/>
                  <a:gd name="connsiteX4" fmla="*/ 108396 w 108396"/>
                  <a:gd name="connsiteY4" fmla="*/ 30287 h 6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6" h="60574">
                    <a:moveTo>
                      <a:pt x="108396" y="30287"/>
                    </a:moveTo>
                    <a:cubicBezTo>
                      <a:pt x="108396" y="47014"/>
                      <a:pt x="84131" y="60574"/>
                      <a:pt x="54198" y="60574"/>
                    </a:cubicBezTo>
                    <a:cubicBezTo>
                      <a:pt x="24265" y="60574"/>
                      <a:pt x="0" y="47014"/>
                      <a:pt x="0" y="30287"/>
                    </a:cubicBezTo>
                    <a:cubicBezTo>
                      <a:pt x="0" y="13560"/>
                      <a:pt x="24265" y="0"/>
                      <a:pt x="54198" y="0"/>
                    </a:cubicBezTo>
                    <a:cubicBezTo>
                      <a:pt x="84131" y="0"/>
                      <a:pt x="108396" y="13560"/>
                      <a:pt x="108396" y="30287"/>
                    </a:cubicBezTo>
                    <a:close/>
                  </a:path>
                </a:pathLst>
              </a:custGeom>
              <a:solidFill>
                <a:srgbClr val="FBD762"/>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87" name="Freeform: Shape 286">
                <a:extLst>
                  <a:ext uri="{FF2B5EF4-FFF2-40B4-BE49-F238E27FC236}">
                    <a16:creationId xmlns:a16="http://schemas.microsoft.com/office/drawing/2014/main" id="{50FCA5D6-3DD5-414C-BB43-3C6F0EF2FF6A}"/>
                  </a:ext>
                </a:extLst>
              </p:cNvPr>
              <p:cNvSpPr/>
              <p:nvPr/>
            </p:nvSpPr>
            <p:spPr>
              <a:xfrm>
                <a:off x="3076305" y="3016338"/>
                <a:ext cx="108396" cy="60574"/>
              </a:xfrm>
              <a:custGeom>
                <a:avLst/>
                <a:gdLst>
                  <a:gd name="connsiteX0" fmla="*/ 108397 w 108396"/>
                  <a:gd name="connsiteY0" fmla="*/ 30287 h 60574"/>
                  <a:gd name="connsiteX1" fmla="*/ 54198 w 108396"/>
                  <a:gd name="connsiteY1" fmla="*/ 60574 h 60574"/>
                  <a:gd name="connsiteX2" fmla="*/ 0 w 108396"/>
                  <a:gd name="connsiteY2" fmla="*/ 30287 h 60574"/>
                  <a:gd name="connsiteX3" fmla="*/ 54198 w 108396"/>
                  <a:gd name="connsiteY3" fmla="*/ 0 h 60574"/>
                  <a:gd name="connsiteX4" fmla="*/ 108397 w 108396"/>
                  <a:gd name="connsiteY4" fmla="*/ 30287 h 6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6" h="60574">
                    <a:moveTo>
                      <a:pt x="108397" y="30287"/>
                    </a:moveTo>
                    <a:cubicBezTo>
                      <a:pt x="108397" y="47014"/>
                      <a:pt x="84131" y="60574"/>
                      <a:pt x="54198" y="60574"/>
                    </a:cubicBezTo>
                    <a:cubicBezTo>
                      <a:pt x="24265" y="60574"/>
                      <a:pt x="0" y="47014"/>
                      <a:pt x="0" y="30287"/>
                    </a:cubicBezTo>
                    <a:cubicBezTo>
                      <a:pt x="0" y="13560"/>
                      <a:pt x="24265" y="0"/>
                      <a:pt x="54198" y="0"/>
                    </a:cubicBezTo>
                    <a:cubicBezTo>
                      <a:pt x="84131" y="0"/>
                      <a:pt x="108397" y="13560"/>
                      <a:pt x="108397" y="30287"/>
                    </a:cubicBezTo>
                    <a:close/>
                  </a:path>
                </a:pathLst>
              </a:custGeom>
              <a:solidFill>
                <a:srgbClr val="FBD762"/>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grpSp>
        <p:sp>
          <p:nvSpPr>
            <p:cNvPr id="288" name="Graphic 59">
              <a:extLst>
                <a:ext uri="{FF2B5EF4-FFF2-40B4-BE49-F238E27FC236}">
                  <a16:creationId xmlns:a16="http://schemas.microsoft.com/office/drawing/2014/main" id="{C9AE53C8-D01E-49DF-8CC4-5CA59B087F39}"/>
                </a:ext>
              </a:extLst>
            </p:cNvPr>
            <p:cNvSpPr/>
            <p:nvPr/>
          </p:nvSpPr>
          <p:spPr>
            <a:xfrm>
              <a:off x="2767510" y="2541292"/>
              <a:ext cx="177539" cy="45430"/>
            </a:xfrm>
            <a:custGeom>
              <a:avLst/>
              <a:gdLst>
                <a:gd name="connsiteX0" fmla="*/ 154824 w 177539"/>
                <a:gd name="connsiteY0" fmla="*/ 45431 h 45430"/>
                <a:gd name="connsiteX1" fmla="*/ 22715 w 177539"/>
                <a:gd name="connsiteY1" fmla="*/ 45431 h 45430"/>
                <a:gd name="connsiteX2" fmla="*/ 0 w 177539"/>
                <a:gd name="connsiteY2" fmla="*/ 22715 h 45430"/>
                <a:gd name="connsiteX3" fmla="*/ 0 w 177539"/>
                <a:gd name="connsiteY3" fmla="*/ 22715 h 45430"/>
                <a:gd name="connsiteX4" fmla="*/ 22715 w 177539"/>
                <a:gd name="connsiteY4" fmla="*/ 0 h 45430"/>
                <a:gd name="connsiteX5" fmla="*/ 154824 w 177539"/>
                <a:gd name="connsiteY5" fmla="*/ 0 h 45430"/>
                <a:gd name="connsiteX6" fmla="*/ 177539 w 177539"/>
                <a:gd name="connsiteY6" fmla="*/ 22715 h 45430"/>
                <a:gd name="connsiteX7" fmla="*/ 177539 w 177539"/>
                <a:gd name="connsiteY7" fmla="*/ 22715 h 45430"/>
                <a:gd name="connsiteX8" fmla="*/ 154824 w 177539"/>
                <a:gd name="connsiteY8" fmla="*/ 45431 h 4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39" h="45430">
                  <a:moveTo>
                    <a:pt x="154824" y="45431"/>
                  </a:moveTo>
                  <a:lnTo>
                    <a:pt x="22715" y="45431"/>
                  </a:lnTo>
                  <a:cubicBezTo>
                    <a:pt x="10262" y="45431"/>
                    <a:pt x="0" y="35269"/>
                    <a:pt x="0" y="22715"/>
                  </a:cubicBezTo>
                  <a:lnTo>
                    <a:pt x="0" y="22715"/>
                  </a:lnTo>
                  <a:cubicBezTo>
                    <a:pt x="0" y="10262"/>
                    <a:pt x="10162" y="0"/>
                    <a:pt x="22715" y="0"/>
                  </a:cubicBezTo>
                  <a:lnTo>
                    <a:pt x="154824" y="0"/>
                  </a:lnTo>
                  <a:cubicBezTo>
                    <a:pt x="167277" y="0"/>
                    <a:pt x="177539" y="10162"/>
                    <a:pt x="177539" y="22715"/>
                  </a:cubicBezTo>
                  <a:lnTo>
                    <a:pt x="177539" y="22715"/>
                  </a:lnTo>
                  <a:cubicBezTo>
                    <a:pt x="177539" y="35169"/>
                    <a:pt x="167277" y="45431"/>
                    <a:pt x="154824" y="45431"/>
                  </a:cubicBezTo>
                  <a:close/>
                </a:path>
              </a:pathLst>
            </a:custGeom>
            <a:solidFill>
              <a:srgbClr val="93C952"/>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89" name="Graphic 59">
              <a:extLst>
                <a:ext uri="{FF2B5EF4-FFF2-40B4-BE49-F238E27FC236}">
                  <a16:creationId xmlns:a16="http://schemas.microsoft.com/office/drawing/2014/main" id="{BD4F1A6F-A531-40D5-99B2-EED1A47585E0}"/>
                </a:ext>
              </a:extLst>
            </p:cNvPr>
            <p:cNvSpPr/>
            <p:nvPr/>
          </p:nvSpPr>
          <p:spPr>
            <a:xfrm>
              <a:off x="3098179" y="2706178"/>
              <a:ext cx="177539" cy="45430"/>
            </a:xfrm>
            <a:custGeom>
              <a:avLst/>
              <a:gdLst>
                <a:gd name="connsiteX0" fmla="*/ 154824 w 177539"/>
                <a:gd name="connsiteY0" fmla="*/ 45431 h 45430"/>
                <a:gd name="connsiteX1" fmla="*/ 22715 w 177539"/>
                <a:gd name="connsiteY1" fmla="*/ 45431 h 45430"/>
                <a:gd name="connsiteX2" fmla="*/ 0 w 177539"/>
                <a:gd name="connsiteY2" fmla="*/ 22715 h 45430"/>
                <a:gd name="connsiteX3" fmla="*/ 0 w 177539"/>
                <a:gd name="connsiteY3" fmla="*/ 22715 h 45430"/>
                <a:gd name="connsiteX4" fmla="*/ 22715 w 177539"/>
                <a:gd name="connsiteY4" fmla="*/ 0 h 45430"/>
                <a:gd name="connsiteX5" fmla="*/ 154824 w 177539"/>
                <a:gd name="connsiteY5" fmla="*/ 0 h 45430"/>
                <a:gd name="connsiteX6" fmla="*/ 177539 w 177539"/>
                <a:gd name="connsiteY6" fmla="*/ 22715 h 45430"/>
                <a:gd name="connsiteX7" fmla="*/ 177539 w 177539"/>
                <a:gd name="connsiteY7" fmla="*/ 22715 h 45430"/>
                <a:gd name="connsiteX8" fmla="*/ 154824 w 177539"/>
                <a:gd name="connsiteY8" fmla="*/ 45431 h 4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39" h="45430">
                  <a:moveTo>
                    <a:pt x="154824" y="45431"/>
                  </a:moveTo>
                  <a:lnTo>
                    <a:pt x="22715" y="45431"/>
                  </a:lnTo>
                  <a:cubicBezTo>
                    <a:pt x="10262" y="45431"/>
                    <a:pt x="0" y="35269"/>
                    <a:pt x="0" y="22715"/>
                  </a:cubicBezTo>
                  <a:lnTo>
                    <a:pt x="0" y="22715"/>
                  </a:lnTo>
                  <a:cubicBezTo>
                    <a:pt x="0" y="10262"/>
                    <a:pt x="10162" y="0"/>
                    <a:pt x="22715" y="0"/>
                  </a:cubicBezTo>
                  <a:lnTo>
                    <a:pt x="154824" y="0"/>
                  </a:lnTo>
                  <a:cubicBezTo>
                    <a:pt x="167277" y="0"/>
                    <a:pt x="177539" y="10162"/>
                    <a:pt x="177539" y="22715"/>
                  </a:cubicBezTo>
                  <a:lnTo>
                    <a:pt x="177539" y="22715"/>
                  </a:lnTo>
                  <a:cubicBezTo>
                    <a:pt x="177539" y="35169"/>
                    <a:pt x="167277" y="45431"/>
                    <a:pt x="154824" y="45431"/>
                  </a:cubicBezTo>
                  <a:close/>
                </a:path>
              </a:pathLst>
            </a:custGeom>
            <a:solidFill>
              <a:srgbClr val="93C952"/>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90" name="Graphic 59">
              <a:extLst>
                <a:ext uri="{FF2B5EF4-FFF2-40B4-BE49-F238E27FC236}">
                  <a16:creationId xmlns:a16="http://schemas.microsoft.com/office/drawing/2014/main" id="{A66745E9-8F0A-4B50-9FE7-02685A5C27EE}"/>
                </a:ext>
              </a:extLst>
            </p:cNvPr>
            <p:cNvSpPr/>
            <p:nvPr/>
          </p:nvSpPr>
          <p:spPr>
            <a:xfrm>
              <a:off x="2476693" y="3065640"/>
              <a:ext cx="177539" cy="45430"/>
            </a:xfrm>
            <a:custGeom>
              <a:avLst/>
              <a:gdLst>
                <a:gd name="connsiteX0" fmla="*/ 154824 w 177539"/>
                <a:gd name="connsiteY0" fmla="*/ 45431 h 45430"/>
                <a:gd name="connsiteX1" fmla="*/ 22715 w 177539"/>
                <a:gd name="connsiteY1" fmla="*/ 45431 h 45430"/>
                <a:gd name="connsiteX2" fmla="*/ 0 w 177539"/>
                <a:gd name="connsiteY2" fmla="*/ 22715 h 45430"/>
                <a:gd name="connsiteX3" fmla="*/ 0 w 177539"/>
                <a:gd name="connsiteY3" fmla="*/ 22715 h 45430"/>
                <a:gd name="connsiteX4" fmla="*/ 22715 w 177539"/>
                <a:gd name="connsiteY4" fmla="*/ 0 h 45430"/>
                <a:gd name="connsiteX5" fmla="*/ 154824 w 177539"/>
                <a:gd name="connsiteY5" fmla="*/ 0 h 45430"/>
                <a:gd name="connsiteX6" fmla="*/ 177539 w 177539"/>
                <a:gd name="connsiteY6" fmla="*/ 22715 h 45430"/>
                <a:gd name="connsiteX7" fmla="*/ 177539 w 177539"/>
                <a:gd name="connsiteY7" fmla="*/ 22715 h 45430"/>
                <a:gd name="connsiteX8" fmla="*/ 154824 w 177539"/>
                <a:gd name="connsiteY8" fmla="*/ 45431 h 4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39" h="45430">
                  <a:moveTo>
                    <a:pt x="154824" y="45431"/>
                  </a:moveTo>
                  <a:lnTo>
                    <a:pt x="22715" y="45431"/>
                  </a:lnTo>
                  <a:cubicBezTo>
                    <a:pt x="10262" y="45431"/>
                    <a:pt x="0" y="35269"/>
                    <a:pt x="0" y="22715"/>
                  </a:cubicBezTo>
                  <a:lnTo>
                    <a:pt x="0" y="22715"/>
                  </a:lnTo>
                  <a:cubicBezTo>
                    <a:pt x="0" y="10262"/>
                    <a:pt x="10162" y="0"/>
                    <a:pt x="22715" y="0"/>
                  </a:cubicBezTo>
                  <a:lnTo>
                    <a:pt x="154824" y="0"/>
                  </a:lnTo>
                  <a:cubicBezTo>
                    <a:pt x="167277" y="0"/>
                    <a:pt x="177539" y="10162"/>
                    <a:pt x="177539" y="22715"/>
                  </a:cubicBezTo>
                  <a:lnTo>
                    <a:pt x="177539" y="22715"/>
                  </a:lnTo>
                  <a:cubicBezTo>
                    <a:pt x="177539" y="35269"/>
                    <a:pt x="167277" y="45431"/>
                    <a:pt x="154824" y="45431"/>
                  </a:cubicBezTo>
                  <a:close/>
                </a:path>
              </a:pathLst>
            </a:custGeom>
            <a:solidFill>
              <a:srgbClr val="93C952"/>
            </a:solidFill>
            <a:ln w="4978" cap="flat">
              <a:solidFill>
                <a:srgbClr val="8E755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92" name="Espace réservé du texte 2">
              <a:extLst>
                <a:ext uri="{FF2B5EF4-FFF2-40B4-BE49-F238E27FC236}">
                  <a16:creationId xmlns:a16="http://schemas.microsoft.com/office/drawing/2014/main" id="{8C4403CA-E5EF-493A-B3F8-961D0F4C6F7E}"/>
                </a:ext>
              </a:extLst>
            </p:cNvPr>
            <p:cNvSpPr txBox="1">
              <a:spLocks/>
            </p:cNvSpPr>
            <p:nvPr/>
          </p:nvSpPr>
          <p:spPr>
            <a:xfrm>
              <a:off x="5453908" y="1960481"/>
              <a:ext cx="1189428" cy="367024"/>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Mucus thickness</a:t>
              </a:r>
              <a:r>
                <a:rPr kumimoji="0" lang="en-US" sz="16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rPr>
                <a:t> </a:t>
              </a:r>
              <a:r>
                <a:rPr kumimoji="0" lang="en-ID" sz="14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ID" sz="105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93" name="Espace réservé du texte 2">
              <a:extLst>
                <a:ext uri="{FF2B5EF4-FFF2-40B4-BE49-F238E27FC236}">
                  <a16:creationId xmlns:a16="http://schemas.microsoft.com/office/drawing/2014/main" id="{18CDD415-9D98-4254-841E-A135E99A04BD}"/>
                </a:ext>
              </a:extLst>
            </p:cNvPr>
            <p:cNvSpPr txBox="1">
              <a:spLocks/>
            </p:cNvSpPr>
            <p:nvPr/>
          </p:nvSpPr>
          <p:spPr>
            <a:xfrm>
              <a:off x="5529663" y="3529232"/>
              <a:ext cx="953787" cy="145424"/>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Cell apoptosis </a:t>
              </a:r>
              <a:r>
                <a:rPr kumimoji="0" lang="en-ID" sz="105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294" name="Espace réservé du texte 2">
              <a:extLst>
                <a:ext uri="{FF2B5EF4-FFF2-40B4-BE49-F238E27FC236}">
                  <a16:creationId xmlns:a16="http://schemas.microsoft.com/office/drawing/2014/main" id="{8AFDF798-B540-45A6-8554-85E3E60FD9B8}"/>
                </a:ext>
              </a:extLst>
            </p:cNvPr>
            <p:cNvSpPr txBox="1">
              <a:spLocks/>
            </p:cNvSpPr>
            <p:nvPr/>
          </p:nvSpPr>
          <p:spPr>
            <a:xfrm>
              <a:off x="6560503" y="5047857"/>
              <a:ext cx="589905"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1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IL-17, IL-22</a:t>
              </a:r>
              <a:r>
                <a:rPr kumimoji="0" lang="en-ID" sz="800" b="1" i="0" u="none" strike="noStrike" kern="1200" cap="none" spc="-1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295" name="Espace réservé du texte 2">
              <a:extLst>
                <a:ext uri="{FF2B5EF4-FFF2-40B4-BE49-F238E27FC236}">
                  <a16:creationId xmlns:a16="http://schemas.microsoft.com/office/drawing/2014/main" id="{3A861B92-98F8-4C39-9E01-BAB75A5B9E4E}"/>
                </a:ext>
              </a:extLst>
            </p:cNvPr>
            <p:cNvSpPr txBox="1">
              <a:spLocks/>
            </p:cNvSpPr>
            <p:nvPr/>
          </p:nvSpPr>
          <p:spPr>
            <a:xfrm>
              <a:off x="5458423" y="4814386"/>
              <a:ext cx="338234"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GPR43</a:t>
              </a:r>
              <a:endPar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96" name="Espace réservé du texte 2">
              <a:extLst>
                <a:ext uri="{FF2B5EF4-FFF2-40B4-BE49-F238E27FC236}">
                  <a16:creationId xmlns:a16="http://schemas.microsoft.com/office/drawing/2014/main" id="{5CAEB4B3-95FB-47C1-BF53-55A6348B75D0}"/>
                </a:ext>
              </a:extLst>
            </p:cNvPr>
            <p:cNvSpPr txBox="1">
              <a:spLocks/>
            </p:cNvSpPr>
            <p:nvPr/>
          </p:nvSpPr>
          <p:spPr>
            <a:xfrm>
              <a:off x="6780026" y="4901860"/>
              <a:ext cx="394019"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20" normalizeH="0" baseline="0" noProof="0" dirty="0">
                  <a:ln>
                    <a:noFill/>
                  </a:ln>
                  <a:solidFill>
                    <a:prstClr val="black">
                      <a:lumMod val="75000"/>
                      <a:lumOff val="25000"/>
                    </a:prstClr>
                  </a:solidFill>
                  <a:effectLst/>
                  <a:uLnTx/>
                  <a:uFillTx/>
                  <a:latin typeface="Helvetica Neue LT Std 35 Thin" panose="020B0403020202020204"/>
                  <a:ea typeface="+mn-ea"/>
                  <a:cs typeface="+mn-cs"/>
                </a:rPr>
                <a:t>Mucus </a:t>
              </a:r>
              <a:r>
                <a:rPr kumimoji="0" lang="en-ID" sz="800" b="1" i="0" u="none" strike="noStrike" kern="1200" cap="none" spc="-2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297" name="Espace réservé du texte 2">
              <a:extLst>
                <a:ext uri="{FF2B5EF4-FFF2-40B4-BE49-F238E27FC236}">
                  <a16:creationId xmlns:a16="http://schemas.microsoft.com/office/drawing/2014/main" id="{EE5A7055-B555-4D0D-8FE6-BF1913AACA8B}"/>
                </a:ext>
              </a:extLst>
            </p:cNvPr>
            <p:cNvSpPr txBox="1">
              <a:spLocks/>
            </p:cNvSpPr>
            <p:nvPr/>
          </p:nvSpPr>
          <p:spPr>
            <a:xfrm>
              <a:off x="7231471" y="4901860"/>
              <a:ext cx="350096"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2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AMPs </a:t>
              </a:r>
              <a:r>
                <a:rPr kumimoji="0" lang="en-ID" sz="800" b="1" i="0" u="none" strike="noStrike" kern="1200" cap="none" spc="-2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298" name="Espace réservé du texte 2">
              <a:extLst>
                <a:ext uri="{FF2B5EF4-FFF2-40B4-BE49-F238E27FC236}">
                  <a16:creationId xmlns:a16="http://schemas.microsoft.com/office/drawing/2014/main" id="{A594E37E-9E17-472B-BA7D-1EB0137376FA}"/>
                </a:ext>
              </a:extLst>
            </p:cNvPr>
            <p:cNvSpPr txBox="1">
              <a:spLocks/>
            </p:cNvSpPr>
            <p:nvPr/>
          </p:nvSpPr>
          <p:spPr>
            <a:xfrm>
              <a:off x="7656811" y="4901860"/>
              <a:ext cx="294953"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20" normalizeH="0" baseline="0" noProof="0" dirty="0">
                  <a:ln>
                    <a:noFill/>
                  </a:ln>
                  <a:solidFill>
                    <a:prstClr val="black">
                      <a:lumMod val="75000"/>
                      <a:lumOff val="25000"/>
                    </a:prstClr>
                  </a:solidFill>
                  <a:effectLst/>
                  <a:uLnTx/>
                  <a:uFillTx/>
                  <a:latin typeface="Helvetica Neue LT Std 35 Thin" panose="020B0403020202020204"/>
                  <a:ea typeface="+mn-ea"/>
                  <a:cs typeface="+mn-cs"/>
                </a:rPr>
                <a:t>MLCK</a:t>
              </a:r>
              <a:endParaRPr kumimoji="0" lang="en-ID" sz="800" b="1" i="0" u="none" strike="noStrike" kern="1200" cap="none" spc="-2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299" name="Espace réservé du texte 2">
              <a:extLst>
                <a:ext uri="{FF2B5EF4-FFF2-40B4-BE49-F238E27FC236}">
                  <a16:creationId xmlns:a16="http://schemas.microsoft.com/office/drawing/2014/main" id="{1EB85C0C-FD62-4D89-BC22-A87C7174AF56}"/>
                </a:ext>
              </a:extLst>
            </p:cNvPr>
            <p:cNvSpPr txBox="1">
              <a:spLocks/>
            </p:cNvSpPr>
            <p:nvPr/>
          </p:nvSpPr>
          <p:spPr>
            <a:xfrm>
              <a:off x="7386352" y="4348196"/>
              <a:ext cx="258084"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TJs </a:t>
              </a: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300" name="Espace réservé du texte 2">
              <a:extLst>
                <a:ext uri="{FF2B5EF4-FFF2-40B4-BE49-F238E27FC236}">
                  <a16:creationId xmlns:a16="http://schemas.microsoft.com/office/drawing/2014/main" id="{5E8C5BF1-C2AE-43B0-94CE-66CD7BF08CBB}"/>
                </a:ext>
              </a:extLst>
            </p:cNvPr>
            <p:cNvSpPr txBox="1">
              <a:spLocks/>
            </p:cNvSpPr>
            <p:nvPr/>
          </p:nvSpPr>
          <p:spPr>
            <a:xfrm>
              <a:off x="7210191" y="5253846"/>
              <a:ext cx="370294"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TNF-a </a:t>
              </a: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301" name="Espace réservé du texte 2">
              <a:extLst>
                <a:ext uri="{FF2B5EF4-FFF2-40B4-BE49-F238E27FC236}">
                  <a16:creationId xmlns:a16="http://schemas.microsoft.com/office/drawing/2014/main" id="{7A55595D-73BE-4CF4-A0AF-C5707A57AD3A}"/>
                </a:ext>
              </a:extLst>
            </p:cNvPr>
            <p:cNvSpPr txBox="1">
              <a:spLocks/>
            </p:cNvSpPr>
            <p:nvPr/>
          </p:nvSpPr>
          <p:spPr>
            <a:xfrm>
              <a:off x="5076549" y="4618290"/>
              <a:ext cx="416781"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SCFAs </a:t>
              </a: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t>
              </a:r>
            </a:p>
          </p:txBody>
        </p:sp>
        <p:sp>
          <p:nvSpPr>
            <p:cNvPr id="302" name="Espace réservé du texte 2">
              <a:extLst>
                <a:ext uri="{FF2B5EF4-FFF2-40B4-BE49-F238E27FC236}">
                  <a16:creationId xmlns:a16="http://schemas.microsoft.com/office/drawing/2014/main" id="{CC8C2705-9F6E-48C0-A58E-FFB7F8DEC3DF}"/>
                </a:ext>
              </a:extLst>
            </p:cNvPr>
            <p:cNvSpPr txBox="1">
              <a:spLocks/>
            </p:cNvSpPr>
            <p:nvPr/>
          </p:nvSpPr>
          <p:spPr>
            <a:xfrm>
              <a:off x="5096887" y="5253846"/>
              <a:ext cx="262892"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 Th2</a:t>
              </a:r>
            </a:p>
          </p:txBody>
        </p:sp>
        <p:sp>
          <p:nvSpPr>
            <p:cNvPr id="303" name="Espace réservé du texte 2">
              <a:extLst>
                <a:ext uri="{FF2B5EF4-FFF2-40B4-BE49-F238E27FC236}">
                  <a16:creationId xmlns:a16="http://schemas.microsoft.com/office/drawing/2014/main" id="{F56AE090-53CA-431D-9F4C-D7DDC45C921A}"/>
                </a:ext>
              </a:extLst>
            </p:cNvPr>
            <p:cNvSpPr txBox="1">
              <a:spLocks/>
            </p:cNvSpPr>
            <p:nvPr/>
          </p:nvSpPr>
          <p:spPr>
            <a:xfrm>
              <a:off x="5499427" y="5253846"/>
              <a:ext cx="262892"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 Th1</a:t>
              </a:r>
            </a:p>
          </p:txBody>
        </p:sp>
        <p:sp>
          <p:nvSpPr>
            <p:cNvPr id="304" name="Espace réservé du texte 2">
              <a:extLst>
                <a:ext uri="{FF2B5EF4-FFF2-40B4-BE49-F238E27FC236}">
                  <a16:creationId xmlns:a16="http://schemas.microsoft.com/office/drawing/2014/main" id="{8E96C760-C298-4159-926A-FE37181BCEB2}"/>
                </a:ext>
              </a:extLst>
            </p:cNvPr>
            <p:cNvSpPr txBox="1">
              <a:spLocks/>
            </p:cNvSpPr>
            <p:nvPr/>
          </p:nvSpPr>
          <p:spPr>
            <a:xfrm>
              <a:off x="6275653" y="5253846"/>
              <a:ext cx="320601"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 Th17</a:t>
              </a:r>
            </a:p>
          </p:txBody>
        </p:sp>
        <p:sp>
          <p:nvSpPr>
            <p:cNvPr id="305" name="Espace réservé du texte 2">
              <a:extLst>
                <a:ext uri="{FF2B5EF4-FFF2-40B4-BE49-F238E27FC236}">
                  <a16:creationId xmlns:a16="http://schemas.microsoft.com/office/drawing/2014/main" id="{30862846-D521-4A14-8B87-50B72201F09A}"/>
                </a:ext>
              </a:extLst>
            </p:cNvPr>
            <p:cNvSpPr txBox="1">
              <a:spLocks/>
            </p:cNvSpPr>
            <p:nvPr/>
          </p:nvSpPr>
          <p:spPr>
            <a:xfrm>
              <a:off x="5881929" y="5253846"/>
              <a:ext cx="302968"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 Treg</a:t>
              </a:r>
            </a:p>
          </p:txBody>
        </p:sp>
        <p:sp>
          <p:nvSpPr>
            <p:cNvPr id="306" name="Espace réservé du texte 2">
              <a:extLst>
                <a:ext uri="{FF2B5EF4-FFF2-40B4-BE49-F238E27FC236}">
                  <a16:creationId xmlns:a16="http://schemas.microsoft.com/office/drawing/2014/main" id="{F5899744-5B30-4025-8E6E-061E1EE24DBA}"/>
                </a:ext>
              </a:extLst>
            </p:cNvPr>
            <p:cNvSpPr txBox="1">
              <a:spLocks/>
            </p:cNvSpPr>
            <p:nvPr/>
          </p:nvSpPr>
          <p:spPr>
            <a:xfrm>
              <a:off x="5085923" y="5697957"/>
              <a:ext cx="320601" cy="221599"/>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IL-5,</a:t>
              </a:r>
              <a:b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b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IL-13 ↑</a:t>
              </a:r>
            </a:p>
          </p:txBody>
        </p:sp>
        <p:sp>
          <p:nvSpPr>
            <p:cNvPr id="307" name="Espace réservé du texte 2">
              <a:extLst>
                <a:ext uri="{FF2B5EF4-FFF2-40B4-BE49-F238E27FC236}">
                  <a16:creationId xmlns:a16="http://schemas.microsoft.com/office/drawing/2014/main" id="{541834AF-C69F-4801-8E62-710D30F0CAE8}"/>
                </a:ext>
              </a:extLst>
            </p:cNvPr>
            <p:cNvSpPr txBox="1">
              <a:spLocks/>
            </p:cNvSpPr>
            <p:nvPr/>
          </p:nvSpPr>
          <p:spPr>
            <a:xfrm>
              <a:off x="5469469" y="5697957"/>
              <a:ext cx="320601" cy="221599"/>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IFN-y,</a:t>
              </a:r>
              <a:b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b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IL-12 ↑</a:t>
              </a:r>
            </a:p>
          </p:txBody>
        </p:sp>
        <p:sp>
          <p:nvSpPr>
            <p:cNvPr id="308" name="Espace réservé du texte 2">
              <a:extLst>
                <a:ext uri="{FF2B5EF4-FFF2-40B4-BE49-F238E27FC236}">
                  <a16:creationId xmlns:a16="http://schemas.microsoft.com/office/drawing/2014/main" id="{73418513-45C0-4FA4-9CB7-8581DCBDD44A}"/>
                </a:ext>
              </a:extLst>
            </p:cNvPr>
            <p:cNvSpPr txBox="1">
              <a:spLocks/>
            </p:cNvSpPr>
            <p:nvPr/>
          </p:nvSpPr>
          <p:spPr>
            <a:xfrm>
              <a:off x="5869631" y="5697957"/>
              <a:ext cx="320601"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IL-10 ↓</a:t>
              </a:r>
            </a:p>
          </p:txBody>
        </p:sp>
        <p:sp>
          <p:nvSpPr>
            <p:cNvPr id="309" name="Espace réservé du texte 2">
              <a:extLst>
                <a:ext uri="{FF2B5EF4-FFF2-40B4-BE49-F238E27FC236}">
                  <a16:creationId xmlns:a16="http://schemas.microsoft.com/office/drawing/2014/main" id="{CA5F7CA4-7221-4FE4-8B78-732192D743FA}"/>
                </a:ext>
              </a:extLst>
            </p:cNvPr>
            <p:cNvSpPr txBox="1">
              <a:spLocks/>
            </p:cNvSpPr>
            <p:nvPr/>
          </p:nvSpPr>
          <p:spPr>
            <a:xfrm>
              <a:off x="6311891" y="5697957"/>
              <a:ext cx="262892"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IL-6 ↑</a:t>
              </a:r>
            </a:p>
          </p:txBody>
        </p:sp>
        <p:sp>
          <p:nvSpPr>
            <p:cNvPr id="310" name="Espace réservé du texte 2">
              <a:extLst>
                <a:ext uri="{FF2B5EF4-FFF2-40B4-BE49-F238E27FC236}">
                  <a16:creationId xmlns:a16="http://schemas.microsoft.com/office/drawing/2014/main" id="{4A95E0D0-34AC-4222-B127-50E45B07EAC8}"/>
                </a:ext>
              </a:extLst>
            </p:cNvPr>
            <p:cNvSpPr txBox="1">
              <a:spLocks/>
            </p:cNvSpPr>
            <p:nvPr/>
          </p:nvSpPr>
          <p:spPr>
            <a:xfrm>
              <a:off x="6715355" y="5638559"/>
              <a:ext cx="275717"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B cell</a:t>
              </a:r>
            </a:p>
          </p:txBody>
        </p:sp>
        <p:sp>
          <p:nvSpPr>
            <p:cNvPr id="311" name="Espace réservé du texte 2">
              <a:extLst>
                <a:ext uri="{FF2B5EF4-FFF2-40B4-BE49-F238E27FC236}">
                  <a16:creationId xmlns:a16="http://schemas.microsoft.com/office/drawing/2014/main" id="{D26B72A9-0E42-4182-A0BD-1FD310CDF93F}"/>
                </a:ext>
              </a:extLst>
            </p:cNvPr>
            <p:cNvSpPr txBox="1">
              <a:spLocks/>
            </p:cNvSpPr>
            <p:nvPr/>
          </p:nvSpPr>
          <p:spPr>
            <a:xfrm>
              <a:off x="7272991" y="5574824"/>
              <a:ext cx="399148"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MCP-1 ↑</a:t>
              </a:r>
            </a:p>
          </p:txBody>
        </p:sp>
        <p:sp>
          <p:nvSpPr>
            <p:cNvPr id="312" name="Espace réservé du texte 2">
              <a:extLst>
                <a:ext uri="{FF2B5EF4-FFF2-40B4-BE49-F238E27FC236}">
                  <a16:creationId xmlns:a16="http://schemas.microsoft.com/office/drawing/2014/main" id="{0D4CCD5D-ABE1-4C52-BE0A-549F2B989BF4}"/>
                </a:ext>
              </a:extLst>
            </p:cNvPr>
            <p:cNvSpPr txBox="1">
              <a:spLocks/>
            </p:cNvSpPr>
            <p:nvPr/>
          </p:nvSpPr>
          <p:spPr>
            <a:xfrm>
              <a:off x="7272866" y="5727696"/>
              <a:ext cx="245260"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IgA ↓</a:t>
              </a:r>
            </a:p>
          </p:txBody>
        </p:sp>
        <p:sp>
          <p:nvSpPr>
            <p:cNvPr id="314" name="Espace réservé du texte 2">
              <a:extLst>
                <a:ext uri="{FF2B5EF4-FFF2-40B4-BE49-F238E27FC236}">
                  <a16:creationId xmlns:a16="http://schemas.microsoft.com/office/drawing/2014/main" id="{60B51832-1C92-4CA7-8755-D372A417ECA3}"/>
                </a:ext>
              </a:extLst>
            </p:cNvPr>
            <p:cNvSpPr txBox="1">
              <a:spLocks/>
            </p:cNvSpPr>
            <p:nvPr/>
          </p:nvSpPr>
          <p:spPr>
            <a:xfrm>
              <a:off x="2495747" y="2244078"/>
              <a:ext cx="876843" cy="145424"/>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Gut microbiota</a:t>
              </a:r>
              <a:endParaRPr kumimoji="0" lang="en-ID" sz="105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15" name="Espace réservé du texte 2">
              <a:extLst>
                <a:ext uri="{FF2B5EF4-FFF2-40B4-BE49-F238E27FC236}">
                  <a16:creationId xmlns:a16="http://schemas.microsoft.com/office/drawing/2014/main" id="{07374583-7105-497B-A355-285E2BA5D50E}"/>
                </a:ext>
              </a:extLst>
            </p:cNvPr>
            <p:cNvSpPr txBox="1">
              <a:spLocks/>
            </p:cNvSpPr>
            <p:nvPr/>
          </p:nvSpPr>
          <p:spPr>
            <a:xfrm>
              <a:off x="1641738" y="2615553"/>
              <a:ext cx="325410"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SCFAs</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16" name="Espace réservé du texte 2">
              <a:extLst>
                <a:ext uri="{FF2B5EF4-FFF2-40B4-BE49-F238E27FC236}">
                  <a16:creationId xmlns:a16="http://schemas.microsoft.com/office/drawing/2014/main" id="{C5696B1C-9266-4B80-BDFC-F237E1D6B62C}"/>
                </a:ext>
              </a:extLst>
            </p:cNvPr>
            <p:cNvSpPr txBox="1">
              <a:spLocks/>
            </p:cNvSpPr>
            <p:nvPr/>
          </p:nvSpPr>
          <p:spPr>
            <a:xfrm>
              <a:off x="1744330" y="2806609"/>
              <a:ext cx="222818"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ARG</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17" name="Espace réservé du texte 2">
              <a:extLst>
                <a:ext uri="{FF2B5EF4-FFF2-40B4-BE49-F238E27FC236}">
                  <a16:creationId xmlns:a16="http://schemas.microsoft.com/office/drawing/2014/main" id="{B897D7A6-4300-4858-BEA1-E135D9D20A0C}"/>
                </a:ext>
              </a:extLst>
            </p:cNvPr>
            <p:cNvSpPr txBox="1">
              <a:spLocks/>
            </p:cNvSpPr>
            <p:nvPr/>
          </p:nvSpPr>
          <p:spPr>
            <a:xfrm>
              <a:off x="2407772" y="3777379"/>
              <a:ext cx="302968"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Mucus</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18" name="Espace réservé du texte 2">
              <a:extLst>
                <a:ext uri="{FF2B5EF4-FFF2-40B4-BE49-F238E27FC236}">
                  <a16:creationId xmlns:a16="http://schemas.microsoft.com/office/drawing/2014/main" id="{C33551E9-354F-40EF-ADDC-B8C8245E84B8}"/>
                </a:ext>
              </a:extLst>
            </p:cNvPr>
            <p:cNvSpPr txBox="1">
              <a:spLocks/>
            </p:cNvSpPr>
            <p:nvPr/>
          </p:nvSpPr>
          <p:spPr>
            <a:xfrm>
              <a:off x="2053853" y="4182671"/>
              <a:ext cx="487313"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Goblet cell</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19" name="Espace réservé du texte 2">
              <a:extLst>
                <a:ext uri="{FF2B5EF4-FFF2-40B4-BE49-F238E27FC236}">
                  <a16:creationId xmlns:a16="http://schemas.microsoft.com/office/drawing/2014/main" id="{5DE81782-D808-4EC9-98D2-66CEF0BA1598}"/>
                </a:ext>
              </a:extLst>
            </p:cNvPr>
            <p:cNvSpPr txBox="1">
              <a:spLocks/>
            </p:cNvSpPr>
            <p:nvPr/>
          </p:nvSpPr>
          <p:spPr>
            <a:xfrm>
              <a:off x="1555319" y="4539488"/>
              <a:ext cx="573875"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Macrophage</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0" name="Espace réservé du texte 2">
              <a:extLst>
                <a:ext uri="{FF2B5EF4-FFF2-40B4-BE49-F238E27FC236}">
                  <a16:creationId xmlns:a16="http://schemas.microsoft.com/office/drawing/2014/main" id="{2864CE5D-888C-4A3C-B989-78FCC23C732F}"/>
                </a:ext>
              </a:extLst>
            </p:cNvPr>
            <p:cNvSpPr txBox="1">
              <a:spLocks/>
            </p:cNvSpPr>
            <p:nvPr/>
          </p:nvSpPr>
          <p:spPr>
            <a:xfrm>
              <a:off x="2472207" y="4539488"/>
              <a:ext cx="588303"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Dendritic cell</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1" name="Espace réservé du texte 2">
              <a:extLst>
                <a:ext uri="{FF2B5EF4-FFF2-40B4-BE49-F238E27FC236}">
                  <a16:creationId xmlns:a16="http://schemas.microsoft.com/office/drawing/2014/main" id="{3020F089-179E-48BC-B2FC-2156714FFA21}"/>
                </a:ext>
              </a:extLst>
            </p:cNvPr>
            <p:cNvSpPr txBox="1">
              <a:spLocks/>
            </p:cNvSpPr>
            <p:nvPr/>
          </p:nvSpPr>
          <p:spPr>
            <a:xfrm>
              <a:off x="3211982" y="4897071"/>
              <a:ext cx="533800"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Paneth Cell</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2" name="Espace réservé du texte 2">
              <a:extLst>
                <a:ext uri="{FF2B5EF4-FFF2-40B4-BE49-F238E27FC236}">
                  <a16:creationId xmlns:a16="http://schemas.microsoft.com/office/drawing/2014/main" id="{2C5F6F87-9A2A-48A9-B6C3-BA896CCB1C3A}"/>
                </a:ext>
              </a:extLst>
            </p:cNvPr>
            <p:cNvSpPr txBox="1">
              <a:spLocks/>
            </p:cNvSpPr>
            <p:nvPr/>
          </p:nvSpPr>
          <p:spPr>
            <a:xfrm>
              <a:off x="3323390" y="4213689"/>
              <a:ext cx="274114"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AMPs</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3" name="Espace réservé du texte 2">
              <a:extLst>
                <a:ext uri="{FF2B5EF4-FFF2-40B4-BE49-F238E27FC236}">
                  <a16:creationId xmlns:a16="http://schemas.microsoft.com/office/drawing/2014/main" id="{7D3FEA80-3A94-4F83-850C-236476C345C2}"/>
                </a:ext>
              </a:extLst>
            </p:cNvPr>
            <p:cNvSpPr txBox="1">
              <a:spLocks/>
            </p:cNvSpPr>
            <p:nvPr/>
          </p:nvSpPr>
          <p:spPr>
            <a:xfrm>
              <a:off x="4059195" y="4278127"/>
              <a:ext cx="165110"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TJs</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4" name="Espace réservé du texte 2">
              <a:extLst>
                <a:ext uri="{FF2B5EF4-FFF2-40B4-BE49-F238E27FC236}">
                  <a16:creationId xmlns:a16="http://schemas.microsoft.com/office/drawing/2014/main" id="{702D60A9-CFF1-4444-B73C-7678B3F0415A}"/>
                </a:ext>
              </a:extLst>
            </p:cNvPr>
            <p:cNvSpPr txBox="1">
              <a:spLocks/>
            </p:cNvSpPr>
            <p:nvPr/>
          </p:nvSpPr>
          <p:spPr>
            <a:xfrm>
              <a:off x="3879206" y="4466526"/>
              <a:ext cx="245260"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Crypt</a:t>
              </a:r>
              <a:endParaRPr kumimoji="0" lang="en-ID" sz="800" b="0"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25" name="Espace réservé du texte 2">
              <a:extLst>
                <a:ext uri="{FF2B5EF4-FFF2-40B4-BE49-F238E27FC236}">
                  <a16:creationId xmlns:a16="http://schemas.microsoft.com/office/drawing/2014/main" id="{F82993F1-65D8-4E15-91B3-41F5EA29531A}"/>
                </a:ext>
              </a:extLst>
            </p:cNvPr>
            <p:cNvSpPr txBox="1">
              <a:spLocks/>
            </p:cNvSpPr>
            <p:nvPr/>
          </p:nvSpPr>
          <p:spPr>
            <a:xfrm>
              <a:off x="1638806" y="5356308"/>
              <a:ext cx="182742"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Th2</a:t>
              </a:r>
            </a:p>
          </p:txBody>
        </p:sp>
        <p:sp>
          <p:nvSpPr>
            <p:cNvPr id="326" name="Espace réservé du texte 2">
              <a:extLst>
                <a:ext uri="{FF2B5EF4-FFF2-40B4-BE49-F238E27FC236}">
                  <a16:creationId xmlns:a16="http://schemas.microsoft.com/office/drawing/2014/main" id="{D8C3AC9C-4620-4C1E-A2C1-35C1E10EA2FC}"/>
                </a:ext>
              </a:extLst>
            </p:cNvPr>
            <p:cNvSpPr txBox="1">
              <a:spLocks/>
            </p:cNvSpPr>
            <p:nvPr/>
          </p:nvSpPr>
          <p:spPr>
            <a:xfrm>
              <a:off x="2041346" y="5356308"/>
              <a:ext cx="182742"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Th1</a:t>
              </a:r>
            </a:p>
          </p:txBody>
        </p:sp>
        <p:sp>
          <p:nvSpPr>
            <p:cNvPr id="327" name="Espace réservé du texte 2">
              <a:extLst>
                <a:ext uri="{FF2B5EF4-FFF2-40B4-BE49-F238E27FC236}">
                  <a16:creationId xmlns:a16="http://schemas.microsoft.com/office/drawing/2014/main" id="{AD791963-4DAD-4358-AC1E-B693D96E44EB}"/>
                </a:ext>
              </a:extLst>
            </p:cNvPr>
            <p:cNvSpPr txBox="1">
              <a:spLocks/>
            </p:cNvSpPr>
            <p:nvPr/>
          </p:nvSpPr>
          <p:spPr>
            <a:xfrm>
              <a:off x="2817572" y="5356308"/>
              <a:ext cx="240450"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Th17</a:t>
              </a:r>
            </a:p>
          </p:txBody>
        </p:sp>
        <p:sp>
          <p:nvSpPr>
            <p:cNvPr id="328" name="Espace réservé du texte 2">
              <a:extLst>
                <a:ext uri="{FF2B5EF4-FFF2-40B4-BE49-F238E27FC236}">
                  <a16:creationId xmlns:a16="http://schemas.microsoft.com/office/drawing/2014/main" id="{46875E0E-D6FB-4509-8767-62E02D351D69}"/>
                </a:ext>
              </a:extLst>
            </p:cNvPr>
            <p:cNvSpPr txBox="1">
              <a:spLocks/>
            </p:cNvSpPr>
            <p:nvPr/>
          </p:nvSpPr>
          <p:spPr>
            <a:xfrm>
              <a:off x="2423848" y="5356308"/>
              <a:ext cx="222818"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Treg</a:t>
              </a:r>
            </a:p>
          </p:txBody>
        </p:sp>
        <p:sp>
          <p:nvSpPr>
            <p:cNvPr id="329" name="Espace réservé du texte 2">
              <a:extLst>
                <a:ext uri="{FF2B5EF4-FFF2-40B4-BE49-F238E27FC236}">
                  <a16:creationId xmlns:a16="http://schemas.microsoft.com/office/drawing/2014/main" id="{9D42E19E-FCE4-4BA5-B34C-09E7D5CB892A}"/>
                </a:ext>
              </a:extLst>
            </p:cNvPr>
            <p:cNvSpPr txBox="1">
              <a:spLocks/>
            </p:cNvSpPr>
            <p:nvPr/>
          </p:nvSpPr>
          <p:spPr>
            <a:xfrm>
              <a:off x="3228914" y="5356308"/>
              <a:ext cx="275717" cy="110800"/>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2">
                      <a:lumMod val="25000"/>
                    </a:schemeClr>
                  </a:solidFill>
                  <a:latin typeface="Helvetica Neue LT Std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ID" sz="800" b="1" i="0" u="none" strike="noStrike" kern="1200" cap="none" spc="0" normalizeH="0" baseline="0" noProof="0" dirty="0">
                  <a:ln>
                    <a:noFill/>
                  </a:ln>
                  <a:solidFill>
                    <a:prstClr val="black">
                      <a:lumMod val="75000"/>
                      <a:lumOff val="25000"/>
                    </a:prstClr>
                  </a:solidFill>
                  <a:effectLst/>
                  <a:uLnTx/>
                  <a:uFillTx/>
                  <a:latin typeface="Helvetica Neue LT Std 35 Thin" panose="020B0403020202020204"/>
                  <a:ea typeface="+mn-ea"/>
                  <a:cs typeface="+mn-cs"/>
                </a:rPr>
                <a:t>B cell</a:t>
              </a:r>
            </a:p>
          </p:txBody>
        </p:sp>
        <p:sp>
          <p:nvSpPr>
            <p:cNvPr id="335" name="Freeform: Shape 334">
              <a:extLst>
                <a:ext uri="{FF2B5EF4-FFF2-40B4-BE49-F238E27FC236}">
                  <a16:creationId xmlns:a16="http://schemas.microsoft.com/office/drawing/2014/main" id="{94E7AFFB-418D-48B5-9280-D603C449F4FB}"/>
                </a:ext>
              </a:extLst>
            </p:cNvPr>
            <p:cNvSpPr/>
            <p:nvPr/>
          </p:nvSpPr>
          <p:spPr>
            <a:xfrm>
              <a:off x="2846018" y="2996497"/>
              <a:ext cx="111983" cy="54995"/>
            </a:xfrm>
            <a:custGeom>
              <a:avLst/>
              <a:gdLst>
                <a:gd name="connsiteX0" fmla="*/ 75718 w 111983"/>
                <a:gd name="connsiteY0" fmla="*/ 54995 h 54995"/>
                <a:gd name="connsiteX1" fmla="*/ 66054 w 111983"/>
                <a:gd name="connsiteY1" fmla="*/ 53999 h 54995"/>
                <a:gd name="connsiteX2" fmla="*/ 63364 w 111983"/>
                <a:gd name="connsiteY2" fmla="*/ 31682 h 54995"/>
                <a:gd name="connsiteX3" fmla="*/ 56988 w 111983"/>
                <a:gd name="connsiteY3" fmla="*/ 48420 h 54995"/>
                <a:gd name="connsiteX4" fmla="*/ 47423 w 111983"/>
                <a:gd name="connsiteY4" fmla="*/ 47523 h 54995"/>
                <a:gd name="connsiteX5" fmla="*/ 43737 w 111983"/>
                <a:gd name="connsiteY5" fmla="*/ 27199 h 54995"/>
                <a:gd name="connsiteX6" fmla="*/ 36663 w 111983"/>
                <a:gd name="connsiteY6" fmla="*/ 47423 h 54995"/>
                <a:gd name="connsiteX7" fmla="*/ 27199 w 111983"/>
                <a:gd name="connsiteY7" fmla="*/ 47025 h 54995"/>
                <a:gd name="connsiteX8" fmla="*/ 19527 w 111983"/>
                <a:gd name="connsiteY8" fmla="*/ 18531 h 54995"/>
                <a:gd name="connsiteX9" fmla="*/ 9465 w 111983"/>
                <a:gd name="connsiteY9" fmla="*/ 47423 h 54995"/>
                <a:gd name="connsiteX10" fmla="*/ 0 w 111983"/>
                <a:gd name="connsiteY10" fmla="*/ 44136 h 54995"/>
                <a:gd name="connsiteX11" fmla="*/ 15343 w 111983"/>
                <a:gd name="connsiteY11" fmla="*/ 0 h 54995"/>
                <a:gd name="connsiteX12" fmla="*/ 24907 w 111983"/>
                <a:gd name="connsiteY12" fmla="*/ 398 h 54995"/>
                <a:gd name="connsiteX13" fmla="*/ 32579 w 111983"/>
                <a:gd name="connsiteY13" fmla="*/ 28892 h 54995"/>
                <a:gd name="connsiteX14" fmla="*/ 40549 w 111983"/>
                <a:gd name="connsiteY14" fmla="*/ 5978 h 54995"/>
                <a:gd name="connsiteX15" fmla="*/ 50113 w 111983"/>
                <a:gd name="connsiteY15" fmla="*/ 6775 h 54995"/>
                <a:gd name="connsiteX16" fmla="*/ 53999 w 111983"/>
                <a:gd name="connsiteY16" fmla="*/ 28195 h 54995"/>
                <a:gd name="connsiteX17" fmla="*/ 61272 w 111983"/>
                <a:gd name="connsiteY17" fmla="*/ 9266 h 54995"/>
                <a:gd name="connsiteX18" fmla="*/ 70836 w 111983"/>
                <a:gd name="connsiteY18" fmla="*/ 10461 h 54995"/>
                <a:gd name="connsiteX19" fmla="*/ 73327 w 111983"/>
                <a:gd name="connsiteY19" fmla="*/ 31084 h 54995"/>
                <a:gd name="connsiteX20" fmla="*/ 80700 w 111983"/>
                <a:gd name="connsiteY20" fmla="*/ 9365 h 54995"/>
                <a:gd name="connsiteX21" fmla="*/ 90264 w 111983"/>
                <a:gd name="connsiteY21" fmla="*/ 10062 h 54995"/>
                <a:gd name="connsiteX22" fmla="*/ 94947 w 111983"/>
                <a:gd name="connsiteY22" fmla="*/ 33475 h 54995"/>
                <a:gd name="connsiteX23" fmla="*/ 102518 w 111983"/>
                <a:gd name="connsiteY23" fmla="*/ 9863 h 54995"/>
                <a:gd name="connsiteX24" fmla="*/ 111983 w 111983"/>
                <a:gd name="connsiteY24" fmla="*/ 12852 h 54995"/>
                <a:gd name="connsiteX25" fmla="*/ 98633 w 111983"/>
                <a:gd name="connsiteY25" fmla="*/ 54896 h 54995"/>
                <a:gd name="connsiteX26" fmla="*/ 88969 w 111983"/>
                <a:gd name="connsiteY26" fmla="*/ 54398 h 54995"/>
                <a:gd name="connsiteX27" fmla="*/ 84087 w 111983"/>
                <a:gd name="connsiteY27" fmla="*/ 30188 h 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83" h="54995">
                  <a:moveTo>
                    <a:pt x="75718" y="54995"/>
                  </a:moveTo>
                  <a:lnTo>
                    <a:pt x="66054" y="53999"/>
                  </a:lnTo>
                  <a:lnTo>
                    <a:pt x="63364" y="31682"/>
                  </a:lnTo>
                  <a:lnTo>
                    <a:pt x="56988" y="48420"/>
                  </a:lnTo>
                  <a:lnTo>
                    <a:pt x="47423" y="47523"/>
                  </a:lnTo>
                  <a:lnTo>
                    <a:pt x="43737" y="27199"/>
                  </a:lnTo>
                  <a:lnTo>
                    <a:pt x="36663" y="47423"/>
                  </a:lnTo>
                  <a:lnTo>
                    <a:pt x="27199" y="47025"/>
                  </a:lnTo>
                  <a:lnTo>
                    <a:pt x="19527" y="18531"/>
                  </a:lnTo>
                  <a:lnTo>
                    <a:pt x="9465" y="47423"/>
                  </a:lnTo>
                  <a:lnTo>
                    <a:pt x="0" y="44136"/>
                  </a:lnTo>
                  <a:lnTo>
                    <a:pt x="15343" y="0"/>
                  </a:lnTo>
                  <a:lnTo>
                    <a:pt x="24907" y="398"/>
                  </a:lnTo>
                  <a:lnTo>
                    <a:pt x="32579" y="28892"/>
                  </a:lnTo>
                  <a:lnTo>
                    <a:pt x="40549" y="5978"/>
                  </a:lnTo>
                  <a:lnTo>
                    <a:pt x="50113" y="6775"/>
                  </a:lnTo>
                  <a:lnTo>
                    <a:pt x="53999" y="28195"/>
                  </a:lnTo>
                  <a:lnTo>
                    <a:pt x="61272" y="9266"/>
                  </a:lnTo>
                  <a:lnTo>
                    <a:pt x="70836" y="10461"/>
                  </a:lnTo>
                  <a:lnTo>
                    <a:pt x="73327" y="31084"/>
                  </a:lnTo>
                  <a:lnTo>
                    <a:pt x="80700" y="9365"/>
                  </a:lnTo>
                  <a:lnTo>
                    <a:pt x="90264" y="10062"/>
                  </a:lnTo>
                  <a:lnTo>
                    <a:pt x="94947" y="33475"/>
                  </a:lnTo>
                  <a:lnTo>
                    <a:pt x="102518" y="9863"/>
                  </a:lnTo>
                  <a:lnTo>
                    <a:pt x="111983" y="12852"/>
                  </a:lnTo>
                  <a:lnTo>
                    <a:pt x="98633" y="54896"/>
                  </a:lnTo>
                  <a:lnTo>
                    <a:pt x="88969" y="54398"/>
                  </a:lnTo>
                  <a:lnTo>
                    <a:pt x="84087" y="30188"/>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36" name="Freeform: Shape 335">
              <a:extLst>
                <a:ext uri="{FF2B5EF4-FFF2-40B4-BE49-F238E27FC236}">
                  <a16:creationId xmlns:a16="http://schemas.microsoft.com/office/drawing/2014/main" id="{5EA9E501-62FF-45B3-B423-B1180BC7140A}"/>
                </a:ext>
              </a:extLst>
            </p:cNvPr>
            <p:cNvSpPr/>
            <p:nvPr/>
          </p:nvSpPr>
          <p:spPr>
            <a:xfrm>
              <a:off x="2879692" y="3137672"/>
              <a:ext cx="111983" cy="54995"/>
            </a:xfrm>
            <a:custGeom>
              <a:avLst/>
              <a:gdLst>
                <a:gd name="connsiteX0" fmla="*/ 75619 w 111983"/>
                <a:gd name="connsiteY0" fmla="*/ 54995 h 54995"/>
                <a:gd name="connsiteX1" fmla="*/ 65955 w 111983"/>
                <a:gd name="connsiteY1" fmla="*/ 53999 h 54995"/>
                <a:gd name="connsiteX2" fmla="*/ 63265 w 111983"/>
                <a:gd name="connsiteY2" fmla="*/ 31682 h 54995"/>
                <a:gd name="connsiteX3" fmla="*/ 56888 w 111983"/>
                <a:gd name="connsiteY3" fmla="*/ 48420 h 54995"/>
                <a:gd name="connsiteX4" fmla="*/ 47424 w 111983"/>
                <a:gd name="connsiteY4" fmla="*/ 47523 h 54995"/>
                <a:gd name="connsiteX5" fmla="*/ 43638 w 111983"/>
                <a:gd name="connsiteY5" fmla="*/ 27199 h 54995"/>
                <a:gd name="connsiteX6" fmla="*/ 36664 w 111983"/>
                <a:gd name="connsiteY6" fmla="*/ 47424 h 54995"/>
                <a:gd name="connsiteX7" fmla="*/ 27099 w 111983"/>
                <a:gd name="connsiteY7" fmla="*/ 47025 h 54995"/>
                <a:gd name="connsiteX8" fmla="*/ 19428 w 111983"/>
                <a:gd name="connsiteY8" fmla="*/ 18531 h 54995"/>
                <a:gd name="connsiteX9" fmla="*/ 9365 w 111983"/>
                <a:gd name="connsiteY9" fmla="*/ 47424 h 54995"/>
                <a:gd name="connsiteX10" fmla="*/ 0 w 111983"/>
                <a:gd name="connsiteY10" fmla="*/ 44136 h 54995"/>
                <a:gd name="connsiteX11" fmla="*/ 15343 w 111983"/>
                <a:gd name="connsiteY11" fmla="*/ 0 h 54995"/>
                <a:gd name="connsiteX12" fmla="*/ 24907 w 111983"/>
                <a:gd name="connsiteY12" fmla="*/ 399 h 54995"/>
                <a:gd name="connsiteX13" fmla="*/ 32579 w 111983"/>
                <a:gd name="connsiteY13" fmla="*/ 28893 h 54995"/>
                <a:gd name="connsiteX14" fmla="*/ 40450 w 111983"/>
                <a:gd name="connsiteY14" fmla="*/ 6077 h 54995"/>
                <a:gd name="connsiteX15" fmla="*/ 50114 w 111983"/>
                <a:gd name="connsiteY15" fmla="*/ 6775 h 54995"/>
                <a:gd name="connsiteX16" fmla="*/ 53999 w 111983"/>
                <a:gd name="connsiteY16" fmla="*/ 28195 h 54995"/>
                <a:gd name="connsiteX17" fmla="*/ 61172 w 111983"/>
                <a:gd name="connsiteY17" fmla="*/ 9266 h 54995"/>
                <a:gd name="connsiteX18" fmla="*/ 70737 w 111983"/>
                <a:gd name="connsiteY18" fmla="*/ 10461 h 54995"/>
                <a:gd name="connsiteX19" fmla="*/ 73228 w 111983"/>
                <a:gd name="connsiteY19" fmla="*/ 31084 h 54995"/>
                <a:gd name="connsiteX20" fmla="*/ 80600 w 111983"/>
                <a:gd name="connsiteY20" fmla="*/ 9365 h 54995"/>
                <a:gd name="connsiteX21" fmla="*/ 90264 w 111983"/>
                <a:gd name="connsiteY21" fmla="*/ 10063 h 54995"/>
                <a:gd name="connsiteX22" fmla="*/ 94947 w 111983"/>
                <a:gd name="connsiteY22" fmla="*/ 33475 h 54995"/>
                <a:gd name="connsiteX23" fmla="*/ 102419 w 111983"/>
                <a:gd name="connsiteY23" fmla="*/ 9863 h 54995"/>
                <a:gd name="connsiteX24" fmla="*/ 111983 w 111983"/>
                <a:gd name="connsiteY24" fmla="*/ 12852 h 54995"/>
                <a:gd name="connsiteX25" fmla="*/ 98533 w 111983"/>
                <a:gd name="connsiteY25" fmla="*/ 54896 h 54995"/>
                <a:gd name="connsiteX26" fmla="*/ 88969 w 111983"/>
                <a:gd name="connsiteY26" fmla="*/ 54398 h 54995"/>
                <a:gd name="connsiteX27" fmla="*/ 84087 w 111983"/>
                <a:gd name="connsiteY27" fmla="*/ 30188 h 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83" h="54995">
                  <a:moveTo>
                    <a:pt x="75619" y="54995"/>
                  </a:moveTo>
                  <a:lnTo>
                    <a:pt x="65955" y="53999"/>
                  </a:lnTo>
                  <a:lnTo>
                    <a:pt x="63265" y="31682"/>
                  </a:lnTo>
                  <a:lnTo>
                    <a:pt x="56888" y="48420"/>
                  </a:lnTo>
                  <a:lnTo>
                    <a:pt x="47424" y="47523"/>
                  </a:lnTo>
                  <a:lnTo>
                    <a:pt x="43638" y="27199"/>
                  </a:lnTo>
                  <a:lnTo>
                    <a:pt x="36664" y="47424"/>
                  </a:lnTo>
                  <a:lnTo>
                    <a:pt x="27099" y="47025"/>
                  </a:lnTo>
                  <a:lnTo>
                    <a:pt x="19428" y="18531"/>
                  </a:lnTo>
                  <a:lnTo>
                    <a:pt x="9365" y="47424"/>
                  </a:lnTo>
                  <a:lnTo>
                    <a:pt x="0" y="44136"/>
                  </a:lnTo>
                  <a:lnTo>
                    <a:pt x="15343" y="0"/>
                  </a:lnTo>
                  <a:lnTo>
                    <a:pt x="24907" y="399"/>
                  </a:lnTo>
                  <a:lnTo>
                    <a:pt x="32579" y="28893"/>
                  </a:lnTo>
                  <a:lnTo>
                    <a:pt x="40450" y="6077"/>
                  </a:lnTo>
                  <a:lnTo>
                    <a:pt x="50114" y="6775"/>
                  </a:lnTo>
                  <a:lnTo>
                    <a:pt x="53999" y="28195"/>
                  </a:lnTo>
                  <a:lnTo>
                    <a:pt x="61172" y="9266"/>
                  </a:lnTo>
                  <a:lnTo>
                    <a:pt x="70737" y="10461"/>
                  </a:lnTo>
                  <a:lnTo>
                    <a:pt x="73228" y="31084"/>
                  </a:lnTo>
                  <a:lnTo>
                    <a:pt x="80600" y="9365"/>
                  </a:lnTo>
                  <a:lnTo>
                    <a:pt x="90264" y="10063"/>
                  </a:lnTo>
                  <a:lnTo>
                    <a:pt x="94947" y="33475"/>
                  </a:lnTo>
                  <a:lnTo>
                    <a:pt x="102419" y="9863"/>
                  </a:lnTo>
                  <a:lnTo>
                    <a:pt x="111983" y="12852"/>
                  </a:lnTo>
                  <a:lnTo>
                    <a:pt x="98533" y="54896"/>
                  </a:lnTo>
                  <a:lnTo>
                    <a:pt x="88969" y="54398"/>
                  </a:lnTo>
                  <a:lnTo>
                    <a:pt x="84087" y="30188"/>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37" name="Freeform: Shape 336">
              <a:extLst>
                <a:ext uri="{FF2B5EF4-FFF2-40B4-BE49-F238E27FC236}">
                  <a16:creationId xmlns:a16="http://schemas.microsoft.com/office/drawing/2014/main" id="{E024FF07-B85A-495F-BBFD-5F73208C365F}"/>
                </a:ext>
              </a:extLst>
            </p:cNvPr>
            <p:cNvSpPr/>
            <p:nvPr/>
          </p:nvSpPr>
          <p:spPr>
            <a:xfrm>
              <a:off x="3005126" y="3098219"/>
              <a:ext cx="111983" cy="54995"/>
            </a:xfrm>
            <a:custGeom>
              <a:avLst/>
              <a:gdLst>
                <a:gd name="connsiteX0" fmla="*/ 75619 w 111983"/>
                <a:gd name="connsiteY0" fmla="*/ 54995 h 54995"/>
                <a:gd name="connsiteX1" fmla="*/ 65954 w 111983"/>
                <a:gd name="connsiteY1" fmla="*/ 53999 h 54995"/>
                <a:gd name="connsiteX2" fmla="*/ 63264 w 111983"/>
                <a:gd name="connsiteY2" fmla="*/ 31682 h 54995"/>
                <a:gd name="connsiteX3" fmla="*/ 56888 w 111983"/>
                <a:gd name="connsiteY3" fmla="*/ 48420 h 54995"/>
                <a:gd name="connsiteX4" fmla="*/ 47324 w 111983"/>
                <a:gd name="connsiteY4" fmla="*/ 47523 h 54995"/>
                <a:gd name="connsiteX5" fmla="*/ 43637 w 111983"/>
                <a:gd name="connsiteY5" fmla="*/ 27199 h 54995"/>
                <a:gd name="connsiteX6" fmla="*/ 36663 w 111983"/>
                <a:gd name="connsiteY6" fmla="*/ 47423 h 54995"/>
                <a:gd name="connsiteX7" fmla="*/ 27099 w 111983"/>
                <a:gd name="connsiteY7" fmla="*/ 47025 h 54995"/>
                <a:gd name="connsiteX8" fmla="*/ 19428 w 111983"/>
                <a:gd name="connsiteY8" fmla="*/ 18531 h 54995"/>
                <a:gd name="connsiteX9" fmla="*/ 9365 w 111983"/>
                <a:gd name="connsiteY9" fmla="*/ 47324 h 54995"/>
                <a:gd name="connsiteX10" fmla="*/ 0 w 111983"/>
                <a:gd name="connsiteY10" fmla="*/ 44036 h 54995"/>
                <a:gd name="connsiteX11" fmla="*/ 15343 w 111983"/>
                <a:gd name="connsiteY11" fmla="*/ 0 h 54995"/>
                <a:gd name="connsiteX12" fmla="*/ 24808 w 111983"/>
                <a:gd name="connsiteY12" fmla="*/ 398 h 54995"/>
                <a:gd name="connsiteX13" fmla="*/ 32479 w 111983"/>
                <a:gd name="connsiteY13" fmla="*/ 28892 h 54995"/>
                <a:gd name="connsiteX14" fmla="*/ 40449 w 111983"/>
                <a:gd name="connsiteY14" fmla="*/ 5978 h 54995"/>
                <a:gd name="connsiteX15" fmla="*/ 50113 w 111983"/>
                <a:gd name="connsiteY15" fmla="*/ 6775 h 54995"/>
                <a:gd name="connsiteX16" fmla="*/ 53999 w 111983"/>
                <a:gd name="connsiteY16" fmla="*/ 28195 h 54995"/>
                <a:gd name="connsiteX17" fmla="*/ 61172 w 111983"/>
                <a:gd name="connsiteY17" fmla="*/ 9265 h 54995"/>
                <a:gd name="connsiteX18" fmla="*/ 70737 w 111983"/>
                <a:gd name="connsiteY18" fmla="*/ 10361 h 54995"/>
                <a:gd name="connsiteX19" fmla="*/ 73227 w 111983"/>
                <a:gd name="connsiteY19" fmla="*/ 31084 h 54995"/>
                <a:gd name="connsiteX20" fmla="*/ 80600 w 111983"/>
                <a:gd name="connsiteY20" fmla="*/ 9365 h 54995"/>
                <a:gd name="connsiteX21" fmla="*/ 90264 w 111983"/>
                <a:gd name="connsiteY21" fmla="*/ 10062 h 54995"/>
                <a:gd name="connsiteX22" fmla="*/ 94947 w 111983"/>
                <a:gd name="connsiteY22" fmla="*/ 33475 h 54995"/>
                <a:gd name="connsiteX23" fmla="*/ 102419 w 111983"/>
                <a:gd name="connsiteY23" fmla="*/ 9863 h 54995"/>
                <a:gd name="connsiteX24" fmla="*/ 111983 w 111983"/>
                <a:gd name="connsiteY24" fmla="*/ 12852 h 54995"/>
                <a:gd name="connsiteX25" fmla="*/ 98533 w 111983"/>
                <a:gd name="connsiteY25" fmla="*/ 54896 h 54995"/>
                <a:gd name="connsiteX26" fmla="*/ 88969 w 111983"/>
                <a:gd name="connsiteY26" fmla="*/ 54397 h 54995"/>
                <a:gd name="connsiteX27" fmla="*/ 84087 w 111983"/>
                <a:gd name="connsiteY27" fmla="*/ 30188 h 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83" h="54995">
                  <a:moveTo>
                    <a:pt x="75619" y="54995"/>
                  </a:moveTo>
                  <a:lnTo>
                    <a:pt x="65954" y="53999"/>
                  </a:lnTo>
                  <a:lnTo>
                    <a:pt x="63264" y="31682"/>
                  </a:lnTo>
                  <a:lnTo>
                    <a:pt x="56888" y="48420"/>
                  </a:lnTo>
                  <a:lnTo>
                    <a:pt x="47324" y="47523"/>
                  </a:lnTo>
                  <a:lnTo>
                    <a:pt x="43637" y="27199"/>
                  </a:lnTo>
                  <a:lnTo>
                    <a:pt x="36663" y="47423"/>
                  </a:lnTo>
                  <a:lnTo>
                    <a:pt x="27099" y="47025"/>
                  </a:lnTo>
                  <a:lnTo>
                    <a:pt x="19428" y="18531"/>
                  </a:lnTo>
                  <a:lnTo>
                    <a:pt x="9365" y="47324"/>
                  </a:lnTo>
                  <a:lnTo>
                    <a:pt x="0" y="44036"/>
                  </a:lnTo>
                  <a:lnTo>
                    <a:pt x="15343" y="0"/>
                  </a:lnTo>
                  <a:lnTo>
                    <a:pt x="24808" y="398"/>
                  </a:lnTo>
                  <a:lnTo>
                    <a:pt x="32479" y="28892"/>
                  </a:lnTo>
                  <a:lnTo>
                    <a:pt x="40449" y="5978"/>
                  </a:lnTo>
                  <a:lnTo>
                    <a:pt x="50113" y="6775"/>
                  </a:lnTo>
                  <a:lnTo>
                    <a:pt x="53999" y="28195"/>
                  </a:lnTo>
                  <a:lnTo>
                    <a:pt x="61172" y="9265"/>
                  </a:lnTo>
                  <a:lnTo>
                    <a:pt x="70737" y="10361"/>
                  </a:lnTo>
                  <a:lnTo>
                    <a:pt x="73227" y="31084"/>
                  </a:lnTo>
                  <a:lnTo>
                    <a:pt x="80600" y="9365"/>
                  </a:lnTo>
                  <a:lnTo>
                    <a:pt x="90264" y="10062"/>
                  </a:lnTo>
                  <a:lnTo>
                    <a:pt x="94947" y="33475"/>
                  </a:lnTo>
                  <a:lnTo>
                    <a:pt x="102419" y="9863"/>
                  </a:lnTo>
                  <a:lnTo>
                    <a:pt x="111983" y="12852"/>
                  </a:lnTo>
                  <a:lnTo>
                    <a:pt x="98533" y="54896"/>
                  </a:lnTo>
                  <a:lnTo>
                    <a:pt x="88969" y="54397"/>
                  </a:lnTo>
                  <a:lnTo>
                    <a:pt x="84087" y="30188"/>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38" name="Freeform: Shape 337">
              <a:extLst>
                <a:ext uri="{FF2B5EF4-FFF2-40B4-BE49-F238E27FC236}">
                  <a16:creationId xmlns:a16="http://schemas.microsoft.com/office/drawing/2014/main" id="{66AE2539-F7E0-41BB-9060-1934BE9D9A19}"/>
                </a:ext>
              </a:extLst>
            </p:cNvPr>
            <p:cNvSpPr/>
            <p:nvPr/>
          </p:nvSpPr>
          <p:spPr>
            <a:xfrm>
              <a:off x="3103260" y="2788671"/>
              <a:ext cx="110289" cy="53401"/>
            </a:xfrm>
            <a:custGeom>
              <a:avLst/>
              <a:gdLst>
                <a:gd name="connsiteX0" fmla="*/ 53202 w 110289"/>
                <a:gd name="connsiteY0" fmla="*/ 53401 h 53401"/>
                <a:gd name="connsiteX1" fmla="*/ 50313 w 110289"/>
                <a:gd name="connsiteY1" fmla="*/ 53102 h 53401"/>
                <a:gd name="connsiteX2" fmla="*/ 21321 w 110289"/>
                <a:gd name="connsiteY2" fmla="*/ 25007 h 53401"/>
                <a:gd name="connsiteX3" fmla="*/ 15144 w 110289"/>
                <a:gd name="connsiteY3" fmla="*/ 16638 h 53401"/>
                <a:gd name="connsiteX4" fmla="*/ 7373 w 110289"/>
                <a:gd name="connsiteY4" fmla="*/ 20225 h 53401"/>
                <a:gd name="connsiteX5" fmla="*/ 0 w 110289"/>
                <a:gd name="connsiteY5" fmla="*/ 13550 h 53401"/>
                <a:gd name="connsiteX6" fmla="*/ 21420 w 110289"/>
                <a:gd name="connsiteY6" fmla="*/ 8867 h 53401"/>
                <a:gd name="connsiteX7" fmla="*/ 29590 w 110289"/>
                <a:gd name="connsiteY7" fmla="*/ 19428 h 53401"/>
                <a:gd name="connsiteX8" fmla="*/ 52206 w 110289"/>
                <a:gd name="connsiteY8" fmla="*/ 43239 h 53401"/>
                <a:gd name="connsiteX9" fmla="*/ 56490 w 110289"/>
                <a:gd name="connsiteY9" fmla="*/ 42243 h 53401"/>
                <a:gd name="connsiteX10" fmla="*/ 71235 w 110289"/>
                <a:gd name="connsiteY10" fmla="*/ 26701 h 53401"/>
                <a:gd name="connsiteX11" fmla="*/ 109293 w 110289"/>
                <a:gd name="connsiteY11" fmla="*/ 0 h 53401"/>
                <a:gd name="connsiteX12" fmla="*/ 110290 w 110289"/>
                <a:gd name="connsiteY12" fmla="*/ 9963 h 53401"/>
                <a:gd name="connsiteX13" fmla="*/ 79006 w 110289"/>
                <a:gd name="connsiteY13" fmla="*/ 32977 h 53401"/>
                <a:gd name="connsiteX14" fmla="*/ 62069 w 110289"/>
                <a:gd name="connsiteY14" fmla="*/ 50512 h 53401"/>
                <a:gd name="connsiteX15" fmla="*/ 53202 w 110289"/>
                <a:gd name="connsiteY15" fmla="*/ 53401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89" h="53401">
                  <a:moveTo>
                    <a:pt x="53202" y="53401"/>
                  </a:moveTo>
                  <a:cubicBezTo>
                    <a:pt x="52206" y="53401"/>
                    <a:pt x="51209" y="53302"/>
                    <a:pt x="50313" y="53102"/>
                  </a:cubicBezTo>
                  <a:cubicBezTo>
                    <a:pt x="38756" y="50911"/>
                    <a:pt x="28693" y="35966"/>
                    <a:pt x="21321" y="25007"/>
                  </a:cubicBezTo>
                  <a:cubicBezTo>
                    <a:pt x="19029" y="21620"/>
                    <a:pt x="16240" y="17435"/>
                    <a:pt x="15144" y="16638"/>
                  </a:cubicBezTo>
                  <a:cubicBezTo>
                    <a:pt x="12952" y="14845"/>
                    <a:pt x="8170" y="19328"/>
                    <a:pt x="7373" y="20225"/>
                  </a:cubicBezTo>
                  <a:lnTo>
                    <a:pt x="0" y="13550"/>
                  </a:lnTo>
                  <a:cubicBezTo>
                    <a:pt x="5480" y="7373"/>
                    <a:pt x="14546" y="3387"/>
                    <a:pt x="21420" y="8867"/>
                  </a:cubicBezTo>
                  <a:cubicBezTo>
                    <a:pt x="23512" y="10561"/>
                    <a:pt x="25804" y="13848"/>
                    <a:pt x="29590" y="19428"/>
                  </a:cubicBezTo>
                  <a:cubicBezTo>
                    <a:pt x="35269" y="27797"/>
                    <a:pt x="44734" y="41844"/>
                    <a:pt x="52206" y="43239"/>
                  </a:cubicBezTo>
                  <a:cubicBezTo>
                    <a:pt x="53800" y="43538"/>
                    <a:pt x="55095" y="43239"/>
                    <a:pt x="56490" y="42243"/>
                  </a:cubicBezTo>
                  <a:cubicBezTo>
                    <a:pt x="61770" y="38656"/>
                    <a:pt x="66353" y="32878"/>
                    <a:pt x="71235" y="26701"/>
                  </a:cubicBezTo>
                  <a:cubicBezTo>
                    <a:pt x="80600" y="15044"/>
                    <a:pt x="91161" y="1793"/>
                    <a:pt x="109293" y="0"/>
                  </a:cubicBezTo>
                  <a:lnTo>
                    <a:pt x="110290" y="9963"/>
                  </a:lnTo>
                  <a:cubicBezTo>
                    <a:pt x="96341" y="11358"/>
                    <a:pt x="87873" y="21819"/>
                    <a:pt x="79006" y="32977"/>
                  </a:cubicBezTo>
                  <a:cubicBezTo>
                    <a:pt x="73825" y="39453"/>
                    <a:pt x="68545" y="46128"/>
                    <a:pt x="62069" y="50512"/>
                  </a:cubicBezTo>
                  <a:cubicBezTo>
                    <a:pt x="59379" y="52405"/>
                    <a:pt x="56390" y="53401"/>
                    <a:pt x="53202" y="53401"/>
                  </a:cubicBez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378" name="Right Brace 377">
              <a:extLst>
                <a:ext uri="{FF2B5EF4-FFF2-40B4-BE49-F238E27FC236}">
                  <a16:creationId xmlns:a16="http://schemas.microsoft.com/office/drawing/2014/main" id="{47FAAB30-A632-4390-924E-020F1B106EA4}"/>
                </a:ext>
              </a:extLst>
            </p:cNvPr>
            <p:cNvSpPr/>
            <p:nvPr/>
          </p:nvSpPr>
          <p:spPr>
            <a:xfrm rot="5400000">
              <a:off x="2183508" y="4620627"/>
              <a:ext cx="288787" cy="477764"/>
            </a:xfrm>
            <a:prstGeom prst="rightBrace">
              <a:avLst>
                <a:gd name="adj1" fmla="val 0"/>
                <a:gd name="adj2" fmla="val 50000"/>
              </a:avLst>
            </a:prstGeom>
            <a:ln>
              <a:solidFill>
                <a:srgbClr val="BE228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cxnSp>
          <p:nvCxnSpPr>
            <p:cNvPr id="390" name="Straight Connector 389">
              <a:extLst>
                <a:ext uri="{FF2B5EF4-FFF2-40B4-BE49-F238E27FC236}">
                  <a16:creationId xmlns:a16="http://schemas.microsoft.com/office/drawing/2014/main" id="{C53172D1-394F-4116-93CA-09BB00CA3EA1}"/>
                </a:ext>
              </a:extLst>
            </p:cNvPr>
            <p:cNvCxnSpPr>
              <a:cxnSpLocks/>
            </p:cNvCxnSpPr>
            <p:nvPr/>
          </p:nvCxnSpPr>
          <p:spPr>
            <a:xfrm>
              <a:off x="5928269" y="4115482"/>
              <a:ext cx="0" cy="232714"/>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grpSp>
          <p:nvGrpSpPr>
            <p:cNvPr id="395" name="Group 394">
              <a:extLst>
                <a:ext uri="{FF2B5EF4-FFF2-40B4-BE49-F238E27FC236}">
                  <a16:creationId xmlns:a16="http://schemas.microsoft.com/office/drawing/2014/main" id="{BCAC66AD-D34C-4535-8FFA-3CAEE0C9A83A}"/>
                </a:ext>
              </a:extLst>
            </p:cNvPr>
            <p:cNvGrpSpPr/>
            <p:nvPr/>
          </p:nvGrpSpPr>
          <p:grpSpPr>
            <a:xfrm>
              <a:off x="5242933" y="4450162"/>
              <a:ext cx="116357" cy="116357"/>
              <a:chOff x="4943868" y="4599022"/>
              <a:chExt cx="116357" cy="116357"/>
            </a:xfrm>
          </p:grpSpPr>
          <p:cxnSp>
            <p:nvCxnSpPr>
              <p:cNvPr id="392" name="Straight Connector 391">
                <a:extLst>
                  <a:ext uri="{FF2B5EF4-FFF2-40B4-BE49-F238E27FC236}">
                    <a16:creationId xmlns:a16="http://schemas.microsoft.com/office/drawing/2014/main" id="{893A1A64-8C9F-459D-BE4B-40E71B55BAB2}"/>
                  </a:ext>
                </a:extLst>
              </p:cNvPr>
              <p:cNvCxnSpPr>
                <a:cxnSpLocks/>
              </p:cNvCxnSpPr>
              <p:nvPr/>
            </p:nvCxnSpPr>
            <p:spPr>
              <a:xfrm>
                <a:off x="4943868" y="4599022"/>
                <a:ext cx="0" cy="116357"/>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073DE226-68A3-434F-BBE0-1FDEED499B18}"/>
                  </a:ext>
                </a:extLst>
              </p:cNvPr>
              <p:cNvCxnSpPr>
                <a:cxnSpLocks/>
              </p:cNvCxnSpPr>
              <p:nvPr/>
            </p:nvCxnSpPr>
            <p:spPr>
              <a:xfrm rot="5400000">
                <a:off x="5002047" y="4540844"/>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7E5DD07F-B978-4C66-94C9-33C115967900}"/>
                </a:ext>
              </a:extLst>
            </p:cNvPr>
            <p:cNvGrpSpPr/>
            <p:nvPr/>
          </p:nvGrpSpPr>
          <p:grpSpPr>
            <a:xfrm flipV="1">
              <a:off x="5242933" y="4759670"/>
              <a:ext cx="116357" cy="116357"/>
              <a:chOff x="4943868" y="4599022"/>
              <a:chExt cx="116357" cy="116357"/>
            </a:xfrm>
          </p:grpSpPr>
          <p:cxnSp>
            <p:nvCxnSpPr>
              <p:cNvPr id="397" name="Straight Connector 396">
                <a:extLst>
                  <a:ext uri="{FF2B5EF4-FFF2-40B4-BE49-F238E27FC236}">
                    <a16:creationId xmlns:a16="http://schemas.microsoft.com/office/drawing/2014/main" id="{BD71DC1D-7A8B-4109-9969-DD9B21552BFA}"/>
                  </a:ext>
                </a:extLst>
              </p:cNvPr>
              <p:cNvCxnSpPr>
                <a:cxnSpLocks/>
              </p:cNvCxnSpPr>
              <p:nvPr/>
            </p:nvCxnSpPr>
            <p:spPr>
              <a:xfrm>
                <a:off x="4943868" y="4599022"/>
                <a:ext cx="0" cy="116357"/>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191C23E9-4D40-4195-956E-632E7247E7E0}"/>
                  </a:ext>
                </a:extLst>
              </p:cNvPr>
              <p:cNvCxnSpPr>
                <a:cxnSpLocks/>
              </p:cNvCxnSpPr>
              <p:nvPr/>
            </p:nvCxnSpPr>
            <p:spPr>
              <a:xfrm rot="5400000">
                <a:off x="5002047" y="4540844"/>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A7BAC161-0680-462F-9525-31649D1E488C}"/>
                </a:ext>
              </a:extLst>
            </p:cNvPr>
            <p:cNvCxnSpPr>
              <a:cxnSpLocks/>
            </p:cNvCxnSpPr>
            <p:nvPr/>
          </p:nvCxnSpPr>
          <p:spPr>
            <a:xfrm rot="10800000">
              <a:off x="5219646" y="5535963"/>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E660F2F8-8CBF-4FD7-A4E2-465216E18BAA}"/>
                </a:ext>
              </a:extLst>
            </p:cNvPr>
            <p:cNvCxnSpPr>
              <a:cxnSpLocks/>
            </p:cNvCxnSpPr>
            <p:nvPr/>
          </p:nvCxnSpPr>
          <p:spPr>
            <a:xfrm rot="10800000">
              <a:off x="5623038" y="5535963"/>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E8B76E6F-B830-44B6-91B3-A1E5D81DEAB7}"/>
                </a:ext>
              </a:extLst>
            </p:cNvPr>
            <p:cNvCxnSpPr>
              <a:cxnSpLocks/>
            </p:cNvCxnSpPr>
            <p:nvPr/>
          </p:nvCxnSpPr>
          <p:spPr>
            <a:xfrm rot="10800000">
              <a:off x="6026430" y="5535963"/>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9D7AB7EA-0D31-4CE6-ACA4-BA951F9995B4}"/>
                </a:ext>
              </a:extLst>
            </p:cNvPr>
            <p:cNvCxnSpPr>
              <a:cxnSpLocks/>
            </p:cNvCxnSpPr>
            <p:nvPr/>
          </p:nvCxnSpPr>
          <p:spPr>
            <a:xfrm rot="10800000">
              <a:off x="6429822" y="5535963"/>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2002CD8B-2B91-48E0-8EDC-7211D99BE197}"/>
                </a:ext>
              </a:extLst>
            </p:cNvPr>
            <p:cNvCxnSpPr>
              <a:cxnSpLocks/>
            </p:cNvCxnSpPr>
            <p:nvPr/>
          </p:nvCxnSpPr>
          <p:spPr>
            <a:xfrm>
              <a:off x="4969648" y="1179361"/>
              <a:ext cx="0" cy="4654796"/>
            </a:xfrm>
            <a:prstGeom prst="line">
              <a:avLst/>
            </a:prstGeom>
            <a:ln w="222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F428B6A0-1E72-4B60-A535-8CC349056F6B}"/>
                </a:ext>
              </a:extLst>
            </p:cNvPr>
            <p:cNvCxnSpPr>
              <a:cxnSpLocks/>
            </p:cNvCxnSpPr>
            <p:nvPr/>
          </p:nvCxnSpPr>
          <p:spPr>
            <a:xfrm flipH="1">
              <a:off x="6673188" y="5309248"/>
              <a:ext cx="489800" cy="0"/>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nvGrpSpPr>
            <p:cNvPr id="410" name="Group 409">
              <a:extLst>
                <a:ext uri="{FF2B5EF4-FFF2-40B4-BE49-F238E27FC236}">
                  <a16:creationId xmlns:a16="http://schemas.microsoft.com/office/drawing/2014/main" id="{37036AC0-D921-4015-B42C-E5DE60E919FE}"/>
                </a:ext>
              </a:extLst>
            </p:cNvPr>
            <p:cNvGrpSpPr/>
            <p:nvPr/>
          </p:nvGrpSpPr>
          <p:grpSpPr>
            <a:xfrm rot="16200000" flipV="1">
              <a:off x="6720152" y="5104789"/>
              <a:ext cx="116357" cy="212908"/>
              <a:chOff x="4943868" y="4599022"/>
              <a:chExt cx="116357" cy="116357"/>
            </a:xfrm>
          </p:grpSpPr>
          <p:cxnSp>
            <p:nvCxnSpPr>
              <p:cNvPr id="411" name="Straight Connector 410">
                <a:extLst>
                  <a:ext uri="{FF2B5EF4-FFF2-40B4-BE49-F238E27FC236}">
                    <a16:creationId xmlns:a16="http://schemas.microsoft.com/office/drawing/2014/main" id="{E184CF1C-DEDC-4F2A-9A6D-99E79F1A2CED}"/>
                  </a:ext>
                </a:extLst>
              </p:cNvPr>
              <p:cNvCxnSpPr>
                <a:cxnSpLocks/>
              </p:cNvCxnSpPr>
              <p:nvPr/>
            </p:nvCxnSpPr>
            <p:spPr>
              <a:xfrm>
                <a:off x="4943868" y="4599022"/>
                <a:ext cx="0" cy="116357"/>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140EB3EB-F7CF-4776-A99D-9853BA87ECEC}"/>
                  </a:ext>
                </a:extLst>
              </p:cNvPr>
              <p:cNvCxnSpPr>
                <a:cxnSpLocks/>
              </p:cNvCxnSpPr>
              <p:nvPr/>
            </p:nvCxnSpPr>
            <p:spPr>
              <a:xfrm rot="5400000">
                <a:off x="5002047" y="4540844"/>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76EFF13D-9B65-401E-94F4-913EE22FD2E9}"/>
                </a:ext>
              </a:extLst>
            </p:cNvPr>
            <p:cNvGrpSpPr/>
            <p:nvPr/>
          </p:nvGrpSpPr>
          <p:grpSpPr>
            <a:xfrm rot="5400000">
              <a:off x="6720152" y="5300459"/>
              <a:ext cx="116357" cy="212908"/>
              <a:chOff x="4943868" y="4599022"/>
              <a:chExt cx="116357" cy="116357"/>
            </a:xfrm>
          </p:grpSpPr>
          <p:cxnSp>
            <p:nvCxnSpPr>
              <p:cNvPr id="414" name="Straight Connector 413">
                <a:extLst>
                  <a:ext uri="{FF2B5EF4-FFF2-40B4-BE49-F238E27FC236}">
                    <a16:creationId xmlns:a16="http://schemas.microsoft.com/office/drawing/2014/main" id="{E415A5F3-42D6-4FA9-A398-442546976BFF}"/>
                  </a:ext>
                </a:extLst>
              </p:cNvPr>
              <p:cNvCxnSpPr>
                <a:cxnSpLocks/>
              </p:cNvCxnSpPr>
              <p:nvPr/>
            </p:nvCxnSpPr>
            <p:spPr>
              <a:xfrm>
                <a:off x="4943868" y="4599022"/>
                <a:ext cx="0" cy="116357"/>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C15FF0D6-28BE-4E43-9760-BC6312406C2E}"/>
                  </a:ext>
                </a:extLst>
              </p:cNvPr>
              <p:cNvCxnSpPr>
                <a:cxnSpLocks/>
              </p:cNvCxnSpPr>
              <p:nvPr/>
            </p:nvCxnSpPr>
            <p:spPr>
              <a:xfrm rot="5400000">
                <a:off x="5002047" y="4540844"/>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cxnSp>
          <p:nvCxnSpPr>
            <p:cNvPr id="416" name="Straight Connector 415">
              <a:extLst>
                <a:ext uri="{FF2B5EF4-FFF2-40B4-BE49-F238E27FC236}">
                  <a16:creationId xmlns:a16="http://schemas.microsoft.com/office/drawing/2014/main" id="{516243E6-85AE-4929-8962-93AC17334457}"/>
                </a:ext>
              </a:extLst>
            </p:cNvPr>
            <p:cNvCxnSpPr>
              <a:cxnSpLocks/>
            </p:cNvCxnSpPr>
            <p:nvPr/>
          </p:nvCxnSpPr>
          <p:spPr>
            <a:xfrm rot="5400000">
              <a:off x="7149029" y="5635781"/>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nvGrpSpPr>
            <p:cNvPr id="417" name="Group 416">
              <a:extLst>
                <a:ext uri="{FF2B5EF4-FFF2-40B4-BE49-F238E27FC236}">
                  <a16:creationId xmlns:a16="http://schemas.microsoft.com/office/drawing/2014/main" id="{8DEFF0B6-27CD-4307-8FFA-A6A3697C8663}"/>
                </a:ext>
              </a:extLst>
            </p:cNvPr>
            <p:cNvGrpSpPr/>
            <p:nvPr/>
          </p:nvGrpSpPr>
          <p:grpSpPr>
            <a:xfrm rot="16200000" flipV="1">
              <a:off x="7533401" y="5118402"/>
              <a:ext cx="256523" cy="121965"/>
              <a:chOff x="4943868" y="4599022"/>
              <a:chExt cx="116357" cy="116357"/>
            </a:xfrm>
          </p:grpSpPr>
          <p:cxnSp>
            <p:nvCxnSpPr>
              <p:cNvPr id="418" name="Straight Connector 417">
                <a:extLst>
                  <a:ext uri="{FF2B5EF4-FFF2-40B4-BE49-F238E27FC236}">
                    <a16:creationId xmlns:a16="http://schemas.microsoft.com/office/drawing/2014/main" id="{76269C39-73DF-4187-8ABF-FE771DDF1D1D}"/>
                  </a:ext>
                </a:extLst>
              </p:cNvPr>
              <p:cNvCxnSpPr>
                <a:cxnSpLocks/>
              </p:cNvCxnSpPr>
              <p:nvPr/>
            </p:nvCxnSpPr>
            <p:spPr>
              <a:xfrm>
                <a:off x="4943868" y="4599022"/>
                <a:ext cx="0" cy="116357"/>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72D1C53E-3435-4A40-BD81-377DEFB7E4D6}"/>
                  </a:ext>
                </a:extLst>
              </p:cNvPr>
              <p:cNvCxnSpPr>
                <a:cxnSpLocks/>
              </p:cNvCxnSpPr>
              <p:nvPr/>
            </p:nvCxnSpPr>
            <p:spPr>
              <a:xfrm rot="5400000">
                <a:off x="5002047" y="4540844"/>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cxnSp>
          <p:nvCxnSpPr>
            <p:cNvPr id="422" name="Straight Connector 421">
              <a:extLst>
                <a:ext uri="{FF2B5EF4-FFF2-40B4-BE49-F238E27FC236}">
                  <a16:creationId xmlns:a16="http://schemas.microsoft.com/office/drawing/2014/main" id="{5A2612FA-7B53-49AD-80F8-653C6FECA8E1}"/>
                </a:ext>
              </a:extLst>
            </p:cNvPr>
            <p:cNvCxnSpPr>
              <a:cxnSpLocks/>
            </p:cNvCxnSpPr>
            <p:nvPr/>
          </p:nvCxnSpPr>
          <p:spPr>
            <a:xfrm>
              <a:off x="7722645" y="4348196"/>
              <a:ext cx="0" cy="488248"/>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sp>
          <p:nvSpPr>
            <p:cNvPr id="427" name="Graphic 59">
              <a:extLst>
                <a:ext uri="{FF2B5EF4-FFF2-40B4-BE49-F238E27FC236}">
                  <a16:creationId xmlns:a16="http://schemas.microsoft.com/office/drawing/2014/main" id="{F5DE7004-9860-4897-875E-42432E53BE4F}"/>
                </a:ext>
              </a:extLst>
            </p:cNvPr>
            <p:cNvSpPr/>
            <p:nvPr/>
          </p:nvSpPr>
          <p:spPr>
            <a:xfrm>
              <a:off x="2015340" y="2833252"/>
              <a:ext cx="101721" cy="34969"/>
            </a:xfrm>
            <a:custGeom>
              <a:avLst/>
              <a:gdLst>
                <a:gd name="connsiteX0" fmla="*/ 0 w 101721"/>
                <a:gd name="connsiteY0" fmla="*/ 0 h 34969"/>
                <a:gd name="connsiteX1" fmla="*/ 101721 w 101721"/>
                <a:gd name="connsiteY1" fmla="*/ 0 h 34969"/>
                <a:gd name="connsiteX2" fmla="*/ 101721 w 101721"/>
                <a:gd name="connsiteY2" fmla="*/ 34970 h 34969"/>
                <a:gd name="connsiteX3" fmla="*/ 0 w 101721"/>
                <a:gd name="connsiteY3" fmla="*/ 34970 h 34969"/>
              </a:gdLst>
              <a:ahLst/>
              <a:cxnLst>
                <a:cxn ang="0">
                  <a:pos x="connsiteX0" y="connsiteY0"/>
                </a:cxn>
                <a:cxn ang="0">
                  <a:pos x="connsiteX1" y="connsiteY1"/>
                </a:cxn>
                <a:cxn ang="0">
                  <a:pos x="connsiteX2" y="connsiteY2"/>
                </a:cxn>
                <a:cxn ang="0">
                  <a:pos x="connsiteX3" y="connsiteY3"/>
                </a:cxn>
              </a:cxnLst>
              <a:rect l="l" t="t" r="r" b="b"/>
              <a:pathLst>
                <a:path w="101721" h="34969">
                  <a:moveTo>
                    <a:pt x="0" y="0"/>
                  </a:moveTo>
                  <a:lnTo>
                    <a:pt x="101721" y="0"/>
                  </a:lnTo>
                  <a:lnTo>
                    <a:pt x="101721" y="34970"/>
                  </a:lnTo>
                  <a:lnTo>
                    <a:pt x="0" y="34970"/>
                  </a:lnTo>
                  <a:close/>
                </a:path>
              </a:pathLst>
            </a:custGeom>
            <a:solidFill>
              <a:srgbClr val="BA922E"/>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sp>
          <p:nvSpPr>
            <p:cNvPr id="428" name="Freeform: Shape 427">
              <a:extLst>
                <a:ext uri="{FF2B5EF4-FFF2-40B4-BE49-F238E27FC236}">
                  <a16:creationId xmlns:a16="http://schemas.microsoft.com/office/drawing/2014/main" id="{96C19F11-B6DC-4F43-B828-A903D72A61FD}"/>
                </a:ext>
              </a:extLst>
            </p:cNvPr>
            <p:cNvSpPr/>
            <p:nvPr/>
          </p:nvSpPr>
          <p:spPr>
            <a:xfrm>
              <a:off x="2014045" y="2636352"/>
              <a:ext cx="111983" cy="54995"/>
            </a:xfrm>
            <a:custGeom>
              <a:avLst/>
              <a:gdLst>
                <a:gd name="connsiteX0" fmla="*/ 75718 w 111983"/>
                <a:gd name="connsiteY0" fmla="*/ 54995 h 54995"/>
                <a:gd name="connsiteX1" fmla="*/ 66054 w 111983"/>
                <a:gd name="connsiteY1" fmla="*/ 53999 h 54995"/>
                <a:gd name="connsiteX2" fmla="*/ 63364 w 111983"/>
                <a:gd name="connsiteY2" fmla="*/ 31682 h 54995"/>
                <a:gd name="connsiteX3" fmla="*/ 56988 w 111983"/>
                <a:gd name="connsiteY3" fmla="*/ 48420 h 54995"/>
                <a:gd name="connsiteX4" fmla="*/ 47423 w 111983"/>
                <a:gd name="connsiteY4" fmla="*/ 47523 h 54995"/>
                <a:gd name="connsiteX5" fmla="*/ 43737 w 111983"/>
                <a:gd name="connsiteY5" fmla="*/ 27199 h 54995"/>
                <a:gd name="connsiteX6" fmla="*/ 36663 w 111983"/>
                <a:gd name="connsiteY6" fmla="*/ 47423 h 54995"/>
                <a:gd name="connsiteX7" fmla="*/ 27199 w 111983"/>
                <a:gd name="connsiteY7" fmla="*/ 47025 h 54995"/>
                <a:gd name="connsiteX8" fmla="*/ 19527 w 111983"/>
                <a:gd name="connsiteY8" fmla="*/ 18531 h 54995"/>
                <a:gd name="connsiteX9" fmla="*/ 9465 w 111983"/>
                <a:gd name="connsiteY9" fmla="*/ 47423 h 54995"/>
                <a:gd name="connsiteX10" fmla="*/ 0 w 111983"/>
                <a:gd name="connsiteY10" fmla="*/ 44136 h 54995"/>
                <a:gd name="connsiteX11" fmla="*/ 15343 w 111983"/>
                <a:gd name="connsiteY11" fmla="*/ 0 h 54995"/>
                <a:gd name="connsiteX12" fmla="*/ 24907 w 111983"/>
                <a:gd name="connsiteY12" fmla="*/ 398 h 54995"/>
                <a:gd name="connsiteX13" fmla="*/ 32579 w 111983"/>
                <a:gd name="connsiteY13" fmla="*/ 28892 h 54995"/>
                <a:gd name="connsiteX14" fmla="*/ 40549 w 111983"/>
                <a:gd name="connsiteY14" fmla="*/ 5978 h 54995"/>
                <a:gd name="connsiteX15" fmla="*/ 50113 w 111983"/>
                <a:gd name="connsiteY15" fmla="*/ 6775 h 54995"/>
                <a:gd name="connsiteX16" fmla="*/ 53999 w 111983"/>
                <a:gd name="connsiteY16" fmla="*/ 28195 h 54995"/>
                <a:gd name="connsiteX17" fmla="*/ 61272 w 111983"/>
                <a:gd name="connsiteY17" fmla="*/ 9266 h 54995"/>
                <a:gd name="connsiteX18" fmla="*/ 70836 w 111983"/>
                <a:gd name="connsiteY18" fmla="*/ 10461 h 54995"/>
                <a:gd name="connsiteX19" fmla="*/ 73327 w 111983"/>
                <a:gd name="connsiteY19" fmla="*/ 31084 h 54995"/>
                <a:gd name="connsiteX20" fmla="*/ 80700 w 111983"/>
                <a:gd name="connsiteY20" fmla="*/ 9365 h 54995"/>
                <a:gd name="connsiteX21" fmla="*/ 90264 w 111983"/>
                <a:gd name="connsiteY21" fmla="*/ 10062 h 54995"/>
                <a:gd name="connsiteX22" fmla="*/ 94947 w 111983"/>
                <a:gd name="connsiteY22" fmla="*/ 33475 h 54995"/>
                <a:gd name="connsiteX23" fmla="*/ 102518 w 111983"/>
                <a:gd name="connsiteY23" fmla="*/ 9863 h 54995"/>
                <a:gd name="connsiteX24" fmla="*/ 111983 w 111983"/>
                <a:gd name="connsiteY24" fmla="*/ 12852 h 54995"/>
                <a:gd name="connsiteX25" fmla="*/ 98633 w 111983"/>
                <a:gd name="connsiteY25" fmla="*/ 54896 h 54995"/>
                <a:gd name="connsiteX26" fmla="*/ 88969 w 111983"/>
                <a:gd name="connsiteY26" fmla="*/ 54398 h 54995"/>
                <a:gd name="connsiteX27" fmla="*/ 84087 w 111983"/>
                <a:gd name="connsiteY27" fmla="*/ 30188 h 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83" h="54995">
                  <a:moveTo>
                    <a:pt x="75718" y="54995"/>
                  </a:moveTo>
                  <a:lnTo>
                    <a:pt x="66054" y="53999"/>
                  </a:lnTo>
                  <a:lnTo>
                    <a:pt x="63364" y="31682"/>
                  </a:lnTo>
                  <a:lnTo>
                    <a:pt x="56988" y="48420"/>
                  </a:lnTo>
                  <a:lnTo>
                    <a:pt x="47423" y="47523"/>
                  </a:lnTo>
                  <a:lnTo>
                    <a:pt x="43737" y="27199"/>
                  </a:lnTo>
                  <a:lnTo>
                    <a:pt x="36663" y="47423"/>
                  </a:lnTo>
                  <a:lnTo>
                    <a:pt x="27199" y="47025"/>
                  </a:lnTo>
                  <a:lnTo>
                    <a:pt x="19527" y="18531"/>
                  </a:lnTo>
                  <a:lnTo>
                    <a:pt x="9465" y="47423"/>
                  </a:lnTo>
                  <a:lnTo>
                    <a:pt x="0" y="44136"/>
                  </a:lnTo>
                  <a:lnTo>
                    <a:pt x="15343" y="0"/>
                  </a:lnTo>
                  <a:lnTo>
                    <a:pt x="24907" y="398"/>
                  </a:lnTo>
                  <a:lnTo>
                    <a:pt x="32579" y="28892"/>
                  </a:lnTo>
                  <a:lnTo>
                    <a:pt x="40549" y="5978"/>
                  </a:lnTo>
                  <a:lnTo>
                    <a:pt x="50113" y="6775"/>
                  </a:lnTo>
                  <a:lnTo>
                    <a:pt x="53999" y="28195"/>
                  </a:lnTo>
                  <a:lnTo>
                    <a:pt x="61272" y="9266"/>
                  </a:lnTo>
                  <a:lnTo>
                    <a:pt x="70836" y="10461"/>
                  </a:lnTo>
                  <a:lnTo>
                    <a:pt x="73327" y="31084"/>
                  </a:lnTo>
                  <a:lnTo>
                    <a:pt x="80700" y="9365"/>
                  </a:lnTo>
                  <a:lnTo>
                    <a:pt x="90264" y="10062"/>
                  </a:lnTo>
                  <a:lnTo>
                    <a:pt x="94947" y="33475"/>
                  </a:lnTo>
                  <a:lnTo>
                    <a:pt x="102518" y="9863"/>
                  </a:lnTo>
                  <a:lnTo>
                    <a:pt x="111983" y="12852"/>
                  </a:lnTo>
                  <a:lnTo>
                    <a:pt x="98633" y="54896"/>
                  </a:lnTo>
                  <a:lnTo>
                    <a:pt x="88969" y="54398"/>
                  </a:lnTo>
                  <a:lnTo>
                    <a:pt x="84087" y="30188"/>
                  </a:lnTo>
                  <a:close/>
                </a:path>
              </a:pathLst>
            </a:custGeom>
            <a:solidFill>
              <a:srgbClr val="535350"/>
            </a:solidFill>
            <a:ln w="9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Helvetica Neue LT Std 35 Thin" panose="020B0403020202020204"/>
                <a:ea typeface="+mn-ea"/>
                <a:cs typeface="+mn-cs"/>
              </a:endParaRPr>
            </a:p>
          </p:txBody>
        </p:sp>
        <p:cxnSp>
          <p:nvCxnSpPr>
            <p:cNvPr id="400" name="Straight Connector 399">
              <a:extLst>
                <a:ext uri="{FF2B5EF4-FFF2-40B4-BE49-F238E27FC236}">
                  <a16:creationId xmlns:a16="http://schemas.microsoft.com/office/drawing/2014/main" id="{7915F4C2-E5B7-423A-94CB-8183EFAAFAA5}"/>
                </a:ext>
              </a:extLst>
            </p:cNvPr>
            <p:cNvCxnSpPr>
              <a:cxnSpLocks/>
            </p:cNvCxnSpPr>
            <p:nvPr/>
          </p:nvCxnSpPr>
          <p:spPr>
            <a:xfrm flipH="1">
              <a:off x="6140730" y="5504410"/>
              <a:ext cx="127110" cy="174429"/>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B4156B05-78B2-4F43-9EF7-23D3F01951AB}"/>
                </a:ext>
              </a:extLst>
            </p:cNvPr>
            <p:cNvCxnSpPr>
              <a:cxnSpLocks/>
            </p:cNvCxnSpPr>
            <p:nvPr/>
          </p:nvCxnSpPr>
          <p:spPr>
            <a:xfrm>
              <a:off x="5740680" y="5504410"/>
              <a:ext cx="127110" cy="174429"/>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064F0B1B-5273-441C-A630-866EE4E00C72}"/>
                </a:ext>
              </a:extLst>
            </p:cNvPr>
            <p:cNvCxnSpPr>
              <a:cxnSpLocks/>
            </p:cNvCxnSpPr>
            <p:nvPr/>
          </p:nvCxnSpPr>
          <p:spPr>
            <a:xfrm>
              <a:off x="6736078" y="4872760"/>
              <a:ext cx="0" cy="159134"/>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nvGrpSpPr>
            <p:cNvPr id="426" name="Group 425">
              <a:extLst>
                <a:ext uri="{FF2B5EF4-FFF2-40B4-BE49-F238E27FC236}">
                  <a16:creationId xmlns:a16="http://schemas.microsoft.com/office/drawing/2014/main" id="{A7A595BE-6253-47C2-ACDC-851BF6AD0286}"/>
                </a:ext>
              </a:extLst>
            </p:cNvPr>
            <p:cNvGrpSpPr/>
            <p:nvPr/>
          </p:nvGrpSpPr>
          <p:grpSpPr>
            <a:xfrm rot="16200000" flipV="1">
              <a:off x="6989805" y="4912958"/>
              <a:ext cx="352299" cy="45719"/>
              <a:chOff x="4943868" y="4599022"/>
              <a:chExt cx="116357" cy="116357"/>
            </a:xfrm>
          </p:grpSpPr>
          <p:cxnSp>
            <p:nvCxnSpPr>
              <p:cNvPr id="430" name="Straight Connector 429">
                <a:extLst>
                  <a:ext uri="{FF2B5EF4-FFF2-40B4-BE49-F238E27FC236}">
                    <a16:creationId xmlns:a16="http://schemas.microsoft.com/office/drawing/2014/main" id="{79DC0F53-C8C2-4A41-965E-9A406F8D3AB2}"/>
                  </a:ext>
                </a:extLst>
              </p:cNvPr>
              <p:cNvCxnSpPr>
                <a:cxnSpLocks/>
              </p:cNvCxnSpPr>
              <p:nvPr/>
            </p:nvCxnSpPr>
            <p:spPr>
              <a:xfrm>
                <a:off x="4943868" y="4599022"/>
                <a:ext cx="0" cy="116357"/>
              </a:xfrm>
              <a:prstGeom prst="line">
                <a:avLst/>
              </a:prstGeom>
              <a:ln>
                <a:solidFill>
                  <a:srgbClr val="BE2284"/>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72D28F1-9E85-47BA-9A26-1272C3B27395}"/>
                  </a:ext>
                </a:extLst>
              </p:cNvPr>
              <p:cNvCxnSpPr>
                <a:cxnSpLocks/>
              </p:cNvCxnSpPr>
              <p:nvPr/>
            </p:nvCxnSpPr>
            <p:spPr>
              <a:xfrm rot="5400000">
                <a:off x="5002047" y="4540844"/>
                <a:ext cx="0" cy="116357"/>
              </a:xfrm>
              <a:prstGeom prst="line">
                <a:avLst/>
              </a:prstGeom>
              <a:ln>
                <a:solidFill>
                  <a:srgbClr val="BE2284"/>
                </a:solidFill>
                <a:headEnd type="triangle" w="sm" len="sm"/>
              </a:ln>
            </p:spPr>
            <p:style>
              <a:lnRef idx="1">
                <a:schemeClr val="accent1"/>
              </a:lnRef>
              <a:fillRef idx="0">
                <a:schemeClr val="accent1"/>
              </a:fillRef>
              <a:effectRef idx="0">
                <a:schemeClr val="accent1"/>
              </a:effectRef>
              <a:fontRef idx="minor">
                <a:schemeClr val="tx1"/>
              </a:fontRef>
            </p:style>
          </p:cxnSp>
        </p:grpSp>
      </p:grpSp>
      <p:grpSp>
        <p:nvGrpSpPr>
          <p:cNvPr id="341" name="Gruppieren 340">
            <a:extLst>
              <a:ext uri="{FF2B5EF4-FFF2-40B4-BE49-F238E27FC236}">
                <a16:creationId xmlns:a16="http://schemas.microsoft.com/office/drawing/2014/main" id="{3034C7BF-0E05-48DF-83EF-C2F8FA793488}"/>
              </a:ext>
            </a:extLst>
          </p:cNvPr>
          <p:cNvGrpSpPr/>
          <p:nvPr/>
        </p:nvGrpSpPr>
        <p:grpSpPr>
          <a:xfrm>
            <a:off x="9192854" y="3571018"/>
            <a:ext cx="2999147" cy="2067630"/>
            <a:chOff x="9291330" y="3571018"/>
            <a:chExt cx="2999147" cy="2067630"/>
          </a:xfrm>
        </p:grpSpPr>
        <p:grpSp>
          <p:nvGrpSpPr>
            <p:cNvPr id="421" name="Group 420">
              <a:extLst>
                <a:ext uri="{FF2B5EF4-FFF2-40B4-BE49-F238E27FC236}">
                  <a16:creationId xmlns:a16="http://schemas.microsoft.com/office/drawing/2014/main" id="{F4C4D8C7-9976-402B-B341-488FA7FD6507}"/>
                </a:ext>
              </a:extLst>
            </p:cNvPr>
            <p:cNvGrpSpPr/>
            <p:nvPr/>
          </p:nvGrpSpPr>
          <p:grpSpPr>
            <a:xfrm>
              <a:off x="9291330" y="3571018"/>
              <a:ext cx="2999147" cy="2067630"/>
              <a:chOff x="13238833" y="1005132"/>
              <a:chExt cx="1219676" cy="4448175"/>
            </a:xfrm>
          </p:grpSpPr>
          <p:sp>
            <p:nvSpPr>
              <p:cNvPr id="423" name="Rectangle 422">
                <a:extLst>
                  <a:ext uri="{FF2B5EF4-FFF2-40B4-BE49-F238E27FC236}">
                    <a16:creationId xmlns:a16="http://schemas.microsoft.com/office/drawing/2014/main" id="{61A2C535-CE7F-4B87-A484-284C0C616428}"/>
                  </a:ext>
                </a:extLst>
              </p:cNvPr>
              <p:cNvSpPr/>
              <p:nvPr/>
            </p:nvSpPr>
            <p:spPr>
              <a:xfrm>
                <a:off x="13238833" y="1005132"/>
                <a:ext cx="1219676" cy="4448175"/>
              </a:xfrm>
              <a:prstGeom prst="rect">
                <a:avLst/>
              </a:prstGeom>
              <a:solidFill>
                <a:srgbClr val="F8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eue LT Std 35 Thin" panose="020B0403020202020204"/>
                  <a:ea typeface="+mn-ea"/>
                  <a:cs typeface="+mn-cs"/>
                </a:endParaRPr>
              </a:p>
            </p:txBody>
          </p:sp>
          <p:cxnSp>
            <p:nvCxnSpPr>
              <p:cNvPr id="424" name="Straight Connector 423">
                <a:extLst>
                  <a:ext uri="{FF2B5EF4-FFF2-40B4-BE49-F238E27FC236}">
                    <a16:creationId xmlns:a16="http://schemas.microsoft.com/office/drawing/2014/main" id="{D4ACFFBD-A335-4699-B0F6-BE03D4F38E00}"/>
                  </a:ext>
                </a:extLst>
              </p:cNvPr>
              <p:cNvCxnSpPr>
                <a:cxnSpLocks/>
              </p:cNvCxnSpPr>
              <p:nvPr/>
            </p:nvCxnSpPr>
            <p:spPr>
              <a:xfrm flipV="1">
                <a:off x="13238833" y="1005133"/>
                <a:ext cx="0" cy="44481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B6F38BD-5E39-4398-8471-A6465BAB663B}"/>
                </a:ext>
              </a:extLst>
            </p:cNvPr>
            <p:cNvSpPr txBox="1"/>
            <p:nvPr/>
          </p:nvSpPr>
          <p:spPr>
            <a:xfrm>
              <a:off x="9781047" y="3685351"/>
              <a:ext cx="2016467" cy="1838965"/>
            </a:xfrm>
            <a:prstGeom prst="rect">
              <a:avLst/>
            </a:prstGeom>
            <a:noFill/>
          </p:spPr>
          <p:txBody>
            <a:bodyPr wrap="square" lIns="0" tIns="0" rIns="0" bIns="0" rtlCol="0">
              <a:spAutoFit/>
            </a:bodyPr>
            <a:lstStyle/>
            <a:p>
              <a:pPr marL="183600" marR="0" lvl="0" indent="-183600" algn="l" defTabSz="914400" rtl="0" eaLnBrk="1" fontAlgn="auto" latinLnBrk="0" hangingPunct="1">
                <a:lnSpc>
                  <a:spcPct val="100000"/>
                </a:lnSpc>
                <a:spcBef>
                  <a:spcPts val="300"/>
                </a:spcBef>
                <a:spcAft>
                  <a:spcPts val="0"/>
                </a:spcAft>
                <a:buClr>
                  <a:srgbClr val="BE2284"/>
                </a:buClr>
                <a:buSzTx/>
                <a:buFont typeface="Wingdings" panose="05000000000000000000" pitchFamily="2" charset="2"/>
                <a:buChar char="§"/>
                <a:tabLst/>
                <a:defRPr/>
              </a:pPr>
              <a:r>
                <a:rPr kumimoji="0" lang="en-DE"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t>Reduction in short chain fatty acids</a:t>
              </a:r>
            </a:p>
            <a:p>
              <a:pPr marL="183600" marR="0" lvl="0" indent="-183600" algn="l" defTabSz="914400" rtl="0" eaLnBrk="1" fontAlgn="auto" latinLnBrk="0" hangingPunct="1">
                <a:lnSpc>
                  <a:spcPct val="100000"/>
                </a:lnSpc>
                <a:spcBef>
                  <a:spcPts val="300"/>
                </a:spcBef>
                <a:spcAft>
                  <a:spcPts val="0"/>
                </a:spcAft>
                <a:buClr>
                  <a:srgbClr val="BE2284"/>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t>Disruption of </a:t>
              </a:r>
              <a:b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br>
              <a: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t>physical barrier</a:t>
              </a:r>
            </a:p>
            <a:p>
              <a:pPr marL="183600" marR="0" lvl="0" indent="-183600" algn="l" defTabSz="914400" rtl="0" eaLnBrk="1" fontAlgn="auto" latinLnBrk="0" hangingPunct="1">
                <a:lnSpc>
                  <a:spcPct val="100000"/>
                </a:lnSpc>
                <a:spcBef>
                  <a:spcPts val="300"/>
                </a:spcBef>
                <a:spcAft>
                  <a:spcPts val="0"/>
                </a:spcAft>
                <a:buClr>
                  <a:srgbClr val="BE2284"/>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t>Disruption of </a:t>
              </a:r>
              <a:b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br>
              <a: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t>mucus barrier</a:t>
              </a:r>
            </a:p>
            <a:p>
              <a:pPr marL="183600" marR="0" lvl="0" indent="-183600" algn="l" defTabSz="914400" rtl="0" eaLnBrk="1" fontAlgn="auto" latinLnBrk="0" hangingPunct="1">
                <a:lnSpc>
                  <a:spcPct val="100000"/>
                </a:lnSpc>
                <a:spcBef>
                  <a:spcPts val="300"/>
                </a:spcBef>
                <a:spcAft>
                  <a:spcPts val="0"/>
                </a:spcAft>
                <a:buClr>
                  <a:srgbClr val="BE2284"/>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5B2678"/>
                  </a:solidFill>
                  <a:effectLst/>
                  <a:uLnTx/>
                  <a:uFillTx/>
                  <a:latin typeface="Helvetica Neue LT Std 35 Thin" panose="020B0403020202020204"/>
                  <a:ea typeface="+mn-ea"/>
                  <a:cs typeface="+mn-cs"/>
                </a:rPr>
                <a:t>Disruption of immunological barrier</a:t>
              </a:r>
            </a:p>
          </p:txBody>
        </p:sp>
      </p:grpSp>
      <p:grpSp>
        <p:nvGrpSpPr>
          <p:cNvPr id="11" name="Group 10">
            <a:extLst>
              <a:ext uri="{FF2B5EF4-FFF2-40B4-BE49-F238E27FC236}">
                <a16:creationId xmlns:a16="http://schemas.microsoft.com/office/drawing/2014/main" id="{ECCE6D1E-62BF-4E73-A048-2AE2D0DF2160}"/>
              </a:ext>
            </a:extLst>
          </p:cNvPr>
          <p:cNvGrpSpPr/>
          <p:nvPr/>
        </p:nvGrpSpPr>
        <p:grpSpPr>
          <a:xfrm>
            <a:off x="8845608" y="4259399"/>
            <a:ext cx="690869" cy="690869"/>
            <a:chOff x="8969789" y="3640032"/>
            <a:chExt cx="690869" cy="690869"/>
          </a:xfrm>
        </p:grpSpPr>
        <p:sp>
          <p:nvSpPr>
            <p:cNvPr id="8" name="Oval 7">
              <a:extLst>
                <a:ext uri="{FF2B5EF4-FFF2-40B4-BE49-F238E27FC236}">
                  <a16:creationId xmlns:a16="http://schemas.microsoft.com/office/drawing/2014/main" id="{F645D41D-0A06-4F7E-9C6C-115BCEDC7FB3}"/>
                </a:ext>
              </a:extLst>
            </p:cNvPr>
            <p:cNvSpPr/>
            <p:nvPr/>
          </p:nvSpPr>
          <p:spPr>
            <a:xfrm>
              <a:off x="8969789" y="3640032"/>
              <a:ext cx="690869" cy="690869"/>
            </a:xfrm>
            <a:prstGeom prst="ellipse">
              <a:avLst/>
            </a:prstGeom>
            <a:gradFill flip="none" rotWithShape="1">
              <a:gsLst>
                <a:gs pos="14000">
                  <a:srgbClr val="5F4194"/>
                </a:gs>
                <a:gs pos="100000">
                  <a:srgbClr val="BE2284"/>
                </a:gs>
              </a:gsLst>
              <a:lin ang="2700000" scaled="1"/>
              <a:tileRect/>
            </a:gra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eue LT Std 35 Thin" panose="020B0403020202020204"/>
                <a:ea typeface="+mn-ea"/>
                <a:cs typeface="+mn-cs"/>
              </a:endParaRPr>
            </a:p>
          </p:txBody>
        </p:sp>
        <p:grpSp>
          <p:nvGrpSpPr>
            <p:cNvPr id="3" name="Group 2">
              <a:extLst>
                <a:ext uri="{FF2B5EF4-FFF2-40B4-BE49-F238E27FC236}">
                  <a16:creationId xmlns:a16="http://schemas.microsoft.com/office/drawing/2014/main" id="{14A98FC6-DB10-4A0A-BC14-5A96B02E6A73}"/>
                </a:ext>
              </a:extLst>
            </p:cNvPr>
            <p:cNvGrpSpPr/>
            <p:nvPr/>
          </p:nvGrpSpPr>
          <p:grpSpPr>
            <a:xfrm>
              <a:off x="9170018" y="3838166"/>
              <a:ext cx="290411" cy="294600"/>
              <a:chOff x="9056125" y="3838166"/>
              <a:chExt cx="290411" cy="294600"/>
            </a:xfrm>
          </p:grpSpPr>
          <p:sp>
            <p:nvSpPr>
              <p:cNvPr id="407" name="Line 28">
                <a:extLst>
                  <a:ext uri="{FF2B5EF4-FFF2-40B4-BE49-F238E27FC236}">
                    <a16:creationId xmlns:a16="http://schemas.microsoft.com/office/drawing/2014/main" id="{E3489281-46D7-4248-8C36-18C2687042ED}"/>
                  </a:ext>
                </a:extLst>
              </p:cNvPr>
              <p:cNvSpPr>
                <a:spLocks noChangeShapeType="1"/>
              </p:cNvSpPr>
              <p:nvPr/>
            </p:nvSpPr>
            <p:spPr bwMode="auto">
              <a:xfrm flipV="1">
                <a:off x="9199585" y="3938093"/>
                <a:ext cx="0" cy="88292"/>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409" name="Freeform 29">
                <a:extLst>
                  <a:ext uri="{FF2B5EF4-FFF2-40B4-BE49-F238E27FC236}">
                    <a16:creationId xmlns:a16="http://schemas.microsoft.com/office/drawing/2014/main" id="{685C438C-ECD4-4CAB-ABA3-49B056045705}"/>
                  </a:ext>
                </a:extLst>
              </p:cNvPr>
              <p:cNvSpPr>
                <a:spLocks/>
              </p:cNvSpPr>
              <p:nvPr/>
            </p:nvSpPr>
            <p:spPr bwMode="auto">
              <a:xfrm>
                <a:off x="9056125" y="3838166"/>
                <a:ext cx="290411" cy="294600"/>
              </a:xfrm>
              <a:custGeom>
                <a:avLst/>
                <a:gdLst>
                  <a:gd name="T0" fmla="*/ 208 w 208"/>
                  <a:gd name="T1" fmla="*/ 211 h 211"/>
                  <a:gd name="T2" fmla="*/ 0 w 208"/>
                  <a:gd name="T3" fmla="*/ 211 h 211"/>
                  <a:gd name="T4" fmla="*/ 104 w 208"/>
                  <a:gd name="T5" fmla="*/ 0 h 211"/>
                  <a:gd name="T6" fmla="*/ 208 w 208"/>
                  <a:gd name="T7" fmla="*/ 211 h 211"/>
                </a:gdLst>
                <a:ahLst/>
                <a:cxnLst>
                  <a:cxn ang="0">
                    <a:pos x="T0" y="T1"/>
                  </a:cxn>
                  <a:cxn ang="0">
                    <a:pos x="T2" y="T3"/>
                  </a:cxn>
                  <a:cxn ang="0">
                    <a:pos x="T4" y="T5"/>
                  </a:cxn>
                  <a:cxn ang="0">
                    <a:pos x="T6" y="T7"/>
                  </a:cxn>
                </a:cxnLst>
                <a:rect l="0" t="0" r="r" b="b"/>
                <a:pathLst>
                  <a:path w="208" h="211">
                    <a:moveTo>
                      <a:pt x="208" y="211"/>
                    </a:moveTo>
                    <a:lnTo>
                      <a:pt x="0" y="211"/>
                    </a:lnTo>
                    <a:lnTo>
                      <a:pt x="104" y="0"/>
                    </a:lnTo>
                    <a:lnTo>
                      <a:pt x="208" y="211"/>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sp>
            <p:nvSpPr>
              <p:cNvPr id="420" name="Freeform 30">
                <a:extLst>
                  <a:ext uri="{FF2B5EF4-FFF2-40B4-BE49-F238E27FC236}">
                    <a16:creationId xmlns:a16="http://schemas.microsoft.com/office/drawing/2014/main" id="{46A9384B-9EC2-42B9-A5FF-8CCCA872E011}"/>
                  </a:ext>
                </a:extLst>
              </p:cNvPr>
              <p:cNvSpPr>
                <a:spLocks/>
              </p:cNvSpPr>
              <p:nvPr/>
            </p:nvSpPr>
            <p:spPr bwMode="auto">
              <a:xfrm>
                <a:off x="9194680" y="4058269"/>
                <a:ext cx="11037" cy="12263"/>
              </a:xfrm>
              <a:custGeom>
                <a:avLst/>
                <a:gdLst>
                  <a:gd name="T0" fmla="*/ 4 w 4"/>
                  <a:gd name="T1" fmla="*/ 2 h 4"/>
                  <a:gd name="T2" fmla="*/ 2 w 4"/>
                  <a:gd name="T3" fmla="*/ 4 h 4"/>
                  <a:gd name="T4" fmla="*/ 2 w 4"/>
                  <a:gd name="T5" fmla="*/ 4 h 4"/>
                  <a:gd name="T6" fmla="*/ 0 w 4"/>
                  <a:gd name="T7" fmla="*/ 2 h 4"/>
                  <a:gd name="T8" fmla="*/ 0 w 4"/>
                  <a:gd name="T9" fmla="*/ 2 h 4"/>
                  <a:gd name="T10" fmla="*/ 2 w 4"/>
                  <a:gd name="T11" fmla="*/ 0 h 4"/>
                  <a:gd name="T12" fmla="*/ 2 w 4"/>
                  <a:gd name="T13" fmla="*/ 0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4" y="3"/>
                      <a:pt x="3" y="4"/>
                      <a:pt x="2" y="4"/>
                    </a:cubicBezTo>
                    <a:cubicBezTo>
                      <a:pt x="2" y="4"/>
                      <a:pt x="2" y="4"/>
                      <a:pt x="2" y="4"/>
                    </a:cubicBezTo>
                    <a:cubicBezTo>
                      <a:pt x="1" y="4"/>
                      <a:pt x="0" y="3"/>
                      <a:pt x="0" y="2"/>
                    </a:cubicBezTo>
                    <a:cubicBezTo>
                      <a:pt x="0" y="2"/>
                      <a:pt x="0" y="2"/>
                      <a:pt x="0" y="2"/>
                    </a:cubicBezTo>
                    <a:cubicBezTo>
                      <a:pt x="0" y="1"/>
                      <a:pt x="1" y="0"/>
                      <a:pt x="2" y="0"/>
                    </a:cubicBezTo>
                    <a:cubicBezTo>
                      <a:pt x="2" y="0"/>
                      <a:pt x="2" y="0"/>
                      <a:pt x="2" y="0"/>
                    </a:cubicBezTo>
                    <a:cubicBezTo>
                      <a:pt x="3" y="0"/>
                      <a:pt x="4" y="1"/>
                      <a:pt x="4" y="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Helvetica Neue LT Std 35 Thin" panose="020B0403020202020204"/>
                  <a:ea typeface="+mn-ea"/>
                  <a:cs typeface="+mn-cs"/>
                </a:endParaRPr>
              </a:p>
            </p:txBody>
          </p:sp>
        </p:grpSp>
      </p:grpSp>
    </p:spTree>
    <p:custDataLst>
      <p:tags r:id="rId1"/>
    </p:custDataLst>
    <p:extLst>
      <p:ext uri="{BB962C8B-B14F-4D97-AF65-F5344CB8AC3E}">
        <p14:creationId xmlns:p14="http://schemas.microsoft.com/office/powerpoint/2010/main" val="106842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22" presetClass="entr" presetSubtype="1"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p:cTn id="13" dur="500" fill="hold"/>
                                        <p:tgtEl>
                                          <p:spTgt spid="313"/>
                                        </p:tgtEl>
                                        <p:attrNameLst>
                                          <p:attrName>ppt_w</p:attrName>
                                        </p:attrNameLst>
                                      </p:cBhvr>
                                      <p:tavLst>
                                        <p:tav tm="0">
                                          <p:val>
                                            <p:fltVal val="0"/>
                                          </p:val>
                                        </p:tav>
                                        <p:tav tm="100000">
                                          <p:val>
                                            <p:strVal val="#ppt_w"/>
                                          </p:val>
                                        </p:tav>
                                      </p:tavLst>
                                    </p:anim>
                                    <p:anim calcmode="lin" valueType="num">
                                      <p:cBhvr>
                                        <p:cTn id="14" dur="500" fill="hold"/>
                                        <p:tgtEl>
                                          <p:spTgt spid="313"/>
                                        </p:tgtEl>
                                        <p:attrNameLst>
                                          <p:attrName>ppt_h</p:attrName>
                                        </p:attrNameLst>
                                      </p:cBhvr>
                                      <p:tavLst>
                                        <p:tav tm="0">
                                          <p:val>
                                            <p:fltVal val="0"/>
                                          </p:val>
                                        </p:tav>
                                        <p:tav tm="100000">
                                          <p:val>
                                            <p:strVal val="#ppt_h"/>
                                          </p:val>
                                        </p:tav>
                                      </p:tavLst>
                                    </p:anim>
                                    <p:animEffect transition="in" filter="fade">
                                      <p:cBhvr>
                                        <p:cTn id="15" dur="500"/>
                                        <p:tgtEl>
                                          <p:spTgt spid="313"/>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334"/>
                                        </p:tgtEl>
                                        <p:attrNameLst>
                                          <p:attrName>style.visibility</p:attrName>
                                        </p:attrNameLst>
                                      </p:cBhvr>
                                      <p:to>
                                        <p:strVal val="visible"/>
                                      </p:to>
                                    </p:set>
                                    <p:anim calcmode="lin" valueType="num">
                                      <p:cBhvr>
                                        <p:cTn id="18" dur="500" fill="hold"/>
                                        <p:tgtEl>
                                          <p:spTgt spid="334"/>
                                        </p:tgtEl>
                                        <p:attrNameLst>
                                          <p:attrName>ppt_w</p:attrName>
                                        </p:attrNameLst>
                                      </p:cBhvr>
                                      <p:tavLst>
                                        <p:tav tm="0">
                                          <p:val>
                                            <p:fltVal val="0"/>
                                          </p:val>
                                        </p:tav>
                                        <p:tav tm="100000">
                                          <p:val>
                                            <p:strVal val="#ppt_w"/>
                                          </p:val>
                                        </p:tav>
                                      </p:tavLst>
                                    </p:anim>
                                    <p:anim calcmode="lin" valueType="num">
                                      <p:cBhvr>
                                        <p:cTn id="19" dur="500" fill="hold"/>
                                        <p:tgtEl>
                                          <p:spTgt spid="334"/>
                                        </p:tgtEl>
                                        <p:attrNameLst>
                                          <p:attrName>ppt_h</p:attrName>
                                        </p:attrNameLst>
                                      </p:cBhvr>
                                      <p:tavLst>
                                        <p:tav tm="0">
                                          <p:val>
                                            <p:fltVal val="0"/>
                                          </p:val>
                                        </p:tav>
                                        <p:tav tm="100000">
                                          <p:val>
                                            <p:strVal val="#ppt_h"/>
                                          </p:val>
                                        </p:tav>
                                      </p:tavLst>
                                    </p:anim>
                                    <p:animEffect transition="in" filter="fade">
                                      <p:cBhvr>
                                        <p:cTn id="20" dur="500"/>
                                        <p:tgtEl>
                                          <p:spTgt spid="334"/>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429"/>
                                        </p:tgtEl>
                                        <p:attrNameLst>
                                          <p:attrName>style.visibility</p:attrName>
                                        </p:attrNameLst>
                                      </p:cBhvr>
                                      <p:to>
                                        <p:strVal val="visible"/>
                                      </p:to>
                                    </p:set>
                                    <p:anim calcmode="lin" valueType="num">
                                      <p:cBhvr>
                                        <p:cTn id="23" dur="500" fill="hold"/>
                                        <p:tgtEl>
                                          <p:spTgt spid="429"/>
                                        </p:tgtEl>
                                        <p:attrNameLst>
                                          <p:attrName>ppt_w</p:attrName>
                                        </p:attrNameLst>
                                      </p:cBhvr>
                                      <p:tavLst>
                                        <p:tav tm="0">
                                          <p:val>
                                            <p:fltVal val="0"/>
                                          </p:val>
                                        </p:tav>
                                        <p:tav tm="100000">
                                          <p:val>
                                            <p:strVal val="#ppt_w"/>
                                          </p:val>
                                        </p:tav>
                                      </p:tavLst>
                                    </p:anim>
                                    <p:anim calcmode="lin" valueType="num">
                                      <p:cBhvr>
                                        <p:cTn id="24" dur="500" fill="hold"/>
                                        <p:tgtEl>
                                          <p:spTgt spid="429"/>
                                        </p:tgtEl>
                                        <p:attrNameLst>
                                          <p:attrName>ppt_h</p:attrName>
                                        </p:attrNameLst>
                                      </p:cBhvr>
                                      <p:tavLst>
                                        <p:tav tm="0">
                                          <p:val>
                                            <p:fltVal val="0"/>
                                          </p:val>
                                        </p:tav>
                                        <p:tav tm="100000">
                                          <p:val>
                                            <p:strVal val="#ppt_h"/>
                                          </p:val>
                                        </p:tav>
                                      </p:tavLst>
                                    </p:anim>
                                    <p:animEffect transition="in" filter="fade">
                                      <p:cBhvr>
                                        <p:cTn id="25" dur="500"/>
                                        <p:tgtEl>
                                          <p:spTgt spid="42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91">
                                            <p:txEl>
                                              <p:pRg st="0" end="0"/>
                                            </p:txEl>
                                          </p:spTgt>
                                        </p:tgtEl>
                                        <p:attrNameLst>
                                          <p:attrName>style.visibility</p:attrName>
                                        </p:attrNameLst>
                                      </p:cBhvr>
                                      <p:to>
                                        <p:strVal val="visible"/>
                                      </p:to>
                                    </p:set>
                                    <p:animEffect transition="in" filter="fade">
                                      <p:cBhvr>
                                        <p:cTn id="28" dur="500"/>
                                        <p:tgtEl>
                                          <p:spTgt spid="291">
                                            <p:txEl>
                                              <p:pRg st="0" end="0"/>
                                            </p:txEl>
                                          </p:spTgt>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291">
                                            <p:txEl>
                                              <p:pRg st="1" end="1"/>
                                            </p:txEl>
                                          </p:spTgt>
                                        </p:tgtEl>
                                        <p:attrNameLst>
                                          <p:attrName>style.visibility</p:attrName>
                                        </p:attrNameLst>
                                      </p:cBhvr>
                                      <p:to>
                                        <p:strVal val="visible"/>
                                      </p:to>
                                    </p:set>
                                    <p:animEffect transition="in" filter="fade">
                                      <p:cBhvr>
                                        <p:cTn id="31" dur="500"/>
                                        <p:tgtEl>
                                          <p:spTgt spid="291">
                                            <p:txEl>
                                              <p:pRg st="1" end="1"/>
                                            </p:txEl>
                                          </p:spTgt>
                                        </p:tgtEl>
                                      </p:cBhvr>
                                    </p:animEffect>
                                  </p:childTnLst>
                                </p:cTn>
                              </p:par>
                              <p:par>
                                <p:cTn id="32" presetID="10" presetClass="entr" presetSubtype="0" fill="hold" grpId="0" nodeType="withEffect">
                                  <p:stCondLst>
                                    <p:cond delay="700"/>
                                  </p:stCondLst>
                                  <p:childTnLst>
                                    <p:set>
                                      <p:cBhvr>
                                        <p:cTn id="33" dur="1" fill="hold">
                                          <p:stCondLst>
                                            <p:cond delay="0"/>
                                          </p:stCondLst>
                                        </p:cTn>
                                        <p:tgtEl>
                                          <p:spTgt spid="291">
                                            <p:txEl>
                                              <p:pRg st="2" end="2"/>
                                            </p:txEl>
                                          </p:spTgt>
                                        </p:tgtEl>
                                        <p:attrNameLst>
                                          <p:attrName>style.visibility</p:attrName>
                                        </p:attrNameLst>
                                      </p:cBhvr>
                                      <p:to>
                                        <p:strVal val="visible"/>
                                      </p:to>
                                    </p:set>
                                    <p:animEffect transition="in" filter="fade">
                                      <p:cBhvr>
                                        <p:cTn id="34" dur="500"/>
                                        <p:tgtEl>
                                          <p:spTgt spid="291">
                                            <p:txEl>
                                              <p:pRg st="2" end="2"/>
                                            </p:txEl>
                                          </p:spTgt>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291">
                                            <p:txEl>
                                              <p:pRg st="3" end="3"/>
                                            </p:txEl>
                                          </p:spTgt>
                                        </p:tgtEl>
                                        <p:attrNameLst>
                                          <p:attrName>style.visibility</p:attrName>
                                        </p:attrNameLst>
                                      </p:cBhvr>
                                      <p:to>
                                        <p:strVal val="visible"/>
                                      </p:to>
                                    </p:set>
                                    <p:animEffect transition="in" filter="fade">
                                      <p:cBhvr>
                                        <p:cTn id="37" dur="500"/>
                                        <p:tgtEl>
                                          <p:spTgt spid="291">
                                            <p:txEl>
                                              <p:pRg st="3" end="3"/>
                                            </p:txEl>
                                          </p:spTgt>
                                        </p:tgtEl>
                                      </p:cBhvr>
                                    </p:animEffect>
                                  </p:childTnLst>
                                </p:cTn>
                              </p:par>
                              <p:par>
                                <p:cTn id="38" presetID="10" presetClass="entr" presetSubtype="0" fill="hold" grpId="0" nodeType="withEffect">
                                  <p:stCondLst>
                                    <p:cond delay="900"/>
                                  </p:stCondLst>
                                  <p:childTnLst>
                                    <p:set>
                                      <p:cBhvr>
                                        <p:cTn id="39" dur="1" fill="hold">
                                          <p:stCondLst>
                                            <p:cond delay="0"/>
                                          </p:stCondLst>
                                        </p:cTn>
                                        <p:tgtEl>
                                          <p:spTgt spid="291">
                                            <p:txEl>
                                              <p:pRg st="4" end="4"/>
                                            </p:txEl>
                                          </p:spTgt>
                                        </p:tgtEl>
                                        <p:attrNameLst>
                                          <p:attrName>style.visibility</p:attrName>
                                        </p:attrNameLst>
                                      </p:cBhvr>
                                      <p:to>
                                        <p:strVal val="visible"/>
                                      </p:to>
                                    </p:set>
                                    <p:animEffect transition="in" filter="fade">
                                      <p:cBhvr>
                                        <p:cTn id="40" dur="500"/>
                                        <p:tgtEl>
                                          <p:spTgt spid="291">
                                            <p:txEl>
                                              <p:pRg st="4" end="4"/>
                                            </p:txEl>
                                          </p:spTgt>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91">
                                            <p:txEl>
                                              <p:pRg st="5" end="5"/>
                                            </p:txEl>
                                          </p:spTgt>
                                        </p:tgtEl>
                                        <p:attrNameLst>
                                          <p:attrName>style.visibility</p:attrName>
                                        </p:attrNameLst>
                                      </p:cBhvr>
                                      <p:to>
                                        <p:strVal val="visible"/>
                                      </p:to>
                                    </p:set>
                                    <p:animEffect transition="in" filter="fade">
                                      <p:cBhvr>
                                        <p:cTn id="43" dur="500"/>
                                        <p:tgtEl>
                                          <p:spTgt spid="291">
                                            <p:txEl>
                                              <p:pRg st="5" end="5"/>
                                            </p:txEl>
                                          </p:spTgt>
                                        </p:tgtEl>
                                      </p:cBhvr>
                                    </p:animEffect>
                                  </p:childTnLst>
                                </p:cTn>
                              </p:par>
                              <p:par>
                                <p:cTn id="44" presetID="10" presetClass="entr" presetSubtype="0" fill="hold" grpId="0" nodeType="withEffect">
                                  <p:stCondLst>
                                    <p:cond delay="1100"/>
                                  </p:stCondLst>
                                  <p:childTnLst>
                                    <p:set>
                                      <p:cBhvr>
                                        <p:cTn id="45" dur="1" fill="hold">
                                          <p:stCondLst>
                                            <p:cond delay="0"/>
                                          </p:stCondLst>
                                        </p:cTn>
                                        <p:tgtEl>
                                          <p:spTgt spid="291">
                                            <p:txEl>
                                              <p:pRg st="6" end="6"/>
                                            </p:txEl>
                                          </p:spTgt>
                                        </p:tgtEl>
                                        <p:attrNameLst>
                                          <p:attrName>style.visibility</p:attrName>
                                        </p:attrNameLst>
                                      </p:cBhvr>
                                      <p:to>
                                        <p:strVal val="visible"/>
                                      </p:to>
                                    </p:set>
                                    <p:animEffect transition="in" filter="fade">
                                      <p:cBhvr>
                                        <p:cTn id="46" dur="500"/>
                                        <p:tgtEl>
                                          <p:spTgt spid="291">
                                            <p:txEl>
                                              <p:pRg st="6" end="6"/>
                                            </p:txEl>
                                          </p:spTgt>
                                        </p:tgtEl>
                                      </p:cBhvr>
                                    </p:animEffect>
                                  </p:childTnLst>
                                </p:cTn>
                              </p:par>
                              <p:par>
                                <p:cTn id="47" presetID="10" presetClass="entr" presetSubtype="0" fill="hold" grpId="0" nodeType="withEffect">
                                  <p:stCondLst>
                                    <p:cond delay="1200"/>
                                  </p:stCondLst>
                                  <p:childTnLst>
                                    <p:set>
                                      <p:cBhvr>
                                        <p:cTn id="48" dur="1" fill="hold">
                                          <p:stCondLst>
                                            <p:cond delay="0"/>
                                          </p:stCondLst>
                                        </p:cTn>
                                        <p:tgtEl>
                                          <p:spTgt spid="291">
                                            <p:txEl>
                                              <p:pRg st="7" end="7"/>
                                            </p:txEl>
                                          </p:spTgt>
                                        </p:tgtEl>
                                        <p:attrNameLst>
                                          <p:attrName>style.visibility</p:attrName>
                                        </p:attrNameLst>
                                      </p:cBhvr>
                                      <p:to>
                                        <p:strVal val="visible"/>
                                      </p:to>
                                    </p:set>
                                    <p:animEffect transition="in" filter="fade">
                                      <p:cBhvr>
                                        <p:cTn id="49" dur="500"/>
                                        <p:tgtEl>
                                          <p:spTgt spid="291">
                                            <p:txEl>
                                              <p:pRg st="7" end="7"/>
                                            </p:txEl>
                                          </p:spTgt>
                                        </p:tgtEl>
                                      </p:cBhvr>
                                    </p:animEffect>
                                  </p:childTnLst>
                                </p:cTn>
                              </p:par>
                              <p:par>
                                <p:cTn id="50" presetID="10" presetClass="entr" presetSubtype="0" fill="hold" grpId="0" nodeType="withEffect">
                                  <p:stCondLst>
                                    <p:cond delay="1300"/>
                                  </p:stCondLst>
                                  <p:childTnLst>
                                    <p:set>
                                      <p:cBhvr>
                                        <p:cTn id="51" dur="1" fill="hold">
                                          <p:stCondLst>
                                            <p:cond delay="0"/>
                                          </p:stCondLst>
                                        </p:cTn>
                                        <p:tgtEl>
                                          <p:spTgt spid="291">
                                            <p:txEl>
                                              <p:pRg st="8" end="8"/>
                                            </p:txEl>
                                          </p:spTgt>
                                        </p:tgtEl>
                                        <p:attrNameLst>
                                          <p:attrName>style.visibility</p:attrName>
                                        </p:attrNameLst>
                                      </p:cBhvr>
                                      <p:to>
                                        <p:strVal val="visible"/>
                                      </p:to>
                                    </p:set>
                                    <p:animEffect transition="in" filter="fade">
                                      <p:cBhvr>
                                        <p:cTn id="52" dur="500"/>
                                        <p:tgtEl>
                                          <p:spTgt spid="291">
                                            <p:txEl>
                                              <p:pRg st="8" end="8"/>
                                            </p:txEl>
                                          </p:spTgt>
                                        </p:tgtEl>
                                      </p:cBhvr>
                                    </p:animEffect>
                                  </p:childTnLst>
                                </p:cTn>
                              </p:par>
                              <p:par>
                                <p:cTn id="53" presetID="10" presetClass="entr" presetSubtype="0" fill="hold" grpId="0" nodeType="withEffect">
                                  <p:stCondLst>
                                    <p:cond delay="1400"/>
                                  </p:stCondLst>
                                  <p:childTnLst>
                                    <p:set>
                                      <p:cBhvr>
                                        <p:cTn id="54" dur="1" fill="hold">
                                          <p:stCondLst>
                                            <p:cond delay="0"/>
                                          </p:stCondLst>
                                        </p:cTn>
                                        <p:tgtEl>
                                          <p:spTgt spid="291">
                                            <p:txEl>
                                              <p:pRg st="9" end="9"/>
                                            </p:txEl>
                                          </p:spTgt>
                                        </p:tgtEl>
                                        <p:attrNameLst>
                                          <p:attrName>style.visibility</p:attrName>
                                        </p:attrNameLst>
                                      </p:cBhvr>
                                      <p:to>
                                        <p:strVal val="visible"/>
                                      </p:to>
                                    </p:set>
                                    <p:animEffect transition="in" filter="fade">
                                      <p:cBhvr>
                                        <p:cTn id="55" dur="500"/>
                                        <p:tgtEl>
                                          <p:spTgt spid="291">
                                            <p:txEl>
                                              <p:pRg st="9" end="9"/>
                                            </p:txEl>
                                          </p:spTgt>
                                        </p:tgtEl>
                                      </p:cBhvr>
                                    </p:animEffect>
                                  </p:childTnLst>
                                </p:cTn>
                              </p:par>
                              <p:par>
                                <p:cTn id="56" presetID="10" presetClass="entr" presetSubtype="0" fill="hold" grpId="0" nodeType="withEffect">
                                  <p:stCondLst>
                                    <p:cond delay="1500"/>
                                  </p:stCondLst>
                                  <p:childTnLst>
                                    <p:set>
                                      <p:cBhvr>
                                        <p:cTn id="57" dur="1" fill="hold">
                                          <p:stCondLst>
                                            <p:cond delay="0"/>
                                          </p:stCondLst>
                                        </p:cTn>
                                        <p:tgtEl>
                                          <p:spTgt spid="291">
                                            <p:txEl>
                                              <p:pRg st="10" end="10"/>
                                            </p:txEl>
                                          </p:spTgt>
                                        </p:tgtEl>
                                        <p:attrNameLst>
                                          <p:attrName>style.visibility</p:attrName>
                                        </p:attrNameLst>
                                      </p:cBhvr>
                                      <p:to>
                                        <p:strVal val="visible"/>
                                      </p:to>
                                    </p:set>
                                    <p:animEffect transition="in" filter="fade">
                                      <p:cBhvr>
                                        <p:cTn id="58" dur="500"/>
                                        <p:tgtEl>
                                          <p:spTgt spid="291">
                                            <p:txEl>
                                              <p:pRg st="10" end="10"/>
                                            </p:txEl>
                                          </p:spTgt>
                                        </p:tgtEl>
                                      </p:cBhvr>
                                    </p:animEffect>
                                  </p:childTnLst>
                                </p:cTn>
                              </p:par>
                              <p:par>
                                <p:cTn id="59" presetID="53" presetClass="entr" presetSubtype="16" fill="hold" nodeType="withEffect">
                                  <p:stCondLst>
                                    <p:cond delay="175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par>
                                <p:cTn id="64" presetID="22" presetClass="entr" presetSubtype="8" fill="hold" nodeType="withEffect">
                                  <p:stCondLst>
                                    <p:cond delay="1750"/>
                                  </p:stCondLst>
                                  <p:childTnLst>
                                    <p:set>
                                      <p:cBhvr>
                                        <p:cTn id="65" dur="1" fill="hold">
                                          <p:stCondLst>
                                            <p:cond delay="0"/>
                                          </p:stCondLst>
                                        </p:cTn>
                                        <p:tgtEl>
                                          <p:spTgt spid="341"/>
                                        </p:tgtEl>
                                        <p:attrNameLst>
                                          <p:attrName>style.visibility</p:attrName>
                                        </p:attrNameLst>
                                      </p:cBhvr>
                                      <p:to>
                                        <p:strVal val="visible"/>
                                      </p:to>
                                    </p:set>
                                    <p:animEffect transition="in" filter="wipe(left)">
                                      <p:cBhvr>
                                        <p:cTn id="66" dur="75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uiExpand="1" build="p"/>
      <p:bldP spid="313" grpId="0"/>
      <p:bldP spid="334" grpId="0"/>
      <p:bldP spid="4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Τίτλος 1">
            <a:extLst>
              <a:ext uri="{FF2B5EF4-FFF2-40B4-BE49-F238E27FC236}">
                <a16:creationId xmlns:a16="http://schemas.microsoft.com/office/drawing/2014/main" id="{349FAE73-5F65-1DE5-633D-9D504C9F3FF9}"/>
              </a:ext>
            </a:extLst>
          </p:cNvPr>
          <p:cNvSpPr>
            <a:spLocks noGrp="1" noChangeArrowheads="1"/>
          </p:cNvSpPr>
          <p:nvPr>
            <p:ph type="title"/>
          </p:nvPr>
        </p:nvSpPr>
        <p:spPr>
          <a:xfrm>
            <a:off x="231229" y="0"/>
            <a:ext cx="11498316" cy="1143000"/>
          </a:xfrm>
        </p:spPr>
        <p:txBody>
          <a:bodyPr>
            <a:normAutofit fontScale="90000"/>
          </a:bodyPr>
          <a:lstStyle/>
          <a:p>
            <a:r>
              <a:rPr lang="el-GR" altLang="el-GR" dirty="0"/>
              <a:t>Επιπτώσεις εκρίζωσης </a:t>
            </a:r>
            <a:r>
              <a:rPr lang="en-US" altLang="el-GR" i="1" dirty="0"/>
              <a:t>H. pylori </a:t>
            </a:r>
            <a:r>
              <a:rPr lang="el-GR" altLang="el-GR" dirty="0"/>
              <a:t>στην εντερική χλωρίδα</a:t>
            </a:r>
          </a:p>
        </p:txBody>
      </p:sp>
      <p:sp>
        <p:nvSpPr>
          <p:cNvPr id="34820" name="Θέση περιεχομένου 2">
            <a:extLst>
              <a:ext uri="{FF2B5EF4-FFF2-40B4-BE49-F238E27FC236}">
                <a16:creationId xmlns:a16="http://schemas.microsoft.com/office/drawing/2014/main" id="{3208EAAA-D70E-B823-2EE8-29CA37DD3B9A}"/>
              </a:ext>
            </a:extLst>
          </p:cNvPr>
          <p:cNvSpPr>
            <a:spLocks noGrp="1" noChangeArrowheads="1"/>
          </p:cNvSpPr>
          <p:nvPr>
            <p:ph idx="1"/>
          </p:nvPr>
        </p:nvSpPr>
        <p:spPr>
          <a:xfrm>
            <a:off x="462455" y="1065214"/>
            <a:ext cx="11130455" cy="1295400"/>
          </a:xfrm>
        </p:spPr>
        <p:txBody>
          <a:bodyPr>
            <a:normAutofit/>
          </a:bodyPr>
          <a:lstStyle/>
          <a:p>
            <a:r>
              <a:rPr lang="el-GR" altLang="el-GR" dirty="0"/>
              <a:t>Η βραχύχρονη θεραπεία εκρίζωσης επιφέρει τεράστια προσβολή της μικροβιακής χλωρίδας του στόματος και του εντέρου που διαρκεί για &gt;6 μήνες έως 4 χρόνια</a:t>
            </a:r>
          </a:p>
        </p:txBody>
      </p:sp>
      <p:pic>
        <p:nvPicPr>
          <p:cNvPr id="34821" name="Picture 4">
            <a:extLst>
              <a:ext uri="{FF2B5EF4-FFF2-40B4-BE49-F238E27FC236}">
                <a16:creationId xmlns:a16="http://schemas.microsoft.com/office/drawing/2014/main" id="{AD9994FA-1CD4-0ED9-059B-7D8D930E5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0614"/>
            <a:ext cx="666115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7">
            <a:extLst>
              <a:ext uri="{FF2B5EF4-FFF2-40B4-BE49-F238E27FC236}">
                <a16:creationId xmlns:a16="http://schemas.microsoft.com/office/drawing/2014/main" id="{577994DF-1CA1-CE17-2705-A8C593C53A54}"/>
              </a:ext>
            </a:extLst>
          </p:cNvPr>
          <p:cNvSpPr txBox="1">
            <a:spLocks noChangeArrowheads="1"/>
          </p:cNvSpPr>
          <p:nvPr/>
        </p:nvSpPr>
        <p:spPr bwMode="auto">
          <a:xfrm>
            <a:off x="8328025" y="5445126"/>
            <a:ext cx="2089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gn="r">
              <a:lnSpc>
                <a:spcPct val="100000"/>
              </a:lnSpc>
              <a:buFontTx/>
              <a:buNone/>
            </a:pPr>
            <a:r>
              <a:rPr lang="en-US" altLang="el-GR" sz="1800">
                <a:solidFill>
                  <a:schemeClr val="tx1"/>
                </a:solidFill>
              </a:rPr>
              <a:t>Chen CC, et al. Gut Microbes 2021;13:e1909459</a:t>
            </a:r>
            <a:endParaRPr lang="el-GR" altLang="el-GR" sz="180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Τίτλος 1">
            <a:extLst>
              <a:ext uri="{FF2B5EF4-FFF2-40B4-BE49-F238E27FC236}">
                <a16:creationId xmlns:a16="http://schemas.microsoft.com/office/drawing/2014/main" id="{5F829346-DBE1-975F-41C4-B7672D2F4515}"/>
              </a:ext>
            </a:extLst>
          </p:cNvPr>
          <p:cNvSpPr>
            <a:spLocks noGrp="1" noChangeArrowheads="1"/>
          </p:cNvSpPr>
          <p:nvPr>
            <p:ph type="title"/>
          </p:nvPr>
        </p:nvSpPr>
        <p:spPr>
          <a:xfrm>
            <a:off x="472967" y="0"/>
            <a:ext cx="11403724" cy="1143000"/>
          </a:xfrm>
        </p:spPr>
        <p:txBody>
          <a:bodyPr>
            <a:normAutofit fontScale="90000"/>
          </a:bodyPr>
          <a:lstStyle/>
          <a:p>
            <a:r>
              <a:rPr lang="el-GR" altLang="el-GR" dirty="0"/>
              <a:t>Επίπτωση στην α βιοποικιλότητα με 14ήμερο τριπλό &amp; 10ήμερα </a:t>
            </a:r>
            <a:r>
              <a:rPr lang="en-US" altLang="el-GR" dirty="0"/>
              <a:t>CAM </a:t>
            </a:r>
            <a:r>
              <a:rPr lang="el-GR" altLang="el-GR" dirty="0"/>
              <a:t>και ΒΤΜ</a:t>
            </a:r>
          </a:p>
        </p:txBody>
      </p:sp>
      <p:pic>
        <p:nvPicPr>
          <p:cNvPr id="35844" name="Content Placeholder 2">
            <a:extLst>
              <a:ext uri="{FF2B5EF4-FFF2-40B4-BE49-F238E27FC236}">
                <a16:creationId xmlns:a16="http://schemas.microsoft.com/office/drawing/2014/main" id="{1F6D2218-112F-0953-FCEA-167710B556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01889" y="1143000"/>
            <a:ext cx="7388225" cy="4344988"/>
          </a:xfrm>
        </p:spPr>
      </p:pic>
      <p:sp>
        <p:nvSpPr>
          <p:cNvPr id="35845" name="TextBox 3">
            <a:extLst>
              <a:ext uri="{FF2B5EF4-FFF2-40B4-BE49-F238E27FC236}">
                <a16:creationId xmlns:a16="http://schemas.microsoft.com/office/drawing/2014/main" id="{593D6D8C-2F2C-E635-D3D8-C842EAE2C1F7}"/>
              </a:ext>
            </a:extLst>
          </p:cNvPr>
          <p:cNvSpPr txBox="1">
            <a:spLocks noChangeArrowheads="1"/>
          </p:cNvSpPr>
          <p:nvPr/>
        </p:nvSpPr>
        <p:spPr bwMode="auto">
          <a:xfrm>
            <a:off x="472967" y="5652211"/>
            <a:ext cx="11161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nSpc>
                <a:spcPct val="100000"/>
              </a:lnSpc>
              <a:buFontTx/>
              <a:buNone/>
            </a:pPr>
            <a:r>
              <a:rPr lang="el-GR" altLang="el-GR" sz="2400" dirty="0">
                <a:solidFill>
                  <a:srgbClr val="FF0000"/>
                </a:solidFill>
              </a:rPr>
              <a:t>Τα 4πλά σχήματα με </a:t>
            </a:r>
            <a:r>
              <a:rPr lang="el-GR" altLang="el-GR" sz="2400" dirty="0" err="1">
                <a:solidFill>
                  <a:srgbClr val="FF0000"/>
                </a:solidFill>
              </a:rPr>
              <a:t>μετρονιδαζόλη</a:t>
            </a:r>
            <a:r>
              <a:rPr lang="el-GR" altLang="el-GR" sz="2400" dirty="0">
                <a:solidFill>
                  <a:srgbClr val="FF0000"/>
                </a:solidFill>
              </a:rPr>
              <a:t> μείωσαν την α βιοποικιλότητα για &gt;1 χρόνο!</a:t>
            </a:r>
          </a:p>
        </p:txBody>
      </p:sp>
      <p:sp>
        <p:nvSpPr>
          <p:cNvPr id="35846" name="TextBox 4">
            <a:extLst>
              <a:ext uri="{FF2B5EF4-FFF2-40B4-BE49-F238E27FC236}">
                <a16:creationId xmlns:a16="http://schemas.microsoft.com/office/drawing/2014/main" id="{792F4F54-D8FA-488E-495F-BD1C926B9044}"/>
              </a:ext>
            </a:extLst>
          </p:cNvPr>
          <p:cNvSpPr txBox="1">
            <a:spLocks noChangeArrowheads="1"/>
          </p:cNvSpPr>
          <p:nvPr/>
        </p:nvSpPr>
        <p:spPr bwMode="auto">
          <a:xfrm>
            <a:off x="5232401" y="6446838"/>
            <a:ext cx="561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300"/>
              </a:lnSpc>
              <a:buChar char="•"/>
              <a:defRPr sz="2000">
                <a:solidFill>
                  <a:schemeClr val="bg1"/>
                </a:solidFill>
                <a:latin typeface="Arial" panose="020B0604020202020204" pitchFamily="34" charset="0"/>
                <a:ea typeface="MS PGothic" panose="020B0600070205080204" pitchFamily="34" charset="-128"/>
              </a:defRPr>
            </a:lvl1pPr>
            <a:lvl2pPr marL="742950" indent="-28575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2pPr>
            <a:lvl3pPr marL="1143000" indent="-228600">
              <a:lnSpc>
                <a:spcPts val="3300"/>
              </a:lnSpc>
              <a:buChar char="•"/>
              <a:defRPr sz="2000">
                <a:solidFill>
                  <a:srgbClr val="EDEDED"/>
                </a:solidFill>
                <a:latin typeface="Arial" panose="020B0604020202020204" pitchFamily="34" charset="0"/>
                <a:ea typeface="MS PGothic" panose="020B0600070205080204" pitchFamily="34" charset="-128"/>
              </a:defRPr>
            </a:lvl3pPr>
            <a:lvl4pPr marL="1600200" indent="-228600">
              <a:lnSpc>
                <a:spcPts val="3300"/>
              </a:lnSpc>
              <a:buFont typeface="Times" panose="02020603050405020304" pitchFamily="18" charset="0"/>
              <a:buChar char="•"/>
              <a:defRPr sz="2000" i="1">
                <a:solidFill>
                  <a:srgbClr val="EDEDED"/>
                </a:solidFill>
                <a:latin typeface="Arial" panose="020B0604020202020204" pitchFamily="34" charset="0"/>
                <a:ea typeface="MS PGothic" panose="020B0600070205080204" pitchFamily="34" charset="-128"/>
              </a:defRPr>
            </a:lvl4pPr>
            <a:lvl5pPr marL="2057400" indent="-228600">
              <a:lnSpc>
                <a:spcPts val="3300"/>
              </a:lnSpc>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lnSpc>
                <a:spcPts val="3300"/>
              </a:lnSpc>
              <a:spcBef>
                <a:spcPct val="0"/>
              </a:spcBef>
              <a:spcAft>
                <a:spcPct val="0"/>
              </a:spcAft>
              <a:defRPr sz="2000">
                <a:solidFill>
                  <a:schemeClr val="bg1"/>
                </a:solidFill>
                <a:latin typeface="Arial" panose="020B0604020202020204" pitchFamily="34" charset="0"/>
                <a:ea typeface="MS PGothic" panose="020B0600070205080204" pitchFamily="34" charset="-128"/>
              </a:defRPr>
            </a:lvl9pPr>
          </a:lstStyle>
          <a:p>
            <a:pPr>
              <a:lnSpc>
                <a:spcPct val="100000"/>
              </a:lnSpc>
              <a:buFontTx/>
              <a:buNone/>
            </a:pPr>
            <a:r>
              <a:rPr lang="fr-FR" altLang="el-GR" sz="1800">
                <a:solidFill>
                  <a:schemeClr val="tx1"/>
                </a:solidFill>
              </a:rPr>
              <a:t>Liou JM, et al. Lancet Infect Dis 2019;19:1109-20.</a:t>
            </a:r>
            <a:endParaRPr lang="el-GR" altLang="el-GR" sz="180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prstGeom prst="rect">
            <a:avLst/>
          </a:prstGeom>
        </p:spPr>
        <p:txBody>
          <a:bodyPr/>
          <a:lstStyle/>
          <a:p>
            <a:r>
              <a:rPr lang="el-GR" sz="3600" dirty="0" err="1">
                <a:solidFill>
                  <a:schemeClr val="tx1"/>
                </a:solidFill>
              </a:rPr>
              <a:t>Ορισμος</a:t>
            </a:r>
            <a:r>
              <a:rPr lang="el-GR" sz="3600" dirty="0">
                <a:solidFill>
                  <a:schemeClr val="tx1"/>
                </a:solidFill>
              </a:rPr>
              <a:t> </a:t>
            </a:r>
            <a:r>
              <a:rPr lang="el-GR" sz="3600" dirty="0" err="1">
                <a:solidFill>
                  <a:schemeClr val="tx1"/>
                </a:solidFill>
              </a:rPr>
              <a:t>Προβιοτικων</a:t>
            </a:r>
            <a:endParaRPr lang="en-US" sz="3600" dirty="0">
              <a:solidFill>
                <a:schemeClr val="tx1"/>
              </a:solidFill>
            </a:endParaRPr>
          </a:p>
        </p:txBody>
      </p:sp>
      <p:sp>
        <p:nvSpPr>
          <p:cNvPr id="117786" name="Rectangle 3"/>
          <p:cNvSpPr>
            <a:spLocks noChangeArrowheads="1"/>
          </p:cNvSpPr>
          <p:nvPr/>
        </p:nvSpPr>
        <p:spPr bwMode="auto">
          <a:xfrm>
            <a:off x="536895" y="3124200"/>
            <a:ext cx="6397305" cy="990600"/>
          </a:xfrm>
          <a:prstGeom prst="rect">
            <a:avLst/>
          </a:prstGeom>
          <a:noFill/>
          <a:ln w="9525">
            <a:solidFill>
              <a:schemeClr val="bg2"/>
            </a:solidFill>
            <a:miter lim="800000"/>
            <a:headEnd/>
            <a:tailEnd/>
          </a:ln>
        </p:spPr>
        <p:txBody>
          <a:bodyPr/>
          <a:lstStyle/>
          <a:p>
            <a:pPr marL="174625" indent="-174625" eaLnBrk="0" hangingPunct="0">
              <a:spcBef>
                <a:spcPct val="20000"/>
              </a:spcBef>
              <a:spcAft>
                <a:spcPct val="20000"/>
              </a:spcAft>
              <a:buClr>
                <a:schemeClr val="accent1"/>
              </a:buClr>
              <a:buSzPct val="85000"/>
              <a:buFont typeface="Wingdings" pitchFamily="2" charset="2"/>
              <a:buChar char="l"/>
              <a:defRPr/>
            </a:pPr>
            <a:r>
              <a:rPr lang="el-GR" b="1" u="sng" dirty="0">
                <a:ln>
                  <a:prstDash val="solid"/>
                </a:ln>
                <a:solidFill>
                  <a:srgbClr val="595856"/>
                </a:solidFill>
                <a:effectLst>
                  <a:outerShdw blurRad="88000" dist="50800" dir="5040000" algn="tl">
                    <a:schemeClr val="accent4">
                      <a:tint val="80000"/>
                      <a:satMod val="250000"/>
                      <a:alpha val="45000"/>
                    </a:schemeClr>
                  </a:outerShdw>
                </a:effectLst>
                <a:latin typeface="Calibri" panose="020F0502020204030204" pitchFamily="34" charset="0"/>
                <a:cs typeface="Calibri" panose="020F0502020204030204" pitchFamily="34" charset="0"/>
              </a:rPr>
              <a:t>Ζωντανοί μικροοργανισμοί </a:t>
            </a:r>
            <a:endParaRPr lang="en-US" b="1" u="sng" dirty="0">
              <a:ln>
                <a:prstDash val="solid"/>
              </a:ln>
              <a:solidFill>
                <a:srgbClr val="595856"/>
              </a:solidFill>
              <a:effectLst>
                <a:outerShdw blurRad="88000" dist="50800" dir="5040000" algn="tl">
                  <a:schemeClr val="accent4">
                    <a:tint val="80000"/>
                    <a:satMod val="250000"/>
                    <a:alpha val="45000"/>
                  </a:schemeClr>
                </a:outerShdw>
              </a:effectLst>
              <a:latin typeface="Calibri" panose="020F0502020204030204" pitchFamily="34" charset="0"/>
              <a:cs typeface="Calibri" panose="020F0502020204030204" pitchFamily="34" charset="0"/>
            </a:endParaRPr>
          </a:p>
          <a:p>
            <a:pPr marL="631825" lvl="1" indent="-174625" eaLnBrk="0" hangingPunct="0">
              <a:spcBef>
                <a:spcPct val="20000"/>
              </a:spcBef>
              <a:spcAft>
                <a:spcPct val="20000"/>
              </a:spcAft>
              <a:buClr>
                <a:schemeClr val="accent1"/>
              </a:buClr>
              <a:buSzPct val="85000"/>
              <a:buFont typeface="Wingdings" pitchFamily="2" charset="2"/>
              <a:buChar char="l"/>
              <a:defRPr/>
            </a:pPr>
            <a:r>
              <a:rPr lang="el-GR" sz="1400" dirty="0">
                <a:solidFill>
                  <a:srgbClr val="6A737B"/>
                </a:solidFill>
                <a:latin typeface="Calibri" panose="020F0502020204030204" pitchFamily="34" charset="0"/>
                <a:cs typeface="Calibri" panose="020F0502020204030204" pitchFamily="34" charset="0"/>
              </a:rPr>
              <a:t>Τα </a:t>
            </a:r>
            <a:r>
              <a:rPr lang="el-GR" sz="1400" dirty="0" err="1">
                <a:solidFill>
                  <a:srgbClr val="6A737B"/>
                </a:solidFill>
                <a:latin typeface="Calibri" panose="020F0502020204030204" pitchFamily="34" charset="0"/>
                <a:cs typeface="Calibri" panose="020F0502020204030204" pitchFamily="34" charset="0"/>
              </a:rPr>
              <a:t>Προβιοτικά</a:t>
            </a:r>
            <a:r>
              <a:rPr lang="el-GR" sz="1400" dirty="0">
                <a:solidFill>
                  <a:srgbClr val="6A737B"/>
                </a:solidFill>
                <a:latin typeface="Calibri" panose="020F0502020204030204" pitchFamily="34" charset="0"/>
                <a:cs typeface="Calibri" panose="020F0502020204030204" pitchFamily="34" charset="0"/>
              </a:rPr>
              <a:t> θα πρέπει να είναι ζωντανοί οργανισμοί </a:t>
            </a:r>
          </a:p>
          <a:p>
            <a:pPr marL="631825" lvl="1" indent="-174625" eaLnBrk="0" hangingPunct="0">
              <a:spcBef>
                <a:spcPct val="20000"/>
              </a:spcBef>
              <a:spcAft>
                <a:spcPct val="20000"/>
              </a:spcAft>
              <a:buClr>
                <a:schemeClr val="accent1"/>
              </a:buClr>
              <a:buSzPct val="85000"/>
              <a:buFont typeface="Wingdings" pitchFamily="2" charset="2"/>
              <a:buChar char="l"/>
              <a:defRPr/>
            </a:pPr>
            <a:r>
              <a:rPr lang="el-GR" sz="1400" dirty="0">
                <a:solidFill>
                  <a:srgbClr val="6A737B"/>
                </a:solidFill>
                <a:latin typeface="Calibri" panose="020F0502020204030204" pitchFamily="34" charset="0"/>
                <a:cs typeface="Calibri" panose="020F0502020204030204" pitchFamily="34" charset="0"/>
              </a:rPr>
              <a:t>Η </a:t>
            </a:r>
            <a:r>
              <a:rPr lang="el-GR" sz="1400" dirty="0" err="1">
                <a:solidFill>
                  <a:srgbClr val="6A737B"/>
                </a:solidFill>
                <a:latin typeface="Calibri" panose="020F0502020204030204" pitchFamily="34" charset="0"/>
                <a:cs typeface="Calibri" panose="020F0502020204030204" pitchFamily="34" charset="0"/>
              </a:rPr>
              <a:t>Λυοφιλιοποίηση</a:t>
            </a:r>
            <a:r>
              <a:rPr lang="el-GR" sz="1400" dirty="0">
                <a:solidFill>
                  <a:srgbClr val="6A737B"/>
                </a:solidFill>
                <a:latin typeface="Calibri" panose="020F0502020204030204" pitchFamily="34" charset="0"/>
                <a:cs typeface="Calibri" panose="020F0502020204030204" pitchFamily="34" charset="0"/>
              </a:rPr>
              <a:t> εξασφαλίζει ότι ο </a:t>
            </a:r>
            <a:r>
              <a:rPr lang="en-US" sz="1400" b="1" i="1" dirty="0">
                <a:solidFill>
                  <a:srgbClr val="39417A"/>
                </a:solidFill>
                <a:latin typeface="Calibri" panose="020F0502020204030204" pitchFamily="34" charset="0"/>
                <a:cs typeface="Calibri" panose="020F0502020204030204" pitchFamily="34" charset="0"/>
              </a:rPr>
              <a:t>Saccharomyces boulardii</a:t>
            </a:r>
            <a:r>
              <a:rPr lang="en-US" sz="1400" dirty="0">
                <a:solidFill>
                  <a:srgbClr val="39417A"/>
                </a:solidFill>
                <a:latin typeface="Calibri" panose="020F0502020204030204" pitchFamily="34" charset="0"/>
                <a:cs typeface="Calibri" panose="020F0502020204030204" pitchFamily="34" charset="0"/>
              </a:rPr>
              <a:t> CNCM i-745</a:t>
            </a:r>
            <a:r>
              <a:rPr lang="el-GR" sz="1400" dirty="0">
                <a:solidFill>
                  <a:srgbClr val="6A737B"/>
                </a:solidFill>
                <a:latin typeface="Calibri" panose="020F0502020204030204" pitchFamily="34" charset="0"/>
                <a:cs typeface="Calibri" panose="020F0502020204030204" pitchFamily="34" charset="0"/>
              </a:rPr>
              <a:t> είναι διαθέσιμος σε ζώσα κατάσταση</a:t>
            </a:r>
            <a:endParaRPr lang="en-GB" i="1" dirty="0">
              <a:solidFill>
                <a:srgbClr val="27318B"/>
              </a:solidFill>
              <a:latin typeface="Calibri" panose="020F0502020204030204" pitchFamily="34" charset="0"/>
              <a:cs typeface="Calibri" panose="020F0502020204030204" pitchFamily="34" charset="0"/>
            </a:endParaRPr>
          </a:p>
        </p:txBody>
      </p:sp>
      <p:sp>
        <p:nvSpPr>
          <p:cNvPr id="117789" name="Rectangle 3"/>
          <p:cNvSpPr>
            <a:spLocks noChangeArrowheads="1"/>
          </p:cNvSpPr>
          <p:nvPr/>
        </p:nvSpPr>
        <p:spPr bwMode="auto">
          <a:xfrm>
            <a:off x="7234819" y="4526373"/>
            <a:ext cx="4685190" cy="1676400"/>
          </a:xfrm>
          <a:prstGeom prst="rect">
            <a:avLst/>
          </a:prstGeom>
          <a:noFill/>
          <a:ln w="9525">
            <a:solidFill>
              <a:schemeClr val="bg2"/>
            </a:solidFill>
            <a:miter lim="800000"/>
            <a:headEnd/>
            <a:tailEnd/>
          </a:ln>
        </p:spPr>
        <p:txBody>
          <a:bodyPr/>
          <a:lstStyle/>
          <a:p>
            <a:pPr eaLnBrk="0" hangingPunct="0">
              <a:spcBef>
                <a:spcPct val="20000"/>
              </a:spcBef>
              <a:spcAft>
                <a:spcPct val="20000"/>
              </a:spcAft>
              <a:buClr>
                <a:srgbClr val="27318B"/>
              </a:buClr>
              <a:buSzPct val="85000"/>
              <a:tabLst>
                <a:tab pos="536575" algn="l"/>
              </a:tabLst>
            </a:pPr>
            <a:r>
              <a:rPr lang="el-GR" sz="2000" b="1" u="sng" dirty="0">
                <a:ln>
                  <a:prstDash val="solid"/>
                </a:ln>
                <a:solidFill>
                  <a:srgbClr val="595856"/>
                </a:solidFill>
                <a:effectLst>
                  <a:outerShdw blurRad="88000" dist="50800" dir="5040000" algn="tl">
                    <a:schemeClr val="accent4">
                      <a:tint val="80000"/>
                      <a:satMod val="250000"/>
                      <a:alpha val="45000"/>
                    </a:schemeClr>
                  </a:outerShdw>
                </a:effectLst>
                <a:latin typeface="Calibri" panose="020F0502020204030204" pitchFamily="34" charset="0"/>
                <a:cs typeface="Calibri" panose="020F0502020204030204" pitchFamily="34" charset="0"/>
              </a:rPr>
              <a:t>Οφέλη Υγείας</a:t>
            </a:r>
            <a:endParaRPr lang="en-GB" sz="2000" b="1" u="sng" dirty="0">
              <a:ln>
                <a:prstDash val="solid"/>
              </a:ln>
              <a:solidFill>
                <a:srgbClr val="595856"/>
              </a:solidFill>
              <a:effectLst>
                <a:outerShdw blurRad="88000" dist="50800" dir="5040000" algn="tl">
                  <a:schemeClr val="accent4">
                    <a:tint val="80000"/>
                    <a:satMod val="250000"/>
                    <a:alpha val="45000"/>
                  </a:schemeClr>
                </a:outerShdw>
              </a:effectLst>
              <a:latin typeface="Calibri" panose="020F0502020204030204" pitchFamily="34" charset="0"/>
              <a:cs typeface="Calibri" panose="020F0502020204030204" pitchFamily="34" charset="0"/>
            </a:endParaRPr>
          </a:p>
          <a:p>
            <a:pPr marL="536575" lvl="1" indent="-182563" eaLnBrk="0" hangingPunct="0">
              <a:spcBef>
                <a:spcPct val="20000"/>
              </a:spcBef>
              <a:spcAft>
                <a:spcPct val="20000"/>
              </a:spcAft>
              <a:buClr>
                <a:srgbClr val="6A737B"/>
              </a:buClr>
              <a:buSzPct val="85000"/>
              <a:buFont typeface="Wingdings" pitchFamily="2" charset="2"/>
              <a:buChar char="¦"/>
              <a:tabLst>
                <a:tab pos="536575" algn="l"/>
              </a:tabLst>
            </a:pPr>
            <a:r>
              <a:rPr lang="el-GR" sz="1600" dirty="0">
                <a:solidFill>
                  <a:schemeClr val="tx1">
                    <a:lumMod val="50000"/>
                    <a:lumOff val="50000"/>
                  </a:schemeClr>
                </a:solidFill>
                <a:latin typeface="Calibri" panose="020F0502020204030204" pitchFamily="34" charset="0"/>
                <a:cs typeface="Calibri" panose="020F0502020204030204" pitchFamily="34" charset="0"/>
              </a:rPr>
              <a:t>Τα οφέλη υγείας θα πρέπει να αποδεικνύονται σε κλινικές μελέτες</a:t>
            </a:r>
          </a:p>
          <a:p>
            <a:pPr marL="536575" lvl="1" indent="-182563" eaLnBrk="0" hangingPunct="0">
              <a:spcBef>
                <a:spcPct val="20000"/>
              </a:spcBef>
              <a:spcAft>
                <a:spcPct val="20000"/>
              </a:spcAft>
              <a:buClr>
                <a:srgbClr val="6A737B"/>
              </a:buClr>
              <a:buSzPct val="85000"/>
              <a:buFont typeface="Wingdings" pitchFamily="2" charset="2"/>
              <a:buChar char="¦"/>
              <a:tabLst>
                <a:tab pos="536575" algn="l"/>
              </a:tabLst>
            </a:pPr>
            <a:r>
              <a:rPr lang="el-GR" sz="1600" dirty="0">
                <a:solidFill>
                  <a:schemeClr val="tx1">
                    <a:lumMod val="50000"/>
                    <a:lumOff val="50000"/>
                  </a:schemeClr>
                </a:solidFill>
                <a:latin typeface="Calibri" panose="020F0502020204030204" pitchFamily="34" charset="0"/>
                <a:cs typeface="Calibri" panose="020F0502020204030204" pitchFamily="34" charset="0"/>
              </a:rPr>
              <a:t>Ο </a:t>
            </a:r>
            <a:r>
              <a:rPr lang="en-US" sz="1600" b="1" i="1" dirty="0">
                <a:solidFill>
                  <a:srgbClr val="39417A"/>
                </a:solidFill>
                <a:latin typeface="Calibri" panose="020F0502020204030204" pitchFamily="34" charset="0"/>
                <a:cs typeface="Calibri" panose="020F0502020204030204" pitchFamily="34" charset="0"/>
              </a:rPr>
              <a:t>Saccharomyces boulardii </a:t>
            </a:r>
            <a:r>
              <a:rPr lang="en-US" sz="1600" b="1" dirty="0">
                <a:solidFill>
                  <a:srgbClr val="39417A"/>
                </a:solidFill>
                <a:latin typeface="Calibri" panose="020F0502020204030204" pitchFamily="34" charset="0"/>
                <a:cs typeface="Calibri" panose="020F0502020204030204" pitchFamily="34" charset="0"/>
              </a:rPr>
              <a:t>CNCM i-745</a:t>
            </a:r>
            <a:r>
              <a:rPr lang="el-GR" sz="1600" b="1" dirty="0">
                <a:solidFill>
                  <a:srgbClr val="39417A"/>
                </a:solidFill>
                <a:latin typeface="Calibri" panose="020F0502020204030204" pitchFamily="34" charset="0"/>
                <a:cs typeface="Calibri" panose="020F0502020204030204" pitchFamily="34" charset="0"/>
              </a:rPr>
              <a:t> </a:t>
            </a:r>
            <a:r>
              <a:rPr lang="el-GR" sz="1600" dirty="0">
                <a:solidFill>
                  <a:schemeClr val="tx1">
                    <a:lumMod val="50000"/>
                    <a:lumOff val="50000"/>
                  </a:schemeClr>
                </a:solidFill>
                <a:latin typeface="Calibri" panose="020F0502020204030204" pitchFamily="34" charset="0"/>
                <a:cs typeface="Calibri" panose="020F0502020204030204" pitchFamily="34" charset="0"/>
              </a:rPr>
              <a:t>έχει περισσότερες από </a:t>
            </a:r>
            <a:r>
              <a:rPr lang="en-US" sz="1600" dirty="0">
                <a:solidFill>
                  <a:schemeClr val="tx1">
                    <a:lumMod val="50000"/>
                    <a:lumOff val="50000"/>
                  </a:schemeClr>
                </a:solidFill>
                <a:latin typeface="Calibri" panose="020F0502020204030204" pitchFamily="34" charset="0"/>
                <a:cs typeface="Calibri" panose="020F0502020204030204" pitchFamily="34" charset="0"/>
              </a:rPr>
              <a:t>100</a:t>
            </a:r>
            <a:r>
              <a:rPr lang="el-GR" sz="1600" dirty="0">
                <a:solidFill>
                  <a:schemeClr val="tx1">
                    <a:lumMod val="50000"/>
                    <a:lumOff val="50000"/>
                  </a:schemeClr>
                </a:solidFill>
                <a:latin typeface="Calibri" panose="020F0502020204030204" pitchFamily="34" charset="0"/>
                <a:cs typeface="Calibri" panose="020F0502020204030204" pitchFamily="34" charset="0"/>
              </a:rPr>
              <a:t> κλινικές μελέτες</a:t>
            </a:r>
            <a:endParaRPr lang="en-GB" sz="1600" i="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117790" name="Rectangle 3"/>
          <p:cNvSpPr>
            <a:spLocks noChangeArrowheads="1"/>
          </p:cNvSpPr>
          <p:nvPr/>
        </p:nvSpPr>
        <p:spPr bwMode="auto">
          <a:xfrm>
            <a:off x="536895" y="4488949"/>
            <a:ext cx="6397305" cy="1219200"/>
          </a:xfrm>
          <a:prstGeom prst="rect">
            <a:avLst/>
          </a:prstGeom>
          <a:noFill/>
          <a:ln w="9525">
            <a:solidFill>
              <a:schemeClr val="bg2"/>
            </a:solidFill>
            <a:miter lim="800000"/>
            <a:headEnd/>
            <a:tailEnd/>
          </a:ln>
        </p:spPr>
        <p:txBody>
          <a:bodyPr/>
          <a:lstStyle/>
          <a:p>
            <a:pPr marL="174625" indent="-174625" eaLnBrk="0" hangingPunct="0">
              <a:spcBef>
                <a:spcPct val="20000"/>
              </a:spcBef>
              <a:spcAft>
                <a:spcPct val="20000"/>
              </a:spcAft>
              <a:buClr>
                <a:schemeClr val="accent1"/>
              </a:buClr>
              <a:buSzPct val="85000"/>
              <a:buFont typeface="Wingdings" pitchFamily="2" charset="2"/>
              <a:buChar char="l"/>
              <a:tabLst>
                <a:tab pos="174625" algn="l"/>
              </a:tabLst>
              <a:defRPr/>
            </a:pPr>
            <a:r>
              <a:rPr lang="el-GR" b="1" u="sng" dirty="0">
                <a:ln>
                  <a:prstDash val="solid"/>
                </a:ln>
                <a:solidFill>
                  <a:srgbClr val="595856"/>
                </a:solidFill>
                <a:effectLst>
                  <a:outerShdw blurRad="88000" dist="50800" dir="5040000" algn="tl">
                    <a:schemeClr val="accent4">
                      <a:tint val="80000"/>
                      <a:satMod val="250000"/>
                      <a:alpha val="45000"/>
                    </a:schemeClr>
                  </a:outerShdw>
                </a:effectLst>
                <a:latin typeface="Calibri" panose="020F0502020204030204" pitchFamily="34" charset="0"/>
                <a:cs typeface="Calibri" panose="020F0502020204030204" pitchFamily="34" charset="0"/>
              </a:rPr>
              <a:t>Επαρκείς ποσότητες </a:t>
            </a:r>
            <a:endParaRPr lang="el-GR" sz="1400" u="sng" dirty="0">
              <a:solidFill>
                <a:srgbClr val="595856"/>
              </a:solidFill>
              <a:latin typeface="Calibri" panose="020F0502020204030204" pitchFamily="34" charset="0"/>
              <a:cs typeface="Calibri" panose="020F0502020204030204" pitchFamily="34" charset="0"/>
            </a:endParaRPr>
          </a:p>
          <a:p>
            <a:pPr marL="631825" lvl="1" indent="-174625" eaLnBrk="0" hangingPunct="0">
              <a:spcBef>
                <a:spcPct val="20000"/>
              </a:spcBef>
              <a:spcAft>
                <a:spcPct val="20000"/>
              </a:spcAft>
              <a:buClr>
                <a:schemeClr val="accent1"/>
              </a:buClr>
              <a:buSzPct val="85000"/>
              <a:buFont typeface="Wingdings" pitchFamily="2" charset="2"/>
              <a:buChar char="l"/>
              <a:tabLst>
                <a:tab pos="174625" algn="l"/>
              </a:tabLst>
              <a:defRPr/>
            </a:pPr>
            <a:r>
              <a:rPr lang="el-GR" sz="1400" dirty="0">
                <a:solidFill>
                  <a:srgbClr val="6A737B"/>
                </a:solidFill>
                <a:latin typeface="Calibri" panose="020F0502020204030204" pitchFamily="34" charset="0"/>
                <a:cs typeface="Calibri" panose="020F0502020204030204" pitchFamily="34" charset="0"/>
              </a:rPr>
              <a:t>Το Προβιοτικό θα πρέπει να είναι διαθέσιμο σε επαρκή ποσότητα </a:t>
            </a:r>
          </a:p>
          <a:p>
            <a:pPr marL="631825" lvl="1" indent="-174625" eaLnBrk="0" hangingPunct="0">
              <a:spcBef>
                <a:spcPct val="20000"/>
              </a:spcBef>
              <a:spcAft>
                <a:spcPct val="20000"/>
              </a:spcAft>
              <a:buClr>
                <a:schemeClr val="accent1"/>
              </a:buClr>
              <a:buSzPct val="85000"/>
              <a:buFont typeface="Wingdings" pitchFamily="2" charset="2"/>
              <a:buChar char="l"/>
              <a:tabLst>
                <a:tab pos="174625" algn="l"/>
              </a:tabLst>
              <a:defRPr/>
            </a:pPr>
            <a:r>
              <a:rPr lang="el-GR" sz="1400" dirty="0">
                <a:solidFill>
                  <a:srgbClr val="6A737B"/>
                </a:solidFill>
                <a:latin typeface="Calibri" panose="020F0502020204030204" pitchFamily="34" charset="0"/>
                <a:cs typeface="Calibri" panose="020F0502020204030204" pitchFamily="34" charset="0"/>
              </a:rPr>
              <a:t>Η </a:t>
            </a:r>
            <a:r>
              <a:rPr lang="el-GR" sz="1400" dirty="0" err="1">
                <a:solidFill>
                  <a:srgbClr val="6A737B"/>
                </a:solidFill>
                <a:latin typeface="Calibri" panose="020F0502020204030204" pitchFamily="34" charset="0"/>
                <a:cs typeface="Calibri" panose="020F0502020204030204" pitchFamily="34" charset="0"/>
              </a:rPr>
              <a:t>Λυοφίλιοποίηση</a:t>
            </a:r>
            <a:r>
              <a:rPr lang="el-GR" sz="1400" dirty="0">
                <a:latin typeface="Calibri" panose="020F0502020204030204" pitchFamily="34" charset="0"/>
                <a:cs typeface="Calibri" panose="020F0502020204030204" pitchFamily="34" charset="0"/>
              </a:rPr>
              <a:t> </a:t>
            </a:r>
            <a:r>
              <a:rPr lang="el-GR" sz="1400" dirty="0">
                <a:solidFill>
                  <a:srgbClr val="6A737B"/>
                </a:solidFill>
                <a:latin typeface="Calibri" panose="020F0502020204030204" pitchFamily="34" charset="0"/>
                <a:cs typeface="Calibri" panose="020F0502020204030204" pitchFamily="34" charset="0"/>
              </a:rPr>
              <a:t>εξασφαλίζει  ότι ο </a:t>
            </a:r>
            <a:r>
              <a:rPr lang="en-US" sz="1400" b="1" i="1" dirty="0">
                <a:solidFill>
                  <a:srgbClr val="39417A"/>
                </a:solidFill>
                <a:latin typeface="Calibri" panose="020F0502020204030204" pitchFamily="34" charset="0"/>
                <a:cs typeface="Calibri" panose="020F0502020204030204" pitchFamily="34" charset="0"/>
              </a:rPr>
              <a:t>Saccharomyces boulardii</a:t>
            </a:r>
            <a:r>
              <a:rPr lang="en-US" sz="1400" dirty="0">
                <a:solidFill>
                  <a:srgbClr val="39417A"/>
                </a:solidFill>
                <a:latin typeface="Calibri" panose="020F0502020204030204" pitchFamily="34" charset="0"/>
                <a:cs typeface="Calibri" panose="020F0502020204030204" pitchFamily="34" charset="0"/>
              </a:rPr>
              <a:t> CNCM i-745</a:t>
            </a:r>
            <a:r>
              <a:rPr lang="el-GR" sz="1400" dirty="0">
                <a:solidFill>
                  <a:srgbClr val="6A737B"/>
                </a:solidFill>
                <a:latin typeface="Calibri" panose="020F0502020204030204" pitchFamily="34" charset="0"/>
                <a:cs typeface="Calibri" panose="020F0502020204030204" pitchFamily="34" charset="0"/>
              </a:rPr>
              <a:t> χορηγείται σε επαρκή ποσότητα</a:t>
            </a:r>
            <a:endParaRPr lang="en-GB" sz="1400" dirty="0">
              <a:solidFill>
                <a:srgbClr val="6A737B"/>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46EC4ECC-24B5-4267-A9FC-5EBDCB57D070}"/>
              </a:ext>
            </a:extLst>
          </p:cNvPr>
          <p:cNvSpPr txBox="1"/>
          <p:nvPr/>
        </p:nvSpPr>
        <p:spPr>
          <a:xfrm>
            <a:off x="638727" y="1974684"/>
            <a:ext cx="6168474" cy="1015663"/>
          </a:xfrm>
          <a:prstGeom prst="rect">
            <a:avLst/>
          </a:prstGeom>
          <a:solidFill>
            <a:srgbClr val="F7F0E6"/>
          </a:solidFill>
        </p:spPr>
        <p:txBody>
          <a:bodyPr wrap="square">
            <a:spAutoFit/>
          </a:bodyPr>
          <a:lstStyle/>
          <a:p>
            <a:pPr algn="ctr">
              <a:defRPr/>
            </a:pPr>
            <a:r>
              <a:rPr lang="en-US" sz="2000" b="1" dirty="0">
                <a:ln>
                  <a:prstDash val="solid"/>
                </a:ln>
                <a:solidFill>
                  <a:srgbClr val="595856"/>
                </a:solidFill>
                <a:latin typeface="Calibri" panose="020F0502020204030204" pitchFamily="34" charset="0"/>
                <a:cs typeface="Calibri" panose="020F0502020204030204" pitchFamily="34" charset="0"/>
              </a:rPr>
              <a:t>« </a:t>
            </a:r>
            <a:r>
              <a:rPr lang="el-GR" sz="2000" b="1" dirty="0">
                <a:ln>
                  <a:prstDash val="solid"/>
                </a:ln>
                <a:solidFill>
                  <a:srgbClr val="39417A"/>
                </a:solidFill>
                <a:latin typeface="Calibri" panose="020F0502020204030204" pitchFamily="34" charset="0"/>
                <a:cs typeface="Calibri" panose="020F0502020204030204" pitchFamily="34" charset="0"/>
              </a:rPr>
              <a:t>Ζωντανοί μικροοργανισμοί </a:t>
            </a:r>
            <a:r>
              <a:rPr lang="el-GR" sz="2000" b="1" dirty="0">
                <a:ln>
                  <a:prstDash val="solid"/>
                </a:ln>
                <a:solidFill>
                  <a:srgbClr val="595856"/>
                </a:solidFill>
                <a:latin typeface="Calibri" panose="020F0502020204030204" pitchFamily="34" charset="0"/>
                <a:cs typeface="Calibri" panose="020F0502020204030204" pitchFamily="34" charset="0"/>
              </a:rPr>
              <a:t>οι οποίοι όταν χορηγούνται σε </a:t>
            </a:r>
            <a:r>
              <a:rPr lang="el-GR" sz="2000" b="1" dirty="0">
                <a:ln>
                  <a:prstDash val="solid"/>
                </a:ln>
                <a:solidFill>
                  <a:srgbClr val="39417A"/>
                </a:solidFill>
                <a:latin typeface="Calibri" panose="020F0502020204030204" pitchFamily="34" charset="0"/>
                <a:cs typeface="Calibri" panose="020F0502020204030204" pitchFamily="34" charset="0"/>
              </a:rPr>
              <a:t>επαρκείς ποσότητες </a:t>
            </a:r>
            <a:r>
              <a:rPr lang="el-GR" sz="2000" b="1" dirty="0">
                <a:ln>
                  <a:prstDash val="solid"/>
                </a:ln>
                <a:solidFill>
                  <a:srgbClr val="595856"/>
                </a:solidFill>
                <a:latin typeface="Calibri" panose="020F0502020204030204" pitchFamily="34" charset="0"/>
                <a:cs typeface="Calibri" panose="020F0502020204030204" pitchFamily="34" charset="0"/>
              </a:rPr>
              <a:t>βελτιώνουν την υγεία του ξενιστή</a:t>
            </a:r>
            <a:r>
              <a:rPr lang="en-US" sz="2000" b="1" dirty="0">
                <a:ln>
                  <a:prstDash val="solid"/>
                </a:ln>
                <a:solidFill>
                  <a:srgbClr val="595856"/>
                </a:solidFill>
                <a:latin typeface="Calibri" panose="020F0502020204030204" pitchFamily="34" charset="0"/>
                <a:cs typeface="Calibri" panose="020F0502020204030204" pitchFamily="34" charset="0"/>
              </a:rPr>
              <a:t>»</a:t>
            </a:r>
            <a:endParaRPr lang="el-GR" sz="2000" b="1" dirty="0">
              <a:ln>
                <a:prstDash val="solid"/>
              </a:ln>
              <a:solidFill>
                <a:srgbClr val="595856"/>
              </a:solidFill>
              <a:latin typeface="Calibri" panose="020F0502020204030204" pitchFamily="34" charset="0"/>
              <a:cs typeface="Calibri" panose="020F0502020204030204" pitchFamily="34" charset="0"/>
            </a:endParaRPr>
          </a:p>
        </p:txBody>
      </p:sp>
      <p:grpSp>
        <p:nvGrpSpPr>
          <p:cNvPr id="28" name="Group 3">
            <a:extLst>
              <a:ext uri="{FF2B5EF4-FFF2-40B4-BE49-F238E27FC236}">
                <a16:creationId xmlns:a16="http://schemas.microsoft.com/office/drawing/2014/main" id="{3BA758A9-D498-4CEC-9632-3525C39E1695}"/>
              </a:ext>
            </a:extLst>
          </p:cNvPr>
          <p:cNvGrpSpPr>
            <a:grpSpLocks/>
          </p:cNvGrpSpPr>
          <p:nvPr/>
        </p:nvGrpSpPr>
        <p:grpSpPr bwMode="auto">
          <a:xfrm>
            <a:off x="338246" y="5913386"/>
            <a:ext cx="6854971" cy="277416"/>
            <a:chOff x="-163" y="3695"/>
            <a:chExt cx="5203" cy="233"/>
          </a:xfrm>
        </p:grpSpPr>
        <p:pic>
          <p:nvPicPr>
            <p:cNvPr id="30" name="Text Box 4">
              <a:extLst>
                <a:ext uri="{FF2B5EF4-FFF2-40B4-BE49-F238E27FC236}">
                  <a16:creationId xmlns:a16="http://schemas.microsoft.com/office/drawing/2014/main" id="{08A000A6-A4A5-490B-B042-61DE6227D8A5}"/>
                </a:ext>
              </a:extLst>
            </p:cNvPr>
            <p:cNvPicPr>
              <a:picLocks noChangeArrowheads="1"/>
            </p:cNvPicPr>
            <p:nvPr/>
          </p:nvPicPr>
          <p:blipFill>
            <a:blip r:embed="rId3">
              <a:duotone>
                <a:prstClr val="black"/>
                <a:srgbClr val="233A84">
                  <a:tint val="45000"/>
                  <a:satMod val="400000"/>
                </a:srgbClr>
              </a:duotone>
              <a:extLst>
                <a:ext uri="{28A0092B-C50C-407E-A947-70E740481C1C}">
                  <a14:useLocalDpi xmlns:a14="http://schemas.microsoft.com/office/drawing/2010/main" val="0"/>
                </a:ext>
              </a:extLst>
            </a:blip>
            <a:srcRect/>
            <a:stretch>
              <a:fillRect/>
            </a:stretch>
          </p:blipFill>
          <p:spPr bwMode="auto">
            <a:xfrm>
              <a:off x="-163" y="3714"/>
              <a:ext cx="520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 Box 6">
              <a:extLst>
                <a:ext uri="{FF2B5EF4-FFF2-40B4-BE49-F238E27FC236}">
                  <a16:creationId xmlns:a16="http://schemas.microsoft.com/office/drawing/2014/main" id="{FAF80DE3-5764-4009-8B28-705E1585F92E}"/>
                </a:ext>
              </a:extLst>
            </p:cNvPr>
            <p:cNvSpPr txBox="1">
              <a:spLocks noChangeArrowheads="1"/>
            </p:cNvSpPr>
            <p:nvPr/>
          </p:nvSpPr>
          <p:spPr bwMode="auto">
            <a:xfrm>
              <a:off x="-163" y="3695"/>
              <a:ext cx="500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spcBef>
                  <a:spcPct val="50000"/>
                </a:spcBef>
                <a:spcAft>
                  <a:spcPct val="0"/>
                </a:spcAft>
                <a:buSzTx/>
                <a:buFontTx/>
                <a:buNone/>
              </a:pPr>
              <a:r>
                <a:rPr lang="en-US" altLang="fr-FR" sz="1200" dirty="0">
                  <a:latin typeface="Calibri" panose="020F0502020204030204" pitchFamily="34" charset="0"/>
                  <a:ea typeface="ＭＳ Ｐゴシック" panose="020B0600070205080204" pitchFamily="34" charset="-128"/>
                  <a:cs typeface="Calibri" panose="020F0502020204030204" pitchFamily="34" charset="0"/>
                </a:rPr>
                <a:t>*WHO and FAO (2002), and WGO (2011) Guidelines for the Evaluation of Probiotics in Food</a:t>
              </a:r>
            </a:p>
          </p:txBody>
        </p:sp>
      </p:grpSp>
      <p:sp>
        <p:nvSpPr>
          <p:cNvPr id="32" name="Rectangle 4">
            <a:extLst>
              <a:ext uri="{FF2B5EF4-FFF2-40B4-BE49-F238E27FC236}">
                <a16:creationId xmlns:a16="http://schemas.microsoft.com/office/drawing/2014/main" id="{C061E130-A8DF-419B-AEDC-5CF00C98E3CF}"/>
              </a:ext>
            </a:extLst>
          </p:cNvPr>
          <p:cNvSpPr>
            <a:spLocks noChangeArrowheads="1"/>
          </p:cNvSpPr>
          <p:nvPr/>
        </p:nvSpPr>
        <p:spPr bwMode="auto">
          <a:xfrm>
            <a:off x="338246" y="6215356"/>
            <a:ext cx="6760308" cy="3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eaLnBrk="1" hangingPunct="1">
              <a:spcBef>
                <a:spcPct val="0"/>
              </a:spcBef>
              <a:spcAft>
                <a:spcPct val="0"/>
              </a:spcAft>
              <a:buClrTx/>
              <a:buSzTx/>
              <a:buFontTx/>
              <a:buNone/>
            </a:pPr>
            <a:r>
              <a:rPr lang="en-US" altLang="fr-FR" sz="800" dirty="0">
                <a:solidFill>
                  <a:srgbClr val="2E2D7A"/>
                </a:solidFill>
                <a:latin typeface="Calibri" panose="020F0502020204030204" pitchFamily="34" charset="0"/>
                <a:ea typeface="ＭＳ Ｐゴシック" panose="020B0600070205080204" pitchFamily="34" charset="-128"/>
                <a:cs typeface="Calibri" panose="020F0502020204030204" pitchFamily="34" charset="0"/>
              </a:rPr>
              <a:t>Joint FAO/WHO Working Group Report on Drafting Guidelines for the Evaluation of Probiotics in Food, Canada, 2002.</a:t>
            </a:r>
          </a:p>
          <a:p>
            <a:pPr eaLnBrk="1" hangingPunct="1">
              <a:lnSpc>
                <a:spcPct val="90000"/>
              </a:lnSpc>
              <a:spcBef>
                <a:spcPct val="30000"/>
              </a:spcBef>
              <a:spcAft>
                <a:spcPct val="0"/>
              </a:spcAft>
              <a:buClrTx/>
              <a:buSzTx/>
              <a:buFontTx/>
              <a:buNone/>
            </a:pPr>
            <a:r>
              <a:rPr lang="en-US" altLang="fr-FR" sz="800" dirty="0">
                <a:solidFill>
                  <a:srgbClr val="2E2D7A"/>
                </a:solidFill>
                <a:latin typeface="Calibri" panose="020F0502020204030204" pitchFamily="34" charset="0"/>
                <a:ea typeface="ＭＳ Ｐゴシック" panose="020B0600070205080204" pitchFamily="34" charset="-128"/>
                <a:cs typeface="Calibri" panose="020F0502020204030204" pitchFamily="34" charset="0"/>
              </a:rPr>
              <a:t>World gastroenterology practice guideline. Probiotics and Prebiotics. October 2011.</a:t>
            </a:r>
          </a:p>
        </p:txBody>
      </p:sp>
      <p:pic>
        <p:nvPicPr>
          <p:cNvPr id="7" name="Picture 6">
            <a:extLst>
              <a:ext uri="{FF2B5EF4-FFF2-40B4-BE49-F238E27FC236}">
                <a16:creationId xmlns:a16="http://schemas.microsoft.com/office/drawing/2014/main" id="{4D5F4225-AE83-4D50-9F1F-52A0D6D77400}"/>
              </a:ext>
            </a:extLst>
          </p:cNvPr>
          <p:cNvPicPr>
            <a:picLocks noChangeAspect="1"/>
          </p:cNvPicPr>
          <p:nvPr/>
        </p:nvPicPr>
        <p:blipFill>
          <a:blip r:embed="rId4"/>
          <a:stretch>
            <a:fillRect/>
          </a:stretch>
        </p:blipFill>
        <p:spPr>
          <a:xfrm>
            <a:off x="7912792" y="66751"/>
            <a:ext cx="4007217" cy="3815865"/>
          </a:xfrm>
          <a:prstGeom prst="ellipse">
            <a:avLst/>
          </a:prstGeom>
        </p:spPr>
      </p:pic>
    </p:spTree>
    <p:extLst>
      <p:ext uri="{BB962C8B-B14F-4D97-AF65-F5344CB8AC3E}">
        <p14:creationId xmlns:p14="http://schemas.microsoft.com/office/powerpoint/2010/main" val="2105068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7786"/>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7790"/>
                                        </p:tgtEl>
                                        <p:attrNameLst>
                                          <p:attrName>style.visibility</p:attrName>
                                        </p:attrNameLst>
                                      </p:cBhvr>
                                      <p:to>
                                        <p:strVal val="visible"/>
                                      </p:to>
                                    </p:set>
                                  </p:childTnLst>
                                </p:cTn>
                              </p:par>
                            </p:childTnLst>
                          </p:cTn>
                        </p:par>
                        <p:par>
                          <p:cTn id="10" fill="hold" nodeType="with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17789"/>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grpId="0" nodeType="afterEffect">
                                  <p:stCondLst>
                                    <p:cond delay="0"/>
                                  </p:stCondLst>
                                  <p:childTnLst>
                                    <p:set>
                                      <p:cBhvr>
                                        <p:cTn id="15" dur="1" fill="hold">
                                          <p:stCondLst>
                                            <p:cond delay="0"/>
                                          </p:stCondLst>
                                        </p:cTn>
                                        <p:tgtEl>
                                          <p:spTgt spid="29">
                                            <p:bg/>
                                          </p:spTgt>
                                        </p:tgtEl>
                                        <p:attrNameLst>
                                          <p:attrName>style.visibility</p:attrName>
                                        </p:attrNameLst>
                                      </p:cBhvr>
                                      <p:to>
                                        <p:strVal val="visible"/>
                                      </p:to>
                                    </p:set>
                                    <p:animEffect transition="in" filter="wipe(down)">
                                      <p:cBhvr>
                                        <p:cTn id="16" dur="500"/>
                                        <p:tgtEl>
                                          <p:spTgt spid="29">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fade">
                                      <p:cBhvr>
                                        <p:cTn id="19"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6" grpId="0" animBg="1"/>
      <p:bldP spid="117789" grpId="0" animBg="1"/>
      <p:bldP spid="117790" grpId="0" animBg="1"/>
      <p:bldP spid="2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4FC615-2EBB-4045-B72F-E0293EB58AB2}"/>
              </a:ext>
            </a:extLst>
          </p:cNvPr>
          <p:cNvGrpSpPr/>
          <p:nvPr/>
        </p:nvGrpSpPr>
        <p:grpSpPr>
          <a:xfrm>
            <a:off x="2285703" y="1294215"/>
            <a:ext cx="8637329" cy="2103968"/>
            <a:chOff x="2285703" y="1294215"/>
            <a:chExt cx="8637329" cy="2103968"/>
          </a:xfrm>
        </p:grpSpPr>
        <p:sp>
          <p:nvSpPr>
            <p:cNvPr id="74754" name="Rectangle 2"/>
            <p:cNvSpPr>
              <a:spLocks noChangeArrowheads="1"/>
            </p:cNvSpPr>
            <p:nvPr/>
          </p:nvSpPr>
          <p:spPr bwMode="auto">
            <a:xfrm>
              <a:off x="2285703" y="1955977"/>
              <a:ext cx="4605996" cy="844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spcBef>
                  <a:spcPct val="0"/>
                </a:spcBef>
                <a:spcAft>
                  <a:spcPct val="0"/>
                </a:spcAft>
              </a:pPr>
              <a:r>
                <a:rPr lang="el-GR" altLang="fr-FR" sz="3200" dirty="0" err="1">
                  <a:solidFill>
                    <a:srgbClr val="39417A"/>
                  </a:solidFill>
                  <a:effectLst>
                    <a:outerShdw blurRad="38100" dist="38100" dir="2700000" algn="tl">
                      <a:srgbClr val="000000">
                        <a:alpha val="43137"/>
                      </a:srgbClr>
                    </a:outerShdw>
                  </a:effectLst>
                </a:rPr>
                <a:t>Προβιοτικά</a:t>
              </a:r>
              <a:r>
                <a:rPr lang="el-GR" altLang="fr-FR" sz="3200" b="1" dirty="0">
                  <a:solidFill>
                    <a:srgbClr val="39417A"/>
                  </a:solidFill>
                  <a:effectLst>
                    <a:outerShdw blurRad="38100" dist="38100" dir="2700000" algn="tl">
                      <a:srgbClr val="000000">
                        <a:alpha val="43137"/>
                      </a:srgbClr>
                    </a:outerShdw>
                  </a:effectLst>
                </a:rPr>
                <a:t> Βακτήρια</a:t>
              </a:r>
              <a:endParaRPr lang="es-MX" altLang="fr-FR" sz="3200" b="1" dirty="0">
                <a:solidFill>
                  <a:srgbClr val="39417A"/>
                </a:solidFill>
                <a:effectLst>
                  <a:outerShdw blurRad="38100" dist="38100" dir="2700000" algn="tl">
                    <a:srgbClr val="000000">
                      <a:alpha val="43137"/>
                    </a:srgbClr>
                  </a:outerShdw>
                </a:effectLst>
              </a:endParaRPr>
            </a:p>
          </p:txBody>
        </p:sp>
        <p:pic>
          <p:nvPicPr>
            <p:cNvPr id="74757" name="Picture 7" descr="lactobacillus%20cas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487" y="1294215"/>
              <a:ext cx="2496545" cy="2103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4759" name="Rectangle 22"/>
          <p:cNvSpPr>
            <a:spLocks noChangeArrowheads="1"/>
          </p:cNvSpPr>
          <p:nvPr/>
        </p:nvSpPr>
        <p:spPr bwMode="auto">
          <a:xfrm>
            <a:off x="307258" y="6434059"/>
            <a:ext cx="2266967" cy="186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eaLnBrk="1" hangingPunct="1">
              <a:lnSpc>
                <a:spcPct val="90000"/>
              </a:lnSpc>
              <a:spcBef>
                <a:spcPct val="30000"/>
              </a:spcBef>
              <a:spcAft>
                <a:spcPct val="0"/>
              </a:spcAft>
              <a:buClrTx/>
              <a:buSzTx/>
              <a:buFontTx/>
              <a:buNone/>
            </a:pPr>
            <a:r>
              <a:rPr lang="en-US" altLang="fr-FR" sz="680" dirty="0" err="1">
                <a:solidFill>
                  <a:srgbClr val="898989"/>
                </a:solidFill>
                <a:latin typeface="Tw Cen MT" panose="020B0602020104020603" pitchFamily="34" charset="0"/>
                <a:ea typeface="ＭＳ Ｐゴシック" panose="020B0600070205080204" pitchFamily="34" charset="-128"/>
              </a:rPr>
              <a:t>Vandenplas</a:t>
            </a:r>
            <a:r>
              <a:rPr lang="en-US" altLang="fr-FR" sz="680" dirty="0">
                <a:solidFill>
                  <a:srgbClr val="898989"/>
                </a:solidFill>
                <a:latin typeface="Tw Cen MT" panose="020B0602020104020603" pitchFamily="34" charset="0"/>
                <a:ea typeface="ＭＳ Ｐゴシック" panose="020B0600070205080204" pitchFamily="34" charset="-128"/>
              </a:rPr>
              <a:t> Y, et al. </a:t>
            </a:r>
            <a:r>
              <a:rPr lang="en-US" altLang="fr-FR" sz="680" i="1" dirty="0">
                <a:solidFill>
                  <a:srgbClr val="898989"/>
                </a:solidFill>
                <a:latin typeface="Tw Cen MT" panose="020B0602020104020603" pitchFamily="34" charset="0"/>
                <a:ea typeface="ＭＳ Ｐゴシック" panose="020B0600070205080204" pitchFamily="34" charset="-128"/>
              </a:rPr>
              <a:t>SA J Child Health.</a:t>
            </a:r>
            <a:r>
              <a:rPr lang="en-US" altLang="fr-FR" sz="680" dirty="0">
                <a:solidFill>
                  <a:srgbClr val="898989"/>
                </a:solidFill>
                <a:latin typeface="Tw Cen MT" panose="020B0602020104020603" pitchFamily="34" charset="0"/>
                <a:ea typeface="ＭＳ Ｐゴシック" panose="020B0600070205080204" pitchFamily="34" charset="-128"/>
              </a:rPr>
              <a:t> 2007;1(3):116-119.</a:t>
            </a:r>
          </a:p>
        </p:txBody>
      </p:sp>
      <p:grpSp>
        <p:nvGrpSpPr>
          <p:cNvPr id="5" name="Group 4">
            <a:extLst>
              <a:ext uri="{FF2B5EF4-FFF2-40B4-BE49-F238E27FC236}">
                <a16:creationId xmlns:a16="http://schemas.microsoft.com/office/drawing/2014/main" id="{247C8DC2-3634-437D-9224-ACD83652093B}"/>
              </a:ext>
            </a:extLst>
          </p:cNvPr>
          <p:cNvGrpSpPr/>
          <p:nvPr/>
        </p:nvGrpSpPr>
        <p:grpSpPr>
          <a:xfrm>
            <a:off x="1973185" y="3851580"/>
            <a:ext cx="8763581" cy="2530368"/>
            <a:chOff x="1973185" y="3851580"/>
            <a:chExt cx="8763581" cy="2530368"/>
          </a:xfrm>
        </p:grpSpPr>
        <p:sp>
          <p:nvSpPr>
            <p:cNvPr id="74755" name="Rectangle 3"/>
            <p:cNvSpPr>
              <a:spLocks noChangeArrowheads="1"/>
            </p:cNvSpPr>
            <p:nvPr/>
          </p:nvSpPr>
          <p:spPr bwMode="auto">
            <a:xfrm>
              <a:off x="1973185" y="4307894"/>
              <a:ext cx="5908919" cy="797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3200" b="1" dirty="0">
                  <a:solidFill>
                    <a:srgbClr val="39417A"/>
                  </a:solidFill>
                  <a:effectLst>
                    <a:outerShdw blurRad="38100" dist="38100" dir="2700000" algn="tl">
                      <a:srgbClr val="000000">
                        <a:alpha val="43137"/>
                      </a:srgbClr>
                    </a:outerShdw>
                  </a:effectLst>
                  <a:latin typeface="+mn-lt"/>
                </a:rPr>
                <a:t>Μη</a:t>
              </a:r>
              <a:r>
                <a:rPr lang="el-GR" altLang="fr-FR" sz="3200" b="1" dirty="0">
                  <a:solidFill>
                    <a:srgbClr val="39417A"/>
                  </a:solidFill>
                  <a:latin typeface="+mn-lt"/>
                </a:rPr>
                <a:t> </a:t>
              </a:r>
              <a:r>
                <a:rPr lang="el-GR" altLang="fr-FR" sz="3200" b="1" dirty="0" err="1">
                  <a:solidFill>
                    <a:srgbClr val="39417A"/>
                  </a:solidFill>
                  <a:latin typeface="+mn-lt"/>
                </a:rPr>
                <a:t>βακτηριακά</a:t>
              </a:r>
              <a:r>
                <a:rPr lang="el-GR" altLang="fr-FR" sz="3200" b="1" dirty="0">
                  <a:solidFill>
                    <a:srgbClr val="39417A"/>
                  </a:solidFill>
                  <a:latin typeface="+mn-lt"/>
                </a:rPr>
                <a:t> </a:t>
              </a:r>
              <a:r>
                <a:rPr lang="el-GR" altLang="fr-FR" sz="3200" b="1" dirty="0" err="1">
                  <a:solidFill>
                    <a:srgbClr val="39417A"/>
                  </a:solidFill>
                  <a:latin typeface="+mn-lt"/>
                </a:rPr>
                <a:t>προβιοτικά</a:t>
              </a:r>
              <a:endParaRPr lang="es-MX" altLang="fr-FR" sz="3200" b="1" dirty="0">
                <a:solidFill>
                  <a:srgbClr val="39417A"/>
                </a:solidFill>
                <a:latin typeface="+mn-lt"/>
              </a:endParaRPr>
            </a:p>
          </p:txBody>
        </p:sp>
        <p:pic>
          <p:nvPicPr>
            <p:cNvPr id="74756" name="Picture 6" descr="yeast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3637" y="3851580"/>
              <a:ext cx="2353129" cy="2530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8008" name="Text Box 8"/>
          <p:cNvSpPr txBox="1">
            <a:spLocks noChangeArrowheads="1"/>
          </p:cNvSpPr>
          <p:nvPr/>
        </p:nvSpPr>
        <p:spPr bwMode="auto">
          <a:xfrm>
            <a:off x="2356725" y="4926219"/>
            <a:ext cx="5262336" cy="584775"/>
          </a:xfrm>
          <a:prstGeom prst="rect">
            <a:avLst/>
          </a:prstGeom>
          <a:solidFill>
            <a:srgbClr val="CF9F4A"/>
          </a:solidFill>
          <a:ln>
            <a:noFill/>
          </a:ln>
          <a:effectLst>
            <a:outerShdw dist="107763" dir="2700000" algn="ctr" rotWithShape="0">
              <a:schemeClr val="bg2">
                <a:alpha val="50000"/>
              </a:schemeClr>
            </a:outerShdw>
          </a:effectLst>
        </p:spPr>
        <p:txBody>
          <a:bodyPr wrap="square">
            <a:spAutoFit/>
          </a:bodyP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l-GR" altLang="fr-FR" sz="1600" b="1" i="1" dirty="0">
                <a:solidFill>
                  <a:schemeClr val="bg1"/>
                </a:solidFill>
                <a:latin typeface="Calibri"/>
                <a:cs typeface="Calibri"/>
              </a:rPr>
              <a:t>Ο </a:t>
            </a:r>
            <a:r>
              <a:rPr lang="en-US" altLang="fr-FR" sz="1600" b="1" i="1" dirty="0">
                <a:solidFill>
                  <a:schemeClr val="bg1"/>
                </a:solidFill>
                <a:latin typeface="Calibri"/>
                <a:cs typeface="Calibri"/>
              </a:rPr>
              <a:t>Saccharomyces boulardii</a:t>
            </a:r>
            <a:r>
              <a:rPr lang="en-US" altLang="fr-FR" sz="1600" b="1" dirty="0">
                <a:solidFill>
                  <a:schemeClr val="bg1"/>
                </a:solidFill>
                <a:latin typeface="Calibri"/>
                <a:cs typeface="Calibri"/>
              </a:rPr>
              <a:t> CNCM i-745 </a:t>
            </a:r>
            <a:r>
              <a:rPr lang="el-GR" altLang="fr-FR" sz="1600" b="1" dirty="0">
                <a:solidFill>
                  <a:schemeClr val="bg1"/>
                </a:solidFill>
                <a:latin typeface="Calibri"/>
                <a:cs typeface="Calibri"/>
              </a:rPr>
              <a:t>είναι το ΜΟΝΑΔΙΚΟ ΠΡΟΒΙΟΤΙΚΟ ΣΤΗΝ ΚΑΤΗΓΟΡΙΑ ΤΟΥ</a:t>
            </a:r>
            <a:endParaRPr lang="en-US" altLang="fr-FR" sz="1600" b="1" dirty="0">
              <a:solidFill>
                <a:schemeClr val="bg1"/>
              </a:solidFill>
              <a:latin typeface="Calibri"/>
              <a:cs typeface="Calibri"/>
            </a:endParaRPr>
          </a:p>
        </p:txBody>
      </p:sp>
      <p:sp>
        <p:nvSpPr>
          <p:cNvPr id="128009" name="AutoShape 9"/>
          <p:cNvSpPr>
            <a:spLocks noChangeArrowheads="1"/>
          </p:cNvSpPr>
          <p:nvPr/>
        </p:nvSpPr>
        <p:spPr bwMode="auto">
          <a:xfrm rot="8406674">
            <a:off x="956098" y="2462645"/>
            <a:ext cx="1752241" cy="1664120"/>
          </a:xfrm>
          <a:custGeom>
            <a:avLst/>
            <a:gdLst>
              <a:gd name="G0" fmla="+- 11783 0 0"/>
              <a:gd name="G1" fmla="+- 18514 0 0"/>
              <a:gd name="G2" fmla="+- 6171 0 0"/>
              <a:gd name="G3" fmla="*/ 11783 1 2"/>
              <a:gd name="G4" fmla="+- G3 10800 0"/>
              <a:gd name="G5" fmla="+- 21600 11783 18514"/>
              <a:gd name="G6" fmla="+- 18514 6171 0"/>
              <a:gd name="G7" fmla="*/ G6 1 2"/>
              <a:gd name="G8" fmla="*/ 18514 2 1"/>
              <a:gd name="G9" fmla="+- G8 0 21600"/>
              <a:gd name="G10" fmla="+- G5 0 G4"/>
              <a:gd name="G11" fmla="+- 11783 0 G4"/>
              <a:gd name="G12" fmla="*/ G2 G10 G11"/>
              <a:gd name="T0" fmla="*/ 16692 w 21600"/>
              <a:gd name="T1" fmla="*/ 0 h 21600"/>
              <a:gd name="T2" fmla="*/ 11783 w 21600"/>
              <a:gd name="T3" fmla="*/ 6171 h 21600"/>
              <a:gd name="T4" fmla="*/ 6171 w 21600"/>
              <a:gd name="T5" fmla="*/ 11783 h 21600"/>
              <a:gd name="T6" fmla="*/ 0 w 21600"/>
              <a:gd name="T7" fmla="*/ 16692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6692" y="0"/>
                </a:moveTo>
                <a:lnTo>
                  <a:pt x="11783" y="6171"/>
                </a:lnTo>
                <a:lnTo>
                  <a:pt x="14869" y="6171"/>
                </a:lnTo>
                <a:lnTo>
                  <a:pt x="14869" y="14869"/>
                </a:lnTo>
                <a:lnTo>
                  <a:pt x="6171" y="14869"/>
                </a:lnTo>
                <a:lnTo>
                  <a:pt x="6171" y="11783"/>
                </a:lnTo>
                <a:lnTo>
                  <a:pt x="0" y="16692"/>
                </a:lnTo>
                <a:lnTo>
                  <a:pt x="6171" y="21600"/>
                </a:lnTo>
                <a:lnTo>
                  <a:pt x="6171" y="18514"/>
                </a:lnTo>
                <a:lnTo>
                  <a:pt x="18514" y="18514"/>
                </a:lnTo>
                <a:lnTo>
                  <a:pt x="18514" y="6171"/>
                </a:lnTo>
                <a:lnTo>
                  <a:pt x="21600" y="6171"/>
                </a:lnTo>
                <a:close/>
              </a:path>
            </a:pathLst>
          </a:custGeom>
          <a:solidFill>
            <a:srgbClr val="39417A"/>
          </a:solidFill>
          <a:ln w="9525">
            <a:noFill/>
            <a:miter lim="800000"/>
            <a:headEnd/>
            <a:tailEnd/>
          </a:ln>
          <a:effectLst>
            <a:outerShdw blurRad="63500" sx="102000" sy="102000" algn="ctr" rotWithShape="0">
              <a:prstClr val="black">
                <a:alpha val="40000"/>
              </a:prstClr>
            </a:outerShdw>
          </a:effectLst>
        </p:spPr>
        <p:txBody>
          <a:bodyPr wrap="none" anchor="ctr"/>
          <a:lstStyle/>
          <a:p>
            <a:pPr>
              <a:defRPr/>
            </a:pPr>
            <a:endParaRPr lang="en-US" sz="1350" dirty="0">
              <a:latin typeface="Tw Cen MT" panose="020B0602020104020603" pitchFamily="34" charset="0"/>
            </a:endParaRPr>
          </a:p>
        </p:txBody>
      </p:sp>
      <p:sp>
        <p:nvSpPr>
          <p:cNvPr id="18" name="Rectangle 2"/>
          <p:cNvSpPr>
            <a:spLocks noGrp="1" noChangeArrowheads="1"/>
          </p:cNvSpPr>
          <p:nvPr>
            <p:ph type="title"/>
          </p:nvPr>
        </p:nvSpPr>
        <p:spPr/>
        <p:txBody>
          <a:bodyPr/>
          <a:lstStyle/>
          <a:p>
            <a:pPr>
              <a:spcAft>
                <a:spcPct val="0"/>
              </a:spcAft>
            </a:pPr>
            <a:r>
              <a:rPr lang="el-GR" altLang="fr-FR" sz="3600" dirty="0" err="1">
                <a:solidFill>
                  <a:schemeClr val="tx1"/>
                </a:solidFill>
              </a:rPr>
              <a:t>κατηγοριεσ</a:t>
            </a:r>
            <a:r>
              <a:rPr lang="el-GR" altLang="fr-FR" sz="3600" cap="all" dirty="0">
                <a:solidFill>
                  <a:schemeClr val="tx1"/>
                </a:solidFill>
              </a:rPr>
              <a:t> </a:t>
            </a:r>
            <a:r>
              <a:rPr lang="el-GR" altLang="fr-FR" sz="3600" cap="all" dirty="0" err="1">
                <a:solidFill>
                  <a:schemeClr val="tx1"/>
                </a:solidFill>
              </a:rPr>
              <a:t>Προβιοτικων</a:t>
            </a:r>
            <a:r>
              <a:rPr lang="en-US" altLang="fr-FR" sz="3600" cap="all" dirty="0">
                <a:solidFill>
                  <a:schemeClr val="tx1"/>
                </a:solidFill>
              </a:rPr>
              <a:t> </a:t>
            </a:r>
            <a:endParaRPr lang="es-MX" altLang="fr-FR" sz="3600" cap="all" dirty="0">
              <a:solidFill>
                <a:schemeClr val="tx1"/>
              </a:solidFill>
            </a:endParaRPr>
          </a:p>
        </p:txBody>
      </p:sp>
      <p:sp>
        <p:nvSpPr>
          <p:cNvPr id="11" name="TextBox 10">
            <a:extLst>
              <a:ext uri="{FF2B5EF4-FFF2-40B4-BE49-F238E27FC236}">
                <a16:creationId xmlns:a16="http://schemas.microsoft.com/office/drawing/2014/main" id="{3E7DD6F3-7594-41C7-9949-AC0F5D92FD09}"/>
              </a:ext>
            </a:extLst>
          </p:cNvPr>
          <p:cNvSpPr txBox="1"/>
          <p:nvPr/>
        </p:nvSpPr>
        <p:spPr>
          <a:xfrm>
            <a:off x="344513" y="2805778"/>
            <a:ext cx="6096000" cy="707886"/>
          </a:xfrm>
          <a:prstGeom prst="rect">
            <a:avLst/>
          </a:prstGeom>
          <a:noFill/>
        </p:spPr>
        <p:txBody>
          <a:bodyPr wrap="square">
            <a:spAutoFit/>
          </a:bodyPr>
          <a:lstStyle/>
          <a:p>
            <a:r>
              <a:rPr lang="en-US" altLang="fr-FR" sz="4000" b="1" cap="all" dirty="0">
                <a:solidFill>
                  <a:srgbClr val="27318B"/>
                </a:solidFill>
                <a:latin typeface="Arial Nova" panose="020B0504020202020204" pitchFamily="34" charset="0"/>
              </a:rPr>
              <a:t>2</a:t>
            </a:r>
            <a:endParaRPr lang="en-US" sz="4000" b="1" dirty="0">
              <a:solidFill>
                <a:srgbClr val="27318B"/>
              </a:solidFill>
              <a:latin typeface="Arial Nova" panose="020B0504020202020204" pitchFamily="34" charset="0"/>
            </a:endParaRPr>
          </a:p>
        </p:txBody>
      </p:sp>
    </p:spTree>
    <p:custDataLst>
      <p:tags r:id="rId1"/>
    </p:custDataLst>
    <p:extLst>
      <p:ext uri="{BB962C8B-B14F-4D97-AF65-F5344CB8AC3E}">
        <p14:creationId xmlns:p14="http://schemas.microsoft.com/office/powerpoint/2010/main" val="9898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9"/>
                                        </p:tgtEl>
                                        <p:attrNameLst>
                                          <p:attrName>style.visibility</p:attrName>
                                        </p:attrNameLst>
                                      </p:cBhvr>
                                      <p:to>
                                        <p:strVal val="visible"/>
                                      </p:to>
                                    </p:set>
                                    <p:animEffect transition="in" filter="fade">
                                      <p:cBhvr>
                                        <p:cTn id="7" dur="500"/>
                                        <p:tgtEl>
                                          <p:spTgt spid="12800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8008"/>
                                        </p:tgtEl>
                                        <p:attrNameLst>
                                          <p:attrName>style.visibility</p:attrName>
                                        </p:attrNameLst>
                                      </p:cBhvr>
                                      <p:to>
                                        <p:strVal val="visible"/>
                                      </p:to>
                                    </p:set>
                                    <p:animEffect transition="in" filter="fade">
                                      <p:cBhvr>
                                        <p:cTn id="17" dur="500"/>
                                        <p:tgtEl>
                                          <p:spTgt spid="128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8" grpId="0" animBg="1"/>
      <p:bldP spid="1280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A171B2-C9AB-4196-985E-7EDA71F002F7}"/>
              </a:ext>
            </a:extLst>
          </p:cNvPr>
          <p:cNvSpPr/>
          <p:nvPr/>
        </p:nvSpPr>
        <p:spPr>
          <a:xfrm>
            <a:off x="0" y="1546501"/>
            <a:ext cx="12192000" cy="5680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1" name="Rectangle 3"/>
          <p:cNvSpPr>
            <a:spLocks noChangeArrowheads="1"/>
          </p:cNvSpPr>
          <p:nvPr/>
        </p:nvSpPr>
        <p:spPr bwMode="auto">
          <a:xfrm>
            <a:off x="2498772" y="5814778"/>
            <a:ext cx="399692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eaLnBrk="1" hangingPunct="1">
              <a:spcBef>
                <a:spcPct val="0"/>
              </a:spcBef>
              <a:spcAft>
                <a:spcPct val="0"/>
              </a:spcAft>
              <a:buClrTx/>
              <a:buSzTx/>
              <a:buFontTx/>
              <a:buNone/>
            </a:pPr>
            <a:endParaRPr lang="fr-FR" altLang="fr-FR" sz="1000" i="1" dirty="0">
              <a:solidFill>
                <a:srgbClr val="808080"/>
              </a:solidFill>
              <a:latin typeface="Tw Cen MT" panose="020B0602020104020603" pitchFamily="34" charset="0"/>
              <a:cs typeface="Arial" panose="020B0604020202020204" pitchFamily="34" charset="0"/>
            </a:endParaRPr>
          </a:p>
        </p:txBody>
      </p:sp>
      <p:sp>
        <p:nvSpPr>
          <p:cNvPr id="83994" name="Line 31"/>
          <p:cNvSpPr>
            <a:spLocks noChangeShapeType="1"/>
          </p:cNvSpPr>
          <p:nvPr/>
        </p:nvSpPr>
        <p:spPr bwMode="auto">
          <a:xfrm>
            <a:off x="9575345" y="1398486"/>
            <a:ext cx="0" cy="3049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3998" name="Line 35"/>
          <p:cNvSpPr>
            <a:spLocks noChangeShapeType="1"/>
          </p:cNvSpPr>
          <p:nvPr/>
        </p:nvSpPr>
        <p:spPr bwMode="auto">
          <a:xfrm>
            <a:off x="5631847" y="1398485"/>
            <a:ext cx="394349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3999" name="Line 36"/>
          <p:cNvSpPr>
            <a:spLocks noChangeShapeType="1"/>
          </p:cNvSpPr>
          <p:nvPr/>
        </p:nvSpPr>
        <p:spPr bwMode="auto">
          <a:xfrm>
            <a:off x="9575345" y="1703439"/>
            <a:ext cx="0" cy="4615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01" name="Line 38"/>
          <p:cNvSpPr>
            <a:spLocks noChangeShapeType="1"/>
          </p:cNvSpPr>
          <p:nvPr/>
        </p:nvSpPr>
        <p:spPr bwMode="auto">
          <a:xfrm>
            <a:off x="9575345" y="1930771"/>
            <a:ext cx="0" cy="39782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03" name="Line 40"/>
          <p:cNvSpPr>
            <a:spLocks noChangeShapeType="1"/>
          </p:cNvSpPr>
          <p:nvPr/>
        </p:nvSpPr>
        <p:spPr bwMode="auto">
          <a:xfrm>
            <a:off x="9575345" y="2729196"/>
            <a:ext cx="0" cy="5794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05" name="Line 42"/>
          <p:cNvSpPr>
            <a:spLocks noChangeShapeType="1"/>
          </p:cNvSpPr>
          <p:nvPr/>
        </p:nvSpPr>
        <p:spPr bwMode="auto">
          <a:xfrm>
            <a:off x="9575345" y="3474947"/>
            <a:ext cx="0" cy="39782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07" name="Line 44"/>
          <p:cNvSpPr>
            <a:spLocks noChangeShapeType="1"/>
          </p:cNvSpPr>
          <p:nvPr/>
        </p:nvSpPr>
        <p:spPr bwMode="auto">
          <a:xfrm>
            <a:off x="9575345" y="3872774"/>
            <a:ext cx="0" cy="55723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09" name="Line 46"/>
          <p:cNvSpPr>
            <a:spLocks noChangeShapeType="1"/>
          </p:cNvSpPr>
          <p:nvPr/>
        </p:nvSpPr>
        <p:spPr bwMode="auto">
          <a:xfrm>
            <a:off x="9575345" y="4430008"/>
            <a:ext cx="0" cy="46159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11" name="Line 48"/>
          <p:cNvSpPr>
            <a:spLocks noChangeShapeType="1"/>
          </p:cNvSpPr>
          <p:nvPr/>
        </p:nvSpPr>
        <p:spPr bwMode="auto">
          <a:xfrm>
            <a:off x="9575345" y="4891597"/>
            <a:ext cx="0" cy="4615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84014" name="Line 51"/>
          <p:cNvSpPr>
            <a:spLocks noChangeShapeType="1"/>
          </p:cNvSpPr>
          <p:nvPr/>
        </p:nvSpPr>
        <p:spPr bwMode="auto">
          <a:xfrm>
            <a:off x="5631847" y="5353187"/>
            <a:ext cx="394349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nchor="ctr"/>
          <a:lstStyle/>
          <a:p>
            <a:endParaRPr lang="en-US" sz="2000">
              <a:latin typeface="Tw Cen MT" panose="020B0602020104020603" pitchFamily="34" charset="0"/>
            </a:endParaRPr>
          </a:p>
        </p:txBody>
      </p:sp>
      <p:sp>
        <p:nvSpPr>
          <p:cNvPr id="90119" name="AutoShape 7"/>
          <p:cNvSpPr>
            <a:spLocks noChangeArrowheads="1"/>
          </p:cNvSpPr>
          <p:nvPr/>
        </p:nvSpPr>
        <p:spPr bwMode="auto">
          <a:xfrm>
            <a:off x="6879714" y="1128558"/>
            <a:ext cx="5002134" cy="417943"/>
          </a:xfrm>
          <a:prstGeom prst="wedgeRoundRectCallout">
            <a:avLst>
              <a:gd name="adj1" fmla="val -55022"/>
              <a:gd name="adj2" fmla="val -13267"/>
              <a:gd name="adj3" fmla="val 16667"/>
            </a:avLst>
          </a:prstGeom>
          <a:solidFill>
            <a:srgbClr val="1F497D"/>
          </a:solidFill>
          <a:ln w="3175">
            <a:solidFill>
              <a:schemeClr val="accent4">
                <a:lumMod val="50000"/>
              </a:schemeClr>
            </a:solidFill>
            <a:prstDash val="sysDot"/>
            <a:miter lim="800000"/>
            <a:headEnd/>
            <a:tailEnd/>
          </a:ln>
        </p:spPr>
        <p:txBody>
          <a:bodyPr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ja-JP" sz="1600" dirty="0">
                <a:solidFill>
                  <a:srgbClr val="FFFFFF"/>
                </a:solidFill>
                <a:latin typeface="Calibri" panose="020F0502020204030204" pitchFamily="34" charset="0"/>
                <a:ea typeface="Tahoma" panose="020B0604030504040204" pitchFamily="34" charset="0"/>
                <a:cs typeface="Calibri" panose="020F0502020204030204" pitchFamily="34" charset="0"/>
              </a:rPr>
              <a:t>Μόνο προσωρινός αποικισμός</a:t>
            </a:r>
            <a:endParaRPr lang="fr-FR" altLang="ja-JP"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90120" name="AutoShape 8"/>
          <p:cNvSpPr>
            <a:spLocks noChangeArrowheads="1"/>
          </p:cNvSpPr>
          <p:nvPr/>
        </p:nvSpPr>
        <p:spPr bwMode="auto">
          <a:xfrm>
            <a:off x="6840412" y="2464971"/>
            <a:ext cx="5168705" cy="934601"/>
          </a:xfrm>
          <a:prstGeom prst="wedgeRoundRectCallout">
            <a:avLst>
              <a:gd name="adj1" fmla="val -54543"/>
              <a:gd name="adj2" fmla="val -7751"/>
              <a:gd name="adj3" fmla="val 16667"/>
            </a:avLst>
          </a:prstGeom>
          <a:solidFill>
            <a:srgbClr val="1F497D"/>
          </a:solidFill>
          <a:ln w="3175">
            <a:solidFill>
              <a:schemeClr val="accent4">
                <a:lumMod val="50000"/>
              </a:schemeClr>
            </a:solidFill>
            <a:prstDash val="sysDot"/>
            <a:miter lim="800000"/>
            <a:headEnd/>
            <a:tailEnd/>
          </a:ln>
        </p:spPr>
        <p:txBody>
          <a:bodyPr lIns="0" tIns="8100" rIns="0" bIns="8100"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rPr>
              <a:t>Μεγαλύτερη προστασία του εντερικού τοιχώματος εξαιτίας της μεγαλύτερης επιφάνειας στην οποία μπορούν να προσκολληθούν τα  παθογόνα</a:t>
            </a:r>
            <a:endParaRPr lang="fr-F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90121" name="AutoShape 9"/>
          <p:cNvSpPr>
            <a:spLocks noChangeArrowheads="1"/>
          </p:cNvSpPr>
          <p:nvPr/>
        </p:nvSpPr>
        <p:spPr bwMode="auto">
          <a:xfrm>
            <a:off x="6896243" y="1738384"/>
            <a:ext cx="5002134" cy="619489"/>
          </a:xfrm>
          <a:prstGeom prst="wedgeRoundRectCallout">
            <a:avLst>
              <a:gd name="adj1" fmla="val -54850"/>
              <a:gd name="adj2" fmla="val -9154"/>
              <a:gd name="adj3" fmla="val 16667"/>
            </a:avLst>
          </a:prstGeom>
          <a:solidFill>
            <a:srgbClr val="1F497D"/>
          </a:solidFill>
          <a:ln w="3175">
            <a:solidFill>
              <a:schemeClr val="accent4">
                <a:lumMod val="50000"/>
              </a:schemeClr>
            </a:solidFill>
            <a:prstDash val="sysDot"/>
            <a:miter lim="800000"/>
            <a:headEnd/>
            <a:tailEnd/>
          </a:ln>
        </p:spPr>
        <p:txBody>
          <a:bodyPr lIns="0" tIns="8100" rIns="0" bIns="8100"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rPr>
              <a:t>Επιβιώνει στις συνθήκες του γαστρικού περιβάλλοντος.</a:t>
            </a:r>
            <a:endParaRPr lang="fr-F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90122" name="AutoShape 10"/>
          <p:cNvSpPr>
            <a:spLocks noChangeArrowheads="1"/>
          </p:cNvSpPr>
          <p:nvPr/>
        </p:nvSpPr>
        <p:spPr bwMode="auto">
          <a:xfrm>
            <a:off x="6849989" y="4933514"/>
            <a:ext cx="5121118" cy="627417"/>
          </a:xfrm>
          <a:prstGeom prst="wedgeRoundRectCallout">
            <a:avLst>
              <a:gd name="adj1" fmla="val -55025"/>
              <a:gd name="adj2" fmla="val -584"/>
              <a:gd name="adj3" fmla="val 16667"/>
            </a:avLst>
          </a:prstGeom>
          <a:solidFill>
            <a:srgbClr val="1F497D"/>
          </a:solidFill>
          <a:ln w="3175">
            <a:solidFill>
              <a:schemeClr val="accent4">
                <a:lumMod val="50000"/>
              </a:schemeClr>
            </a:solidFill>
            <a:prstDash val="sysDot"/>
            <a:miter lim="800000"/>
            <a:headEnd/>
            <a:tailEnd/>
          </a:ln>
        </p:spPr>
        <p:txBody>
          <a:bodyPr lIns="0" tIns="8100" rIns="0" bIns="8100"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rPr>
              <a:t>Μπορεί να χορηγηθεί μαζί / ταυτόχρονα με αντιβιοτικά</a:t>
            </a:r>
            <a:endParaRPr lang="fr-F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90123" name="AutoShape 11"/>
          <p:cNvSpPr>
            <a:spLocks noChangeArrowheads="1"/>
          </p:cNvSpPr>
          <p:nvPr/>
        </p:nvSpPr>
        <p:spPr bwMode="auto">
          <a:xfrm>
            <a:off x="6840413" y="4112471"/>
            <a:ext cx="5121118" cy="678024"/>
          </a:xfrm>
          <a:prstGeom prst="wedgeRoundRectCallout">
            <a:avLst>
              <a:gd name="adj1" fmla="val -53483"/>
              <a:gd name="adj2" fmla="val -5799"/>
              <a:gd name="adj3" fmla="val 16667"/>
            </a:avLst>
          </a:prstGeom>
          <a:solidFill>
            <a:srgbClr val="1F497D"/>
          </a:solidFill>
          <a:ln w="3175">
            <a:solidFill>
              <a:schemeClr val="accent4">
                <a:lumMod val="50000"/>
              </a:schemeClr>
            </a:solidFill>
            <a:prstDash val="sysDot"/>
            <a:miter lim="800000"/>
            <a:headEnd/>
            <a:tailEnd/>
          </a:ln>
        </p:spPr>
        <p:txBody>
          <a:bodyPr lIns="0" tIns="8100" rIns="0" bIns="8100"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rPr>
              <a:t> Κανένας κίνδυνος μεταφοράς της ανθεκτικότητας στα αντιβιοτικά</a:t>
            </a:r>
            <a:endParaRPr lang="fr-F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2" name="AutoShape 8"/>
          <p:cNvSpPr>
            <a:spLocks noChangeArrowheads="1"/>
          </p:cNvSpPr>
          <p:nvPr/>
        </p:nvSpPr>
        <p:spPr bwMode="auto">
          <a:xfrm>
            <a:off x="6830664" y="3540921"/>
            <a:ext cx="5142548" cy="505576"/>
          </a:xfrm>
          <a:prstGeom prst="wedgeRoundRectCallout">
            <a:avLst>
              <a:gd name="adj1" fmla="val -53286"/>
              <a:gd name="adj2" fmla="val -8947"/>
              <a:gd name="adj3" fmla="val 16667"/>
            </a:avLst>
          </a:prstGeom>
          <a:solidFill>
            <a:srgbClr val="1F497D"/>
          </a:solidFill>
          <a:ln w="3175">
            <a:solidFill>
              <a:schemeClr val="accent4">
                <a:lumMod val="50000"/>
              </a:schemeClr>
            </a:solidFill>
            <a:prstDash val="sysDot"/>
            <a:miter lim="800000"/>
            <a:headEnd/>
            <a:tailEnd/>
          </a:ln>
        </p:spPr>
        <p:txBody>
          <a:bodyPr lIns="0" tIns="8100" rIns="0" bIns="8100"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rPr>
              <a:t>Φυσικές ιδιότητες συγκόλλησης με παθογόνα</a:t>
            </a:r>
            <a:endParaRPr lang="fr-F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62" name="AutoShape 10"/>
          <p:cNvSpPr>
            <a:spLocks noChangeArrowheads="1"/>
          </p:cNvSpPr>
          <p:nvPr/>
        </p:nvSpPr>
        <p:spPr bwMode="auto">
          <a:xfrm>
            <a:off x="6879714" y="5875223"/>
            <a:ext cx="5103799" cy="627417"/>
          </a:xfrm>
          <a:prstGeom prst="wedgeRoundRectCallout">
            <a:avLst>
              <a:gd name="adj1" fmla="val -55464"/>
              <a:gd name="adj2" fmla="val -10252"/>
              <a:gd name="adj3" fmla="val 16667"/>
            </a:avLst>
          </a:prstGeom>
          <a:solidFill>
            <a:srgbClr val="1F497D"/>
          </a:solidFill>
          <a:ln w="3175">
            <a:solidFill>
              <a:schemeClr val="accent4">
                <a:lumMod val="50000"/>
              </a:schemeClr>
            </a:solidFill>
            <a:prstDash val="sysDot"/>
            <a:miter lim="800000"/>
            <a:headEnd/>
            <a:tailEnd/>
          </a:ln>
        </p:spPr>
        <p:txBody>
          <a:bodyPr lIns="0" tIns="8100" rIns="0" bIns="8100" anchor="ctr"/>
          <a:lstStyle>
            <a:lvl1pPr eaLnBrk="0" hangingPunct="0">
              <a:spcBef>
                <a:spcPct val="20000"/>
              </a:spcBef>
              <a:spcAft>
                <a:spcPct val="20000"/>
              </a:spcAft>
              <a:buClr>
                <a:srgbClr val="27318B"/>
              </a:buClr>
              <a:buSzPct val="85000"/>
              <a:buFont typeface="Wingdings" panose="05000000000000000000" pitchFamily="2" charset="2"/>
              <a:buChar char="l"/>
              <a:defRPr sz="2000">
                <a:solidFill>
                  <a:srgbClr val="27318B"/>
                </a:solidFill>
                <a:latin typeface="Arial" panose="020B0604020202020204" pitchFamily="34" charset="0"/>
              </a:defRPr>
            </a:lvl1pPr>
            <a:lvl2pPr marL="742950" indent="-285750" eaLnBrk="0" hangingPunct="0">
              <a:spcBef>
                <a:spcPct val="20000"/>
              </a:spcBef>
              <a:spcAft>
                <a:spcPct val="20000"/>
              </a:spcAft>
              <a:buClr>
                <a:srgbClr val="6A737B"/>
              </a:buClr>
              <a:buSzPct val="85000"/>
              <a:buFont typeface="Wingdings" panose="05000000000000000000" pitchFamily="2" charset="2"/>
              <a:buChar char="¦"/>
              <a:defRPr sz="1600">
                <a:solidFill>
                  <a:srgbClr val="6A737B"/>
                </a:solidFill>
                <a:latin typeface="Arial" panose="020B0604020202020204" pitchFamily="34" charset="0"/>
              </a:defRPr>
            </a:lvl2pPr>
            <a:lvl3pPr marL="1143000" indent="-228600" eaLnBrk="0" hangingPunct="0">
              <a:spcBef>
                <a:spcPct val="20000"/>
              </a:spcBef>
              <a:spcAft>
                <a:spcPct val="20000"/>
              </a:spcAft>
              <a:buClr>
                <a:srgbClr val="777777"/>
              </a:buClr>
              <a:buSzPct val="80000"/>
              <a:buFont typeface="Wingdings" panose="05000000000000000000" pitchFamily="2" charset="2"/>
              <a:buChar char="l"/>
              <a:defRPr sz="1400">
                <a:solidFill>
                  <a:srgbClr val="777777"/>
                </a:solidFill>
                <a:latin typeface="Arial" panose="020B0604020202020204" pitchFamily="34" charset="0"/>
              </a:defRPr>
            </a:lvl3pPr>
            <a:lvl4pPr marL="1600200" indent="-228600" eaLnBrk="0" hangingPunct="0">
              <a:spcBef>
                <a:spcPct val="20000"/>
              </a:spcBef>
              <a:spcAft>
                <a:spcPct val="20000"/>
              </a:spcAft>
              <a:buChar char="–"/>
              <a:defRPr sz="1600">
                <a:solidFill>
                  <a:schemeClr val="tx1"/>
                </a:solidFill>
                <a:latin typeface="Arial" panose="020B0604020202020204" pitchFamily="34" charset="0"/>
              </a:defRPr>
            </a:lvl4pPr>
            <a:lvl5pPr marL="2057400" indent="-228600" eaLnBrk="0" hangingPunct="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lgn="ctr">
              <a:spcBef>
                <a:spcPct val="0"/>
              </a:spcBef>
              <a:spcAft>
                <a:spcPct val="0"/>
              </a:spcAft>
              <a:buClrTx/>
              <a:buSzTx/>
              <a:buFontTx/>
              <a:buNone/>
            </a:pPr>
            <a:r>
              <a:rPr lang="el-G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rPr>
              <a:t>Συμβάλλει στην καταπολέμηση των λοιμώξεων με την τόνωση του ανοσοποιητικού συστήματος</a:t>
            </a:r>
            <a:endParaRPr lang="fr-FR" altLang="fr-FR" sz="1600" dirty="0">
              <a:solidFill>
                <a:srgbClr val="FFFFFF"/>
              </a:solidFill>
              <a:latin typeface="Calibri" panose="020F0502020204030204" pitchFamily="34" charset="0"/>
              <a:ea typeface="Tahoma" panose="020B0604030504040204" pitchFamily="34" charset="0"/>
              <a:cs typeface="Calibri" panose="020F0502020204030204" pitchFamily="34" charset="0"/>
            </a:endParaRPr>
          </a:p>
        </p:txBody>
      </p:sp>
      <p:sp>
        <p:nvSpPr>
          <p:cNvPr id="69" name="Rectangle 2"/>
          <p:cNvSpPr txBox="1">
            <a:spLocks noChangeArrowheads="1"/>
          </p:cNvSpPr>
          <p:nvPr/>
        </p:nvSpPr>
        <p:spPr>
          <a:xfrm>
            <a:off x="629718" y="120844"/>
            <a:ext cx="11806122" cy="1006474"/>
          </a:xfrm>
          <a:prstGeom prst="rect">
            <a:avLst/>
          </a:prstGeom>
        </p:spPr>
        <p:txBody>
          <a:bodyPr/>
          <a:lstStyle>
            <a:lvl1pPr algn="l" defTabSz="914400" rtl="0" eaLnBrk="1" latinLnBrk="0" hangingPunct="1">
              <a:lnSpc>
                <a:spcPct val="90000"/>
              </a:lnSpc>
              <a:spcBef>
                <a:spcPct val="0"/>
              </a:spcBef>
              <a:buNone/>
              <a:defRPr sz="4000" kern="1200">
                <a:solidFill>
                  <a:srgbClr val="233A84"/>
                </a:solidFill>
                <a:effectLst/>
                <a:latin typeface="Tw Cen MT" panose="020B0602020104020603" pitchFamily="34" charset="0"/>
                <a:ea typeface="+mj-ea"/>
                <a:cs typeface="+mj-cs"/>
              </a:defRPr>
            </a:lvl1pPr>
          </a:lstStyle>
          <a:p>
            <a:pPr>
              <a:spcAft>
                <a:spcPct val="0"/>
              </a:spcAft>
            </a:pPr>
            <a:r>
              <a:rPr lang="el-GR" altLang="fr-FR" sz="3600" b="1" cap="all" dirty="0">
                <a:solidFill>
                  <a:schemeClr val="tx1"/>
                </a:solidFill>
                <a:latin typeface="+mj-lt"/>
              </a:rPr>
              <a:t>ΣΥΓΚΡΙΣΗ ΒΑΚΤΗΡΙΩΝ ΚΑΙ ΖΥΜΩΝ</a:t>
            </a:r>
            <a:endParaRPr lang="es-MX" altLang="fr-FR" sz="3600" b="1" cap="all" dirty="0">
              <a:solidFill>
                <a:schemeClr val="tx1"/>
              </a:solidFill>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1645994629"/>
              </p:ext>
            </p:extLst>
          </p:nvPr>
        </p:nvGraphicFramePr>
        <p:xfrm>
          <a:off x="441804" y="767285"/>
          <a:ext cx="6152225" cy="5813150"/>
        </p:xfrm>
        <a:graphic>
          <a:graphicData uri="http://schemas.openxmlformats.org/drawingml/2006/table">
            <a:tbl>
              <a:tblPr/>
              <a:tblGrid>
                <a:gridCol w="3021667">
                  <a:extLst>
                    <a:ext uri="{9D8B030D-6E8A-4147-A177-3AD203B41FA5}">
                      <a16:colId xmlns:a16="http://schemas.microsoft.com/office/drawing/2014/main" val="20000"/>
                    </a:ext>
                  </a:extLst>
                </a:gridCol>
                <a:gridCol w="1430345">
                  <a:extLst>
                    <a:ext uri="{9D8B030D-6E8A-4147-A177-3AD203B41FA5}">
                      <a16:colId xmlns:a16="http://schemas.microsoft.com/office/drawing/2014/main" val="20001"/>
                    </a:ext>
                  </a:extLst>
                </a:gridCol>
                <a:gridCol w="1700213">
                  <a:extLst>
                    <a:ext uri="{9D8B030D-6E8A-4147-A177-3AD203B41FA5}">
                      <a16:colId xmlns:a16="http://schemas.microsoft.com/office/drawing/2014/main" val="20002"/>
                    </a:ext>
                  </a:extLst>
                </a:gridCol>
              </a:tblGrid>
              <a:tr h="379957">
                <a:tc>
                  <a:txBody>
                    <a:bodyPr/>
                    <a:lstStyle/>
                    <a:p>
                      <a:pPr algn="l" fontAlgn="ct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r>
                        <a:rPr lang="en-US" sz="2400" b="1" i="0" u="none" strike="noStrike" dirty="0">
                          <a:solidFill>
                            <a:srgbClr val="FFFFFF"/>
                          </a:solidFill>
                          <a:effectLst/>
                          <a:latin typeface="Tw Cen MT" panose="020B0602020104020603" pitchFamily="34" charset="0"/>
                        </a:rPr>
                        <a:t>Bacteria</a:t>
                      </a:r>
                      <a:endParaRPr lang="en-US" sz="2000" b="1" i="0" u="none" strike="noStrike" dirty="0">
                        <a:solidFill>
                          <a:srgbClr val="FFFFFF"/>
                        </a:solidFill>
                        <a:effectLst/>
                        <a:latin typeface="Tw Cen MT" panose="020B0602020104020603" pitchFamily="34" charset="0"/>
                      </a:endParaRPr>
                    </a:p>
                  </a:txBody>
                  <a:tcPr marL="9525" marR="9525" marT="9525" marB="0" anchor="ctr">
                    <a:lnL>
                      <a:noFill/>
                    </a:lnL>
                    <a:lnR>
                      <a:noFill/>
                    </a:lnR>
                    <a:lnT>
                      <a:noFill/>
                    </a:lnT>
                    <a:lnB>
                      <a:noFill/>
                    </a:lnB>
                    <a:solidFill>
                      <a:srgbClr val="1F497D"/>
                    </a:solidFill>
                  </a:tcPr>
                </a:tc>
                <a:tc>
                  <a:txBody>
                    <a:bodyPr/>
                    <a:lstStyle/>
                    <a:p>
                      <a:pPr algn="ctr" fontAlgn="ctr"/>
                      <a:r>
                        <a:rPr lang="en-US" sz="2400" b="1" i="0" u="none" strike="noStrike" dirty="0">
                          <a:solidFill>
                            <a:srgbClr val="FFFFFF"/>
                          </a:solidFill>
                          <a:effectLst/>
                          <a:latin typeface="Tw Cen MT" panose="020B0602020104020603" pitchFamily="34" charset="0"/>
                        </a:rPr>
                        <a:t>Yeast</a:t>
                      </a:r>
                      <a:endParaRPr lang="en-US" sz="2000" b="1" i="0" u="none" strike="noStrike" dirty="0">
                        <a:solidFill>
                          <a:srgbClr val="FFFFFF"/>
                        </a:solidFill>
                        <a:effectLst/>
                        <a:latin typeface="Tw Cen MT" panose="020B0602020104020603" pitchFamily="34" charset="0"/>
                      </a:endParaRPr>
                    </a:p>
                  </a:txBody>
                  <a:tcPr marL="9525" marR="9525" marT="9525" marB="0" anchor="ctr">
                    <a:lnL>
                      <a:noFill/>
                    </a:lnL>
                    <a:lnR>
                      <a:noFill/>
                    </a:lnR>
                    <a:lnT>
                      <a:noFill/>
                    </a:lnT>
                    <a:lnB>
                      <a:noFill/>
                    </a:lnB>
                    <a:solidFill>
                      <a:srgbClr val="1F497D"/>
                    </a:solidFill>
                  </a:tcPr>
                </a:tc>
                <a:extLst>
                  <a:ext uri="{0D108BD9-81ED-4DB2-BD59-A6C34878D82A}">
                    <a16:rowId xmlns:a16="http://schemas.microsoft.com/office/drawing/2014/main" val="10000"/>
                  </a:ext>
                </a:extLst>
              </a:tr>
              <a:tr h="565114">
                <a:tc>
                  <a:txBody>
                    <a:bodyPr/>
                    <a:lstStyle/>
                    <a:p>
                      <a:pPr algn="l" fontAlgn="ctr"/>
                      <a:r>
                        <a:rPr lang="el-GR" sz="1600" b="0" i="0" u="none" strike="noStrike" dirty="0">
                          <a:solidFill>
                            <a:srgbClr val="000000"/>
                          </a:solidFill>
                          <a:effectLst/>
                          <a:latin typeface="Calibri" panose="020F0502020204030204" pitchFamily="34" charset="0"/>
                        </a:rPr>
                        <a:t>Παρουσία στην ανθρώπινη χλωρίδα </a:t>
                      </a: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dirty="0">
                          <a:solidFill>
                            <a:srgbClr val="000000"/>
                          </a:solidFill>
                          <a:effectLst/>
                          <a:latin typeface="Calibri" panose="020F0502020204030204" pitchFamily="34" charset="0"/>
                        </a:rPr>
                        <a:t>99%</a:t>
                      </a: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a:solidFill>
                            <a:srgbClr val="000000"/>
                          </a:solidFill>
                          <a:effectLst/>
                          <a:latin typeface="Calibri" panose="020F0502020204030204" pitchFamily="34" charset="0"/>
                        </a:rPr>
                        <a:t>&lt; 1% </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01"/>
                  </a:ext>
                </a:extLst>
              </a:tr>
              <a:tr h="256519">
                <a:tc>
                  <a:txBody>
                    <a:bodyPr/>
                    <a:lstStyle/>
                    <a:p>
                      <a:pPr algn="l" fontAlgn="ct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503395">
                <a:tc>
                  <a:txBody>
                    <a:bodyPr/>
                    <a:lstStyle/>
                    <a:p>
                      <a:pPr algn="l" fontAlgn="ctr"/>
                      <a:r>
                        <a:rPr lang="el-GR" sz="1600" b="0" i="0" u="none" strike="noStrike" dirty="0">
                          <a:solidFill>
                            <a:srgbClr val="000000"/>
                          </a:solidFill>
                          <a:effectLst/>
                          <a:latin typeface="Calibri" panose="020F0502020204030204" pitchFamily="34" charset="0"/>
                        </a:rPr>
                        <a:t>Συνθήκες ανάπτυξης</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a:solidFill>
                            <a:srgbClr val="000000"/>
                          </a:solidFill>
                          <a:effectLst/>
                          <a:latin typeface="Calibri" panose="020F0502020204030204" pitchFamily="34" charset="0"/>
                        </a:rPr>
                        <a:t>pH</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6.5 - 7.5</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a:solidFill>
                            <a:srgbClr val="000000"/>
                          </a:solidFill>
                          <a:effectLst/>
                          <a:latin typeface="Calibri" panose="020F0502020204030204" pitchFamily="34" charset="0"/>
                        </a:rPr>
                        <a:t>pH</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4.5 - 6.5</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03"/>
                  </a:ext>
                </a:extLst>
              </a:tr>
              <a:tr h="256519">
                <a:tc>
                  <a:txBody>
                    <a:bodyPr/>
                    <a:lstStyle/>
                    <a:p>
                      <a:pPr algn="l"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503395">
                <a:tc>
                  <a:txBody>
                    <a:bodyPr/>
                    <a:lstStyle/>
                    <a:p>
                      <a:pPr algn="l" fontAlgn="ctr"/>
                      <a:r>
                        <a:rPr lang="el-GR" sz="1600" b="0" i="0" u="none" strike="noStrike" dirty="0">
                          <a:solidFill>
                            <a:srgbClr val="000000"/>
                          </a:solidFill>
                          <a:effectLst/>
                          <a:latin typeface="Calibri" panose="020F0502020204030204" pitchFamily="34" charset="0"/>
                        </a:rPr>
                        <a:t>Μέγεθος κυττάρου</a:t>
                      </a:r>
                      <a:br>
                        <a:rPr lang="el-GR" sz="1600" b="0" i="0" u="none" strike="noStrike" dirty="0">
                          <a:solidFill>
                            <a:srgbClr val="000000"/>
                          </a:solidFill>
                          <a:effectLst/>
                          <a:latin typeface="Calibri" panose="020F0502020204030204" pitchFamily="34" charset="0"/>
                        </a:rPr>
                      </a:b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a:solidFill>
                            <a:srgbClr val="000000"/>
                          </a:solidFill>
                          <a:effectLst/>
                          <a:latin typeface="Calibri" panose="020F0502020204030204" pitchFamily="34" charset="0"/>
                        </a:rPr>
                        <a:t>1 μ</a:t>
                      </a:r>
                      <a:r>
                        <a:rPr lang="en-US" sz="1600" b="0" i="0" u="none" strike="noStrike">
                          <a:solidFill>
                            <a:srgbClr val="000000"/>
                          </a:solidFill>
                          <a:effectLst/>
                          <a:latin typeface="Calibri" panose="020F0502020204030204" pitchFamily="34" charset="0"/>
                        </a:rPr>
                        <a:t>m </a:t>
                      </a: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dirty="0">
                          <a:solidFill>
                            <a:srgbClr val="000000"/>
                          </a:solidFill>
                          <a:effectLst/>
                          <a:latin typeface="Calibri" panose="020F0502020204030204" pitchFamily="34" charset="0"/>
                        </a:rPr>
                        <a:t>10 μ</a:t>
                      </a:r>
                      <a:r>
                        <a:rPr lang="en-US" sz="1600" b="0" i="0" u="none" strike="noStrike" dirty="0">
                          <a:solidFill>
                            <a:srgbClr val="000000"/>
                          </a:solidFill>
                          <a:effectLst/>
                          <a:latin typeface="Calibri" panose="020F0502020204030204" pitchFamily="34" charset="0"/>
                        </a:rPr>
                        <a:t>m </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05"/>
                  </a:ext>
                </a:extLst>
              </a:tr>
              <a:tr h="256519">
                <a:tc>
                  <a:txBody>
                    <a:bodyPr/>
                    <a:lstStyle/>
                    <a:p>
                      <a:pPr algn="l" fontAlgn="ct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503395">
                <a:tc>
                  <a:txBody>
                    <a:bodyPr/>
                    <a:lstStyle/>
                    <a:p>
                      <a:pPr algn="l" fontAlgn="ctr"/>
                      <a:r>
                        <a:rPr lang="el-GR" sz="1600" b="0" i="0" u="none" strike="noStrike" dirty="0">
                          <a:solidFill>
                            <a:srgbClr val="000000"/>
                          </a:solidFill>
                          <a:effectLst/>
                          <a:latin typeface="Calibri" panose="020F0502020204030204" pitchFamily="34" charset="0"/>
                        </a:rPr>
                        <a:t>Κυτταρικό Τοίχωμα </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a:solidFill>
                            <a:srgbClr val="000000"/>
                          </a:solidFill>
                          <a:effectLst/>
                          <a:latin typeface="Calibri" panose="020F0502020204030204" pitchFamily="34" charset="0"/>
                        </a:rPr>
                        <a:t>Peptidoglycan,</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LPS…</a:t>
                      </a: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dirty="0" err="1">
                          <a:solidFill>
                            <a:srgbClr val="000000"/>
                          </a:solidFill>
                          <a:effectLst/>
                          <a:latin typeface="Calibri" panose="020F0502020204030204" pitchFamily="34" charset="0"/>
                        </a:rPr>
                        <a:t>Μαννόζη</a:t>
                      </a:r>
                      <a:r>
                        <a:rPr lang="el-GR" sz="1600" b="0" i="0" u="none" strike="noStrike" dirty="0">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07"/>
                  </a:ext>
                </a:extLst>
              </a:tr>
              <a:tr h="256519">
                <a:tc>
                  <a:txBody>
                    <a:bodyPr/>
                    <a:lstStyle/>
                    <a:p>
                      <a:pPr algn="l" fontAlgn="ct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8"/>
                  </a:ext>
                </a:extLst>
              </a:tr>
              <a:tr h="565114">
                <a:tc>
                  <a:txBody>
                    <a:bodyPr/>
                    <a:lstStyle/>
                    <a:p>
                      <a:pPr algn="l" fontAlgn="ctr"/>
                      <a:r>
                        <a:rPr lang="el-GR" sz="1600" b="0" i="0" u="none" strike="noStrike" dirty="0">
                          <a:solidFill>
                            <a:srgbClr val="000000"/>
                          </a:solidFill>
                          <a:effectLst/>
                          <a:latin typeface="Calibri" panose="020F0502020204030204" pitchFamily="34" charset="0"/>
                        </a:rPr>
                        <a:t>Μεταφορά γενετικού υλικού</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dirty="0">
                          <a:solidFill>
                            <a:srgbClr val="000000"/>
                          </a:solidFill>
                          <a:effectLst/>
                          <a:latin typeface="Calibri" panose="020F0502020204030204" pitchFamily="34" charset="0"/>
                        </a:rPr>
                        <a:t>NAI </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dirty="0">
                          <a:solidFill>
                            <a:srgbClr val="000000"/>
                          </a:solidFill>
                          <a:effectLst/>
                          <a:latin typeface="Calibri" panose="020F0502020204030204" pitchFamily="34" charset="0"/>
                        </a:rPr>
                        <a:t>OXI</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09"/>
                  </a:ext>
                </a:extLst>
              </a:tr>
              <a:tr h="256519">
                <a:tc>
                  <a:txBody>
                    <a:bodyPr/>
                    <a:lstStyle/>
                    <a:p>
                      <a:pPr algn="l"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10"/>
                  </a:ext>
                </a:extLst>
              </a:tr>
              <a:tr h="503395">
                <a:tc>
                  <a:txBody>
                    <a:bodyPr/>
                    <a:lstStyle/>
                    <a:p>
                      <a:pPr algn="l" fontAlgn="ctr"/>
                      <a:r>
                        <a:rPr lang="el-GR" sz="1600" b="0" i="0" u="none" strike="noStrike" dirty="0">
                          <a:solidFill>
                            <a:srgbClr val="000000"/>
                          </a:solidFill>
                          <a:effectLst/>
                          <a:latin typeface="Calibri" panose="020F0502020204030204" pitchFamily="34" charset="0"/>
                        </a:rPr>
                        <a:t>Γενετικώς ανθεκτικά στα αντιβιοτικά</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dirty="0">
                          <a:solidFill>
                            <a:srgbClr val="000000"/>
                          </a:solidFill>
                          <a:effectLst/>
                          <a:latin typeface="Calibri" panose="020F0502020204030204" pitchFamily="34" charset="0"/>
                        </a:rPr>
                        <a:t>OXI </a:t>
                      </a:r>
                    </a:p>
                  </a:txBody>
                  <a:tcPr marL="9525" marR="9525" marT="9525" marB="0" anchor="ctr">
                    <a:lnL>
                      <a:noFill/>
                    </a:lnL>
                    <a:lnR>
                      <a:noFill/>
                    </a:lnR>
                    <a:lnT>
                      <a:noFill/>
                    </a:lnT>
                    <a:lnB>
                      <a:noFill/>
                    </a:lnB>
                    <a:solidFill>
                      <a:srgbClr val="DCE6F1"/>
                    </a:solidFill>
                  </a:tcPr>
                </a:tc>
                <a:tc>
                  <a:txBody>
                    <a:bodyPr/>
                    <a:lstStyle/>
                    <a:p>
                      <a:pPr algn="ctr" fontAlgn="ctr"/>
                      <a:r>
                        <a:rPr lang="en-US" sz="1600" b="0" i="0" u="none" strike="noStrike" dirty="0">
                          <a:solidFill>
                            <a:srgbClr val="000000"/>
                          </a:solidFill>
                          <a:effectLst/>
                          <a:latin typeface="Calibri" panose="020F0502020204030204" pitchFamily="34" charset="0"/>
                        </a:rPr>
                        <a:t>NAI</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11"/>
                  </a:ext>
                </a:extLst>
              </a:tr>
              <a:tr h="256519">
                <a:tc>
                  <a:txBody>
                    <a:bodyPr/>
                    <a:lstStyle/>
                    <a:p>
                      <a:pPr algn="l" fontAlgn="ctr"/>
                      <a:endParaRPr lang="el-GR"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l-GR"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12"/>
                  </a:ext>
                </a:extLst>
              </a:tr>
              <a:tr h="750271">
                <a:tc>
                  <a:txBody>
                    <a:bodyPr/>
                    <a:lstStyle/>
                    <a:p>
                      <a:pPr algn="l" fontAlgn="ctr"/>
                      <a:r>
                        <a:rPr lang="el-GR" sz="1600" b="0" i="0" u="none" strike="noStrike" dirty="0">
                          <a:solidFill>
                            <a:srgbClr val="000000"/>
                          </a:solidFill>
                          <a:effectLst/>
                          <a:latin typeface="Calibri" panose="020F0502020204030204" pitchFamily="34" charset="0"/>
                        </a:rPr>
                        <a:t>Δράση στο ανοσοποιητικό σύστημα</a:t>
                      </a: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dirty="0">
                          <a:solidFill>
                            <a:srgbClr val="000000"/>
                          </a:solidFill>
                          <a:effectLst/>
                          <a:latin typeface="Calibri" panose="020F0502020204030204" pitchFamily="34" charset="0"/>
                        </a:rPr>
                        <a:t>Περιορισμένη</a:t>
                      </a:r>
                    </a:p>
                  </a:txBody>
                  <a:tcPr marL="9525" marR="9525" marT="9525" marB="0" anchor="ctr">
                    <a:lnL>
                      <a:noFill/>
                    </a:lnL>
                    <a:lnR>
                      <a:noFill/>
                    </a:lnR>
                    <a:lnT>
                      <a:noFill/>
                    </a:lnT>
                    <a:lnB>
                      <a:noFill/>
                    </a:lnB>
                    <a:solidFill>
                      <a:srgbClr val="DCE6F1"/>
                    </a:solidFill>
                  </a:tcPr>
                </a:tc>
                <a:tc>
                  <a:txBody>
                    <a:bodyPr/>
                    <a:lstStyle/>
                    <a:p>
                      <a:pPr algn="ctr" fontAlgn="ctr"/>
                      <a:r>
                        <a:rPr lang="el-GR" sz="1600" b="0" i="0" u="none" strike="noStrike" dirty="0">
                          <a:solidFill>
                            <a:srgbClr val="000000"/>
                          </a:solidFill>
                          <a:effectLst/>
                          <a:latin typeface="Calibri" panose="020F0502020204030204" pitchFamily="34" charset="0"/>
                        </a:rPr>
                        <a:t>Διεγείρει το ανοσοποιητικό σύστημα</a:t>
                      </a:r>
                    </a:p>
                  </a:txBody>
                  <a:tcPr marL="9525" marR="9525" marT="9525" marB="0" anchor="ctr">
                    <a:lnL>
                      <a:noFill/>
                    </a:lnL>
                    <a:lnR>
                      <a:noFill/>
                    </a:lnR>
                    <a:lnT>
                      <a:noFill/>
                    </a:lnT>
                    <a:lnB>
                      <a:noFill/>
                    </a:lnB>
                    <a:solidFill>
                      <a:srgbClr val="DCE6F1"/>
                    </a:solidFill>
                  </a:tcPr>
                </a:tc>
                <a:extLst>
                  <a:ext uri="{0D108BD9-81ED-4DB2-BD59-A6C34878D82A}">
                    <a16:rowId xmlns:a16="http://schemas.microsoft.com/office/drawing/2014/main" val="10013"/>
                  </a:ext>
                </a:extLst>
              </a:tr>
            </a:tbl>
          </a:graphicData>
        </a:graphic>
      </p:graphicFrame>
      <p:sp>
        <p:nvSpPr>
          <p:cNvPr id="23" name="TextBox 22">
            <a:extLst>
              <a:ext uri="{FF2B5EF4-FFF2-40B4-BE49-F238E27FC236}">
                <a16:creationId xmlns:a16="http://schemas.microsoft.com/office/drawing/2014/main" id="{E779DBA2-BA9D-48C5-87AE-EADFD92880CF}"/>
              </a:ext>
            </a:extLst>
          </p:cNvPr>
          <p:cNvSpPr txBox="1"/>
          <p:nvPr/>
        </p:nvSpPr>
        <p:spPr>
          <a:xfrm>
            <a:off x="401180" y="6578390"/>
            <a:ext cx="6094520" cy="276999"/>
          </a:xfrm>
          <a:prstGeom prst="rect">
            <a:avLst/>
          </a:prstGeom>
          <a:noFill/>
        </p:spPr>
        <p:txBody>
          <a:bodyPr wrap="square">
            <a:spAutoFit/>
          </a:bodyPr>
          <a:lstStyle/>
          <a:p>
            <a:pPr eaLnBrk="1" hangingPunct="1">
              <a:spcBef>
                <a:spcPct val="0"/>
              </a:spcBef>
              <a:spcAft>
                <a:spcPct val="0"/>
              </a:spcAft>
              <a:buClrTx/>
              <a:buSzTx/>
              <a:buFontTx/>
              <a:buNone/>
            </a:pPr>
            <a:r>
              <a:rPr lang="fr-FR" altLang="fr-FR" sz="1200" i="1" dirty="0" err="1">
                <a:latin typeface="Tw Cen MT" panose="020B0602020104020603" pitchFamily="34" charset="0"/>
                <a:cs typeface="Arial" panose="020B0604020202020204" pitchFamily="34" charset="0"/>
              </a:rPr>
              <a:t>Adapted</a:t>
            </a:r>
            <a:r>
              <a:rPr lang="fr-FR" altLang="fr-FR" sz="1200" i="1" dirty="0">
                <a:latin typeface="Tw Cen MT" panose="020B0602020104020603" pitchFamily="34" charset="0"/>
                <a:cs typeface="Arial" panose="020B0604020202020204" pitchFamily="34" charset="0"/>
              </a:rPr>
              <a:t> </a:t>
            </a:r>
            <a:r>
              <a:rPr lang="fr-FR" altLang="fr-FR" sz="1200" i="1" dirty="0" err="1">
                <a:latin typeface="Tw Cen MT" panose="020B0602020104020603" pitchFamily="34" charset="0"/>
                <a:cs typeface="Arial" panose="020B0604020202020204" pitchFamily="34" charset="0"/>
              </a:rPr>
              <a:t>from</a:t>
            </a:r>
            <a:r>
              <a:rPr lang="fr-FR" altLang="fr-FR" sz="1200" i="1" dirty="0">
                <a:latin typeface="Tw Cen MT" panose="020B0602020104020603" pitchFamily="34" charset="0"/>
                <a:cs typeface="Arial" panose="020B0604020202020204" pitchFamily="34" charset="0"/>
              </a:rPr>
              <a:t> </a:t>
            </a:r>
            <a:r>
              <a:rPr lang="fr-FR" altLang="fr-FR" sz="1200" i="1" dirty="0" err="1">
                <a:latin typeface="Tw Cen MT" panose="020B0602020104020603" pitchFamily="34" charset="0"/>
                <a:cs typeface="Arial" panose="020B0604020202020204" pitchFamily="34" charset="0"/>
              </a:rPr>
              <a:t>Czerucka</a:t>
            </a:r>
            <a:r>
              <a:rPr lang="fr-FR" altLang="fr-FR" sz="1200" i="1" dirty="0">
                <a:latin typeface="Tw Cen MT" panose="020B0602020104020603" pitchFamily="34" charset="0"/>
                <a:cs typeface="Arial" panose="020B0604020202020204" pitchFamily="34" charset="0"/>
              </a:rPr>
              <a:t> D. </a:t>
            </a:r>
            <a:r>
              <a:rPr lang="fr-FR" altLang="fr-FR" sz="1200" i="1" dirty="0" err="1">
                <a:latin typeface="Tw Cen MT" panose="020B0602020104020603" pitchFamily="34" charset="0"/>
                <a:cs typeface="Arial" panose="020B0604020202020204" pitchFamily="34" charset="0"/>
              </a:rPr>
              <a:t>Alimentary</a:t>
            </a:r>
            <a:r>
              <a:rPr lang="fr-FR" altLang="fr-FR" sz="1200" i="1" dirty="0">
                <a:latin typeface="Tw Cen MT" panose="020B0602020104020603" pitchFamily="34" charset="0"/>
                <a:cs typeface="Arial" panose="020B0604020202020204" pitchFamily="34" charset="0"/>
              </a:rPr>
              <a:t> </a:t>
            </a:r>
            <a:r>
              <a:rPr lang="fr-FR" altLang="fr-FR" sz="1200" i="1" dirty="0" err="1">
                <a:latin typeface="Tw Cen MT" panose="020B0602020104020603" pitchFamily="34" charset="0"/>
                <a:cs typeface="Arial" panose="020B0604020202020204" pitchFamily="34" charset="0"/>
              </a:rPr>
              <a:t>Pharmacology</a:t>
            </a:r>
            <a:r>
              <a:rPr lang="fr-FR" altLang="fr-FR" sz="1200" i="1" dirty="0">
                <a:latin typeface="Tw Cen MT" panose="020B0602020104020603" pitchFamily="34" charset="0"/>
                <a:cs typeface="Arial" panose="020B0604020202020204" pitchFamily="34" charset="0"/>
              </a:rPr>
              <a:t> &amp; </a:t>
            </a:r>
            <a:r>
              <a:rPr lang="fr-FR" altLang="fr-FR" sz="1200" i="1" dirty="0" err="1">
                <a:latin typeface="Tw Cen MT" panose="020B0602020104020603" pitchFamily="34" charset="0"/>
                <a:cs typeface="Arial" panose="020B0604020202020204" pitchFamily="34" charset="0"/>
              </a:rPr>
              <a:t>Therapeutics</a:t>
            </a:r>
            <a:r>
              <a:rPr lang="fr-FR" altLang="fr-FR" sz="1200" i="1" dirty="0">
                <a:latin typeface="Tw Cen MT" panose="020B0602020104020603" pitchFamily="34" charset="0"/>
                <a:cs typeface="Arial" panose="020B0604020202020204" pitchFamily="34" charset="0"/>
              </a:rPr>
              <a:t>. 2007;26:767–778</a:t>
            </a:r>
          </a:p>
        </p:txBody>
      </p:sp>
    </p:spTree>
    <p:custDataLst>
      <p:tags r:id="rId1"/>
    </p:custDataLst>
    <p:extLst>
      <p:ext uri="{BB962C8B-B14F-4D97-AF65-F5344CB8AC3E}">
        <p14:creationId xmlns:p14="http://schemas.microsoft.com/office/powerpoint/2010/main" val="3195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fade">
                                      <p:cBhvr>
                                        <p:cTn id="7" dur="500"/>
                                        <p:tgtEl>
                                          <p:spTgt spid="901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121"/>
                                        </p:tgtEl>
                                        <p:attrNameLst>
                                          <p:attrName>style.visibility</p:attrName>
                                        </p:attrNameLst>
                                      </p:cBhvr>
                                      <p:to>
                                        <p:strVal val="visible"/>
                                      </p:to>
                                    </p:set>
                                    <p:animEffect transition="in" filter="fade">
                                      <p:cBhvr>
                                        <p:cTn id="11" dur="500"/>
                                        <p:tgtEl>
                                          <p:spTgt spid="901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120"/>
                                        </p:tgtEl>
                                        <p:attrNameLst>
                                          <p:attrName>style.visibility</p:attrName>
                                        </p:attrNameLst>
                                      </p:cBhvr>
                                      <p:to>
                                        <p:strVal val="visible"/>
                                      </p:to>
                                    </p:set>
                                    <p:animEffect transition="in" filter="fade">
                                      <p:cBhvr>
                                        <p:cTn id="15" dur="500"/>
                                        <p:tgtEl>
                                          <p:spTgt spid="901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0123"/>
                                        </p:tgtEl>
                                        <p:attrNameLst>
                                          <p:attrName>style.visibility</p:attrName>
                                        </p:attrNameLst>
                                      </p:cBhvr>
                                      <p:to>
                                        <p:strVal val="visible"/>
                                      </p:to>
                                    </p:set>
                                    <p:animEffect transition="in" filter="fade">
                                      <p:cBhvr>
                                        <p:cTn id="23" dur="500"/>
                                        <p:tgtEl>
                                          <p:spTgt spid="901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0122"/>
                                        </p:tgtEl>
                                        <p:attrNameLst>
                                          <p:attrName>style.visibility</p:attrName>
                                        </p:attrNameLst>
                                      </p:cBhvr>
                                      <p:to>
                                        <p:strVal val="visible"/>
                                      </p:to>
                                    </p:set>
                                    <p:animEffect transition="in" filter="fade">
                                      <p:cBhvr>
                                        <p:cTn id="27" dur="500"/>
                                        <p:tgtEl>
                                          <p:spTgt spid="901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P spid="90120" grpId="0" animBg="1"/>
      <p:bldP spid="90121" grpId="0" animBg="1"/>
      <p:bldP spid="90122" grpId="0" animBg="1"/>
      <p:bldP spid="90123" grpId="0" animBg="1"/>
      <p:bldP spid="2"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6388B9-0F71-4DAF-BF28-6C5BF74E687F}"/>
              </a:ext>
            </a:extLst>
          </p:cNvPr>
          <p:cNvPicPr>
            <a:picLocks noChangeAspect="1"/>
          </p:cNvPicPr>
          <p:nvPr/>
        </p:nvPicPr>
        <p:blipFill>
          <a:blip r:embed="rId2"/>
          <a:stretch>
            <a:fillRect/>
          </a:stretch>
        </p:blipFill>
        <p:spPr>
          <a:xfrm>
            <a:off x="232960" y="1159540"/>
            <a:ext cx="6430838" cy="5402986"/>
          </a:xfrm>
          <a:prstGeom prst="rect">
            <a:avLst/>
          </a:prstGeom>
        </p:spPr>
      </p:pic>
      <p:sp>
        <p:nvSpPr>
          <p:cNvPr id="12" name="Parallelogram 11">
            <a:extLst>
              <a:ext uri="{FF2B5EF4-FFF2-40B4-BE49-F238E27FC236}">
                <a16:creationId xmlns:a16="http://schemas.microsoft.com/office/drawing/2014/main" id="{5E41F28D-E5B5-43D1-B3F7-CC7FA2230338}"/>
              </a:ext>
            </a:extLst>
          </p:cNvPr>
          <p:cNvSpPr/>
          <p:nvPr/>
        </p:nvSpPr>
        <p:spPr>
          <a:xfrm>
            <a:off x="7364730" y="4849915"/>
            <a:ext cx="4674871" cy="147954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μπορεί να ληφθεί ταυτόχρονα με τα αντιβιοτικά για καλύτερη </a:t>
            </a:r>
          </a:p>
          <a:p>
            <a:pPr algn="ctr"/>
            <a:r>
              <a:rPr lang="el-GR" sz="2400" b="1" dirty="0">
                <a:solidFill>
                  <a:schemeClr val="tx1"/>
                </a:solidFill>
              </a:rPr>
              <a:t>συμμόρφωση </a:t>
            </a:r>
            <a:r>
              <a:rPr lang="el-GR" sz="1100" b="1" dirty="0">
                <a:solidFill>
                  <a:schemeClr val="tx1"/>
                </a:solidFill>
              </a:rPr>
              <a:t>1</a:t>
            </a:r>
            <a:endParaRPr lang="en-US" sz="2000" b="1" dirty="0">
              <a:solidFill>
                <a:schemeClr val="tx1"/>
              </a:solidFill>
            </a:endParaRPr>
          </a:p>
        </p:txBody>
      </p:sp>
      <p:sp>
        <p:nvSpPr>
          <p:cNvPr id="3" name="Parallelogram 2">
            <a:extLst>
              <a:ext uri="{FF2B5EF4-FFF2-40B4-BE49-F238E27FC236}">
                <a16:creationId xmlns:a16="http://schemas.microsoft.com/office/drawing/2014/main" id="{94B167FD-8232-491E-BAB0-5F9E2FDC87E0}"/>
              </a:ext>
            </a:extLst>
          </p:cNvPr>
          <p:cNvSpPr/>
          <p:nvPr/>
        </p:nvSpPr>
        <p:spPr>
          <a:xfrm>
            <a:off x="-1076960" y="-87299"/>
            <a:ext cx="14163040" cy="997337"/>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err="1">
                <a:solidFill>
                  <a:schemeClr val="tx1"/>
                </a:solidFill>
              </a:rPr>
              <a:t>S.boulardii</a:t>
            </a:r>
            <a:r>
              <a:rPr lang="en-US" sz="2400" i="1" dirty="0">
                <a:solidFill>
                  <a:schemeClr val="tx1"/>
                </a:solidFill>
              </a:rPr>
              <a:t> </a:t>
            </a:r>
            <a:r>
              <a:rPr lang="en-US" sz="2400" dirty="0">
                <a:solidFill>
                  <a:schemeClr val="tx1"/>
                </a:solidFill>
              </a:rPr>
              <a:t>CNCM I-745 </a:t>
            </a:r>
            <a:r>
              <a:rPr lang="el-GR" sz="2400" b="1" dirty="0">
                <a:solidFill>
                  <a:schemeClr val="tx1"/>
                </a:solidFill>
              </a:rPr>
              <a:t>το ΜΟΝΟ </a:t>
            </a:r>
            <a:r>
              <a:rPr lang="el-GR" sz="2400" b="1" dirty="0" err="1">
                <a:solidFill>
                  <a:schemeClr val="tx1"/>
                </a:solidFill>
              </a:rPr>
              <a:t>προβιοτικό</a:t>
            </a:r>
            <a:r>
              <a:rPr lang="el-GR" sz="2400" b="1" dirty="0">
                <a:solidFill>
                  <a:schemeClr val="tx1"/>
                </a:solidFill>
              </a:rPr>
              <a:t> στέλεχος ανθεκτικό στα</a:t>
            </a:r>
            <a:r>
              <a:rPr lang="en-US" sz="2400" b="1" dirty="0">
                <a:solidFill>
                  <a:schemeClr val="tx1"/>
                </a:solidFill>
              </a:rPr>
              <a:t> </a:t>
            </a:r>
            <a:r>
              <a:rPr lang="el-GR" sz="2400" b="1" dirty="0">
                <a:solidFill>
                  <a:schemeClr val="tx1"/>
                </a:solidFill>
              </a:rPr>
              <a:t>αντιβιοτικά</a:t>
            </a:r>
            <a:endParaRPr lang="en-US" sz="2400" b="1" dirty="0">
              <a:solidFill>
                <a:schemeClr val="tx1"/>
              </a:solidFill>
            </a:endParaRPr>
          </a:p>
        </p:txBody>
      </p:sp>
      <p:pic>
        <p:nvPicPr>
          <p:cNvPr id="5" name="Picture 4">
            <a:extLst>
              <a:ext uri="{FF2B5EF4-FFF2-40B4-BE49-F238E27FC236}">
                <a16:creationId xmlns:a16="http://schemas.microsoft.com/office/drawing/2014/main" id="{2B2553FC-A741-401B-8EA7-AEB1FF5F181D}"/>
              </a:ext>
            </a:extLst>
          </p:cNvPr>
          <p:cNvPicPr>
            <a:picLocks noChangeAspect="1"/>
          </p:cNvPicPr>
          <p:nvPr/>
        </p:nvPicPr>
        <p:blipFill rotWithShape="1">
          <a:blip r:embed="rId3">
            <a:grayscl/>
          </a:blip>
          <a:srcRect r="47787" b="-91667"/>
          <a:stretch/>
        </p:blipFill>
        <p:spPr>
          <a:xfrm>
            <a:off x="7364730" y="6407145"/>
            <a:ext cx="4674870" cy="365127"/>
          </a:xfrm>
          <a:prstGeom prst="rect">
            <a:avLst/>
          </a:prstGeom>
        </p:spPr>
      </p:pic>
      <p:pic>
        <p:nvPicPr>
          <p:cNvPr id="7" name="Picture 6">
            <a:extLst>
              <a:ext uri="{FF2B5EF4-FFF2-40B4-BE49-F238E27FC236}">
                <a16:creationId xmlns:a16="http://schemas.microsoft.com/office/drawing/2014/main" id="{357C28A1-C562-4C75-8DAF-7899270651B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9867" y="681614"/>
            <a:ext cx="6677025" cy="304800"/>
          </a:xfrm>
          <a:prstGeom prst="rect">
            <a:avLst/>
          </a:prstGeom>
        </p:spPr>
      </p:pic>
      <p:pic>
        <p:nvPicPr>
          <p:cNvPr id="14" name="Picture 13">
            <a:extLst>
              <a:ext uri="{FF2B5EF4-FFF2-40B4-BE49-F238E27FC236}">
                <a16:creationId xmlns:a16="http://schemas.microsoft.com/office/drawing/2014/main" id="{F006E7F7-5268-4C88-9FB7-EE5489CF2DB2}"/>
              </a:ext>
            </a:extLst>
          </p:cNvPr>
          <p:cNvPicPr>
            <a:picLocks noChangeAspect="1"/>
          </p:cNvPicPr>
          <p:nvPr/>
        </p:nvPicPr>
        <p:blipFill rotWithShape="1">
          <a:blip r:embed="rId3">
            <a:grayscl/>
          </a:blip>
          <a:srcRect l="52213" t="-15104"/>
          <a:stretch/>
        </p:blipFill>
        <p:spPr>
          <a:xfrm>
            <a:off x="7913370" y="6562526"/>
            <a:ext cx="4278630" cy="219274"/>
          </a:xfrm>
          <a:prstGeom prst="rect">
            <a:avLst/>
          </a:prstGeom>
        </p:spPr>
      </p:pic>
      <p:sp>
        <p:nvSpPr>
          <p:cNvPr id="24" name="Parallelogram 23">
            <a:extLst>
              <a:ext uri="{FF2B5EF4-FFF2-40B4-BE49-F238E27FC236}">
                <a16:creationId xmlns:a16="http://schemas.microsoft.com/office/drawing/2014/main" id="{296A055F-7379-4D1D-8C4B-7C0CC04B26D1}"/>
              </a:ext>
            </a:extLst>
          </p:cNvPr>
          <p:cNvSpPr/>
          <p:nvPr/>
        </p:nvSpPr>
        <p:spPr>
          <a:xfrm>
            <a:off x="6492240" y="2008085"/>
            <a:ext cx="5863040" cy="2007324"/>
          </a:xfrm>
          <a:prstGeom prst="parallelogram">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just"/>
            <a:r>
              <a:rPr lang="el-GR" sz="2400" dirty="0">
                <a:solidFill>
                  <a:schemeClr val="tx1"/>
                </a:solidFill>
              </a:rPr>
              <a:t>Ο </a:t>
            </a:r>
            <a:r>
              <a:rPr lang="en-US" sz="2400" dirty="0" err="1">
                <a:solidFill>
                  <a:schemeClr val="tx1"/>
                </a:solidFill>
              </a:rPr>
              <a:t>S.</a:t>
            </a:r>
            <a:r>
              <a:rPr lang="en-US" sz="2400" i="1" dirty="0" err="1">
                <a:solidFill>
                  <a:schemeClr val="tx1"/>
                </a:solidFill>
              </a:rPr>
              <a:t>boulardii</a:t>
            </a:r>
            <a:r>
              <a:rPr lang="el-GR" sz="2400" i="1" dirty="0">
                <a:solidFill>
                  <a:schemeClr val="tx1"/>
                </a:solidFill>
              </a:rPr>
              <a:t> </a:t>
            </a:r>
            <a:r>
              <a:rPr lang="en-US" sz="2400" dirty="0">
                <a:solidFill>
                  <a:schemeClr val="tx1"/>
                </a:solidFill>
              </a:rPr>
              <a:t>CNCM I-745 </a:t>
            </a:r>
            <a:r>
              <a:rPr lang="el-GR" sz="2400" dirty="0">
                <a:solidFill>
                  <a:schemeClr val="tx1"/>
                </a:solidFill>
              </a:rPr>
              <a:t>από τη φύση του ως ζυμομύκητας, είναι το μόνο </a:t>
            </a:r>
            <a:r>
              <a:rPr lang="el-GR" sz="2400" dirty="0" err="1">
                <a:solidFill>
                  <a:schemeClr val="tx1"/>
                </a:solidFill>
              </a:rPr>
              <a:t>προβιοτικό</a:t>
            </a:r>
            <a:r>
              <a:rPr lang="el-GR" sz="2400" dirty="0">
                <a:solidFill>
                  <a:schemeClr val="tx1"/>
                </a:solidFill>
              </a:rPr>
              <a:t> στέλεχος που δεν είναι ευαίσθητο στα αντιβιοτικά που χρησιμοποιούνται συνήθως </a:t>
            </a:r>
            <a:endParaRPr lang="en-US" sz="2400" dirty="0">
              <a:solidFill>
                <a:schemeClr val="tx1"/>
              </a:solidFill>
            </a:endParaRPr>
          </a:p>
        </p:txBody>
      </p:sp>
      <p:sp>
        <p:nvSpPr>
          <p:cNvPr id="16" name="Flowchart: Process 15">
            <a:extLst>
              <a:ext uri="{FF2B5EF4-FFF2-40B4-BE49-F238E27FC236}">
                <a16:creationId xmlns:a16="http://schemas.microsoft.com/office/drawing/2014/main" id="{60756F83-62BE-4FFC-8DE6-EFD59D7E740F}"/>
              </a:ext>
            </a:extLst>
          </p:cNvPr>
          <p:cNvSpPr/>
          <p:nvPr/>
        </p:nvSpPr>
        <p:spPr>
          <a:xfrm>
            <a:off x="337238" y="5802424"/>
            <a:ext cx="5886917" cy="464685"/>
          </a:xfrm>
          <a:prstGeom prst="flowChartProcess">
            <a:avLst/>
          </a:prstGeom>
          <a:noFill/>
          <a:ln w="1079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0D14F5-2FAA-4726-AEA7-2F24C3E02F69}"/>
              </a:ext>
            </a:extLst>
          </p:cNvPr>
          <p:cNvPicPr>
            <a:picLocks noChangeAspect="1"/>
          </p:cNvPicPr>
          <p:nvPr/>
        </p:nvPicPr>
        <p:blipFill rotWithShape="1">
          <a:blip r:embed="rId6"/>
          <a:srcRect l="12807" t="9424" r="12868" b="25078"/>
          <a:stretch/>
        </p:blipFill>
        <p:spPr>
          <a:xfrm>
            <a:off x="443344" y="5882986"/>
            <a:ext cx="1226127" cy="314182"/>
          </a:xfrm>
          <a:prstGeom prst="rect">
            <a:avLst/>
          </a:prstGeom>
          <a:ln w="76200">
            <a:solidFill>
              <a:srgbClr val="6699FF"/>
            </a:solidFill>
          </a:ln>
        </p:spPr>
      </p:pic>
    </p:spTree>
    <p:extLst>
      <p:ext uri="{BB962C8B-B14F-4D97-AF65-F5344CB8AC3E}">
        <p14:creationId xmlns:p14="http://schemas.microsoft.com/office/powerpoint/2010/main" val="53087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7B989B-9255-4820-BE58-14644206547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59AF11F-08E1-4EA9-875C-9C34ABBE5703}"/>
              </a:ext>
            </a:extLst>
          </p:cNvPr>
          <p:cNvPicPr>
            <a:picLocks noChangeAspect="1"/>
          </p:cNvPicPr>
          <p:nvPr/>
        </p:nvPicPr>
        <p:blipFill>
          <a:blip r:embed="rId3"/>
          <a:stretch>
            <a:fillRect/>
          </a:stretch>
        </p:blipFill>
        <p:spPr>
          <a:xfrm>
            <a:off x="914400" y="1138237"/>
            <a:ext cx="10363200" cy="4581525"/>
          </a:xfrm>
          <a:prstGeom prst="rect">
            <a:avLst/>
          </a:prstGeom>
        </p:spPr>
      </p:pic>
      <p:sp>
        <p:nvSpPr>
          <p:cNvPr id="7" name="Title 6">
            <a:extLst>
              <a:ext uri="{FF2B5EF4-FFF2-40B4-BE49-F238E27FC236}">
                <a16:creationId xmlns:a16="http://schemas.microsoft.com/office/drawing/2014/main" id="{AAC3D904-127A-4317-9DD3-41249F352C50}"/>
              </a:ext>
            </a:extLst>
          </p:cNvPr>
          <p:cNvSpPr>
            <a:spLocks noGrp="1"/>
          </p:cNvSpPr>
          <p:nvPr>
            <p:ph type="ctrTitle"/>
          </p:nvPr>
        </p:nvSpPr>
        <p:spPr>
          <a:xfrm>
            <a:off x="914400" y="123983"/>
            <a:ext cx="10813774" cy="1138237"/>
          </a:xfrm>
        </p:spPr>
        <p:txBody>
          <a:bodyPr>
            <a:noAutofit/>
          </a:bodyPr>
          <a:lstStyle/>
          <a:p>
            <a:r>
              <a:rPr lang="el-GR" sz="3200" dirty="0">
                <a:solidFill>
                  <a:srgbClr val="0F2168"/>
                </a:solidFill>
                <a:latin typeface="Segoe UI"/>
                <a:cs typeface="Segoe UI"/>
              </a:rPr>
              <a:t>Η </a:t>
            </a:r>
            <a:r>
              <a:rPr lang="el-GR" sz="3200" dirty="0" err="1">
                <a:solidFill>
                  <a:srgbClr val="0F2168"/>
                </a:solidFill>
                <a:latin typeface="Segoe UI"/>
                <a:cs typeface="Segoe UI"/>
              </a:rPr>
              <a:t>συγχορήγηση</a:t>
            </a:r>
            <a:r>
              <a:rPr lang="el-GR" sz="3200" dirty="0">
                <a:solidFill>
                  <a:srgbClr val="0F2168"/>
                </a:solidFill>
                <a:latin typeface="Segoe UI"/>
                <a:cs typeface="Segoe UI"/>
              </a:rPr>
              <a:t> </a:t>
            </a:r>
            <a:r>
              <a:rPr lang="en-US" sz="3200" b="1" i="1" dirty="0">
                <a:solidFill>
                  <a:srgbClr val="0F2168"/>
                </a:solidFill>
                <a:latin typeface="Segoe UI"/>
                <a:cs typeface="Segoe UI"/>
              </a:rPr>
              <a:t>S. boulardii</a:t>
            </a:r>
            <a:r>
              <a:rPr lang="el-GR" sz="3200" b="1" i="1" dirty="0">
                <a:solidFill>
                  <a:srgbClr val="0F2168"/>
                </a:solidFill>
                <a:latin typeface="Segoe UI"/>
                <a:cs typeface="Segoe UI"/>
              </a:rPr>
              <a:t> </a:t>
            </a:r>
            <a:r>
              <a:rPr lang="en-US" sz="3200" b="1" dirty="0">
                <a:solidFill>
                  <a:srgbClr val="0F2168"/>
                </a:solidFill>
                <a:latin typeface="Segoe UI"/>
                <a:cs typeface="Segoe UI"/>
              </a:rPr>
              <a:t>CNCM I-745 </a:t>
            </a:r>
            <a:r>
              <a:rPr lang="el-GR" sz="3200" dirty="0">
                <a:solidFill>
                  <a:srgbClr val="0F2168"/>
                </a:solidFill>
                <a:latin typeface="Segoe UI"/>
                <a:cs typeface="Segoe UI"/>
              </a:rPr>
              <a:t>με αντιβιοτικά, δεν μεταβάλλει την αποτελεσματικότητά τους</a:t>
            </a:r>
            <a:endParaRPr lang="en-US" sz="3200" dirty="0">
              <a:solidFill>
                <a:srgbClr val="0F2168"/>
              </a:solidFill>
              <a:latin typeface="Segoe UI"/>
              <a:cs typeface="Segoe UI"/>
            </a:endParaRPr>
          </a:p>
        </p:txBody>
      </p:sp>
      <p:pic>
        <p:nvPicPr>
          <p:cNvPr id="11" name="Picture 10">
            <a:extLst>
              <a:ext uri="{FF2B5EF4-FFF2-40B4-BE49-F238E27FC236}">
                <a16:creationId xmlns:a16="http://schemas.microsoft.com/office/drawing/2014/main" id="{4D73B959-AE06-422F-B04D-2F0A882C4070}"/>
              </a:ext>
            </a:extLst>
          </p:cNvPr>
          <p:cNvPicPr>
            <a:picLocks noChangeAspect="1"/>
          </p:cNvPicPr>
          <p:nvPr/>
        </p:nvPicPr>
        <p:blipFill rotWithShape="1">
          <a:blip r:embed="rId4"/>
          <a:srcRect l="2061" t="-5742"/>
          <a:stretch/>
        </p:blipFill>
        <p:spPr>
          <a:xfrm>
            <a:off x="4030462" y="6649278"/>
            <a:ext cx="8161538" cy="208722"/>
          </a:xfrm>
          <a:prstGeom prst="rect">
            <a:avLst/>
          </a:prstGeom>
        </p:spPr>
      </p:pic>
    </p:spTree>
    <p:extLst>
      <p:ext uri="{BB962C8B-B14F-4D97-AF65-F5344CB8AC3E}">
        <p14:creationId xmlns:p14="http://schemas.microsoft.com/office/powerpoint/2010/main" val="2132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Θέση περιεχομένου 2">
            <a:extLst>
              <a:ext uri="{FF2B5EF4-FFF2-40B4-BE49-F238E27FC236}">
                <a16:creationId xmlns:a16="http://schemas.microsoft.com/office/drawing/2014/main" id="{5A817B75-82D9-0469-AB0F-4A186E2311E8}"/>
              </a:ext>
            </a:extLst>
          </p:cNvPr>
          <p:cNvSpPr>
            <a:spLocks noGrp="1" noChangeArrowheads="1"/>
          </p:cNvSpPr>
          <p:nvPr>
            <p:ph idx="1"/>
          </p:nvPr>
        </p:nvSpPr>
        <p:spPr>
          <a:xfrm>
            <a:off x="2057400" y="1412875"/>
            <a:ext cx="8142288" cy="4344988"/>
          </a:xfrm>
        </p:spPr>
        <p:txBody>
          <a:bodyPr/>
          <a:lstStyle/>
          <a:p>
            <a:endParaRPr lang="el-GR" altLang="el-GR" dirty="0"/>
          </a:p>
        </p:txBody>
      </p:sp>
      <p:pic>
        <p:nvPicPr>
          <p:cNvPr id="38916" name="Picture 4" descr="A) Metabolic niches in the gut microbiome. The localization and... |  Download Scientific Diagram">
            <a:extLst>
              <a:ext uri="{FF2B5EF4-FFF2-40B4-BE49-F238E27FC236}">
                <a16:creationId xmlns:a16="http://schemas.microsoft.com/office/drawing/2014/main" id="{0ED001AF-2670-11E0-5D44-692ED8064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18" y="0"/>
            <a:ext cx="11576563" cy="683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2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674900" y="2000250"/>
            <a:ext cx="5391626" cy="2686044"/>
          </a:xfrm>
          <a:custGeom>
            <a:avLst/>
            <a:gdLst/>
            <a:ahLst/>
            <a:cxnLst/>
            <a:rect l="l" t="t" r="r" b="b"/>
            <a:pathLst>
              <a:path w="7188834" h="5001895">
                <a:moveTo>
                  <a:pt x="0" y="5001768"/>
                </a:moveTo>
                <a:lnTo>
                  <a:pt x="7188708" y="5001768"/>
                </a:lnTo>
                <a:lnTo>
                  <a:pt x="7188708" y="0"/>
                </a:lnTo>
                <a:lnTo>
                  <a:pt x="0" y="0"/>
                </a:lnTo>
                <a:lnTo>
                  <a:pt x="0" y="5001768"/>
                </a:lnTo>
                <a:close/>
              </a:path>
            </a:pathLst>
          </a:custGeom>
          <a:solidFill>
            <a:srgbClr val="C89E54">
              <a:alpha val="1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4001" y="857250"/>
            <a:ext cx="915829" cy="761524"/>
          </a:xfrm>
          <a:custGeom>
            <a:avLst/>
            <a:gdLst/>
            <a:ahLst/>
            <a:cxnLst/>
            <a:rect l="l" t="t" r="r" b="b"/>
            <a:pathLst>
              <a:path w="1221105" h="1015365">
                <a:moveTo>
                  <a:pt x="1213127" y="0"/>
                </a:moveTo>
                <a:lnTo>
                  <a:pt x="0" y="0"/>
                </a:lnTo>
                <a:lnTo>
                  <a:pt x="0" y="956479"/>
                </a:lnTo>
                <a:lnTo>
                  <a:pt x="44033" y="971937"/>
                </a:lnTo>
                <a:lnTo>
                  <a:pt x="87993" y="984831"/>
                </a:lnTo>
                <a:lnTo>
                  <a:pt x="132853" y="995520"/>
                </a:lnTo>
                <a:lnTo>
                  <a:pt x="178550" y="1003942"/>
                </a:lnTo>
                <a:lnTo>
                  <a:pt x="225021" y="1010035"/>
                </a:lnTo>
                <a:lnTo>
                  <a:pt x="272205" y="1013736"/>
                </a:lnTo>
                <a:lnTo>
                  <a:pt x="320040" y="1014984"/>
                </a:lnTo>
                <a:lnTo>
                  <a:pt x="367874" y="1013736"/>
                </a:lnTo>
                <a:lnTo>
                  <a:pt x="415058" y="1010035"/>
                </a:lnTo>
                <a:lnTo>
                  <a:pt x="461529" y="1003942"/>
                </a:lnTo>
                <a:lnTo>
                  <a:pt x="507226" y="995520"/>
                </a:lnTo>
                <a:lnTo>
                  <a:pt x="552086" y="984831"/>
                </a:lnTo>
                <a:lnTo>
                  <a:pt x="596046" y="971937"/>
                </a:lnTo>
                <a:lnTo>
                  <a:pt x="639045" y="956900"/>
                </a:lnTo>
                <a:lnTo>
                  <a:pt x="681021" y="939784"/>
                </a:lnTo>
                <a:lnTo>
                  <a:pt x="721910" y="920649"/>
                </a:lnTo>
                <a:lnTo>
                  <a:pt x="761651" y="899558"/>
                </a:lnTo>
                <a:lnTo>
                  <a:pt x="800181" y="876574"/>
                </a:lnTo>
                <a:lnTo>
                  <a:pt x="837439" y="851758"/>
                </a:lnTo>
                <a:lnTo>
                  <a:pt x="873362" y="825173"/>
                </a:lnTo>
                <a:lnTo>
                  <a:pt x="907887" y="796881"/>
                </a:lnTo>
                <a:lnTo>
                  <a:pt x="940953" y="766945"/>
                </a:lnTo>
                <a:lnTo>
                  <a:pt x="972497" y="735426"/>
                </a:lnTo>
                <a:lnTo>
                  <a:pt x="1002457" y="702386"/>
                </a:lnTo>
                <a:lnTo>
                  <a:pt x="1030771" y="667889"/>
                </a:lnTo>
                <a:lnTo>
                  <a:pt x="1057377" y="631996"/>
                </a:lnTo>
                <a:lnTo>
                  <a:pt x="1082212" y="594770"/>
                </a:lnTo>
                <a:lnTo>
                  <a:pt x="1105213" y="556272"/>
                </a:lnTo>
                <a:lnTo>
                  <a:pt x="1126320" y="516565"/>
                </a:lnTo>
                <a:lnTo>
                  <a:pt x="1145469" y="475711"/>
                </a:lnTo>
                <a:lnTo>
                  <a:pt x="1162598" y="433772"/>
                </a:lnTo>
                <a:lnTo>
                  <a:pt x="1177646" y="390812"/>
                </a:lnTo>
                <a:lnTo>
                  <a:pt x="1190549" y="346891"/>
                </a:lnTo>
                <a:lnTo>
                  <a:pt x="1201246" y="302072"/>
                </a:lnTo>
                <a:lnTo>
                  <a:pt x="1209674" y="256417"/>
                </a:lnTo>
                <a:lnTo>
                  <a:pt x="1215771" y="209989"/>
                </a:lnTo>
                <a:lnTo>
                  <a:pt x="1219475" y="162850"/>
                </a:lnTo>
                <a:lnTo>
                  <a:pt x="1220724" y="115061"/>
                </a:lnTo>
                <a:lnTo>
                  <a:pt x="1219475" y="67273"/>
                </a:lnTo>
                <a:lnTo>
                  <a:pt x="1215771" y="20134"/>
                </a:lnTo>
                <a:lnTo>
                  <a:pt x="1213127" y="0"/>
                </a:lnTo>
                <a:close/>
              </a:path>
            </a:pathLst>
          </a:custGeom>
          <a:solidFill>
            <a:srgbClr val="C89E54">
              <a:alpha val="1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105270" y="1188721"/>
            <a:ext cx="163448" cy="16459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296401" y="5687568"/>
            <a:ext cx="522446" cy="313373"/>
          </a:xfrm>
          <a:custGeom>
            <a:avLst/>
            <a:gdLst/>
            <a:ahLst/>
            <a:cxnLst/>
            <a:rect l="l" t="t" r="r" b="b"/>
            <a:pathLst>
              <a:path w="696595" h="417829">
                <a:moveTo>
                  <a:pt x="348233" y="0"/>
                </a:moveTo>
                <a:lnTo>
                  <a:pt x="300990" y="3178"/>
                </a:lnTo>
                <a:lnTo>
                  <a:pt x="255675" y="12438"/>
                </a:lnTo>
                <a:lnTo>
                  <a:pt x="212705" y="27365"/>
                </a:lnTo>
                <a:lnTo>
                  <a:pt x="172494" y="47543"/>
                </a:lnTo>
                <a:lnTo>
                  <a:pt x="135458" y="72557"/>
                </a:lnTo>
                <a:lnTo>
                  <a:pt x="102012" y="101993"/>
                </a:lnTo>
                <a:lnTo>
                  <a:pt x="72573" y="135436"/>
                </a:lnTo>
                <a:lnTo>
                  <a:pt x="47554" y="172471"/>
                </a:lnTo>
                <a:lnTo>
                  <a:pt x="27372" y="212683"/>
                </a:lnTo>
                <a:lnTo>
                  <a:pt x="12442" y="255658"/>
                </a:lnTo>
                <a:lnTo>
                  <a:pt x="3179" y="300979"/>
                </a:lnTo>
                <a:lnTo>
                  <a:pt x="0" y="348233"/>
                </a:lnTo>
                <a:lnTo>
                  <a:pt x="3179" y="395487"/>
                </a:lnTo>
                <a:lnTo>
                  <a:pt x="7694" y="417574"/>
                </a:lnTo>
                <a:lnTo>
                  <a:pt x="688773" y="417574"/>
                </a:lnTo>
                <a:lnTo>
                  <a:pt x="693288" y="395487"/>
                </a:lnTo>
                <a:lnTo>
                  <a:pt x="696468" y="348233"/>
                </a:lnTo>
                <a:lnTo>
                  <a:pt x="693288" y="300979"/>
                </a:lnTo>
                <a:lnTo>
                  <a:pt x="684025" y="255658"/>
                </a:lnTo>
                <a:lnTo>
                  <a:pt x="669095" y="212683"/>
                </a:lnTo>
                <a:lnTo>
                  <a:pt x="648913" y="172471"/>
                </a:lnTo>
                <a:lnTo>
                  <a:pt x="623894" y="135436"/>
                </a:lnTo>
                <a:lnTo>
                  <a:pt x="594455" y="101993"/>
                </a:lnTo>
                <a:lnTo>
                  <a:pt x="561009" y="72557"/>
                </a:lnTo>
                <a:lnTo>
                  <a:pt x="523973" y="47543"/>
                </a:lnTo>
                <a:lnTo>
                  <a:pt x="483762" y="27365"/>
                </a:lnTo>
                <a:lnTo>
                  <a:pt x="440792" y="12438"/>
                </a:lnTo>
                <a:lnTo>
                  <a:pt x="395477" y="3178"/>
                </a:lnTo>
                <a:lnTo>
                  <a:pt x="348233" y="0"/>
                </a:lnTo>
                <a:close/>
              </a:path>
            </a:pathLst>
          </a:custGeom>
          <a:solidFill>
            <a:srgbClr val="C89E54">
              <a:alpha val="1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9186673" y="5641849"/>
            <a:ext cx="230029" cy="230029"/>
          </a:xfrm>
          <a:custGeom>
            <a:avLst/>
            <a:gdLst/>
            <a:ahLst/>
            <a:cxnLst/>
            <a:rect l="l" t="t" r="r" b="b"/>
            <a:pathLst>
              <a:path w="306704" h="306704">
                <a:moveTo>
                  <a:pt x="153161" y="0"/>
                </a:moveTo>
                <a:lnTo>
                  <a:pt x="104753" y="7807"/>
                </a:lnTo>
                <a:lnTo>
                  <a:pt x="62709" y="29549"/>
                </a:lnTo>
                <a:lnTo>
                  <a:pt x="29553" y="62704"/>
                </a:lnTo>
                <a:lnTo>
                  <a:pt x="7808" y="104748"/>
                </a:lnTo>
                <a:lnTo>
                  <a:pt x="0" y="153162"/>
                </a:lnTo>
                <a:lnTo>
                  <a:pt x="7808" y="201575"/>
                </a:lnTo>
                <a:lnTo>
                  <a:pt x="29553" y="243619"/>
                </a:lnTo>
                <a:lnTo>
                  <a:pt x="62709" y="276774"/>
                </a:lnTo>
                <a:lnTo>
                  <a:pt x="104753" y="298516"/>
                </a:lnTo>
                <a:lnTo>
                  <a:pt x="153161" y="306324"/>
                </a:lnTo>
                <a:lnTo>
                  <a:pt x="201570" y="298516"/>
                </a:lnTo>
                <a:lnTo>
                  <a:pt x="243614" y="276774"/>
                </a:lnTo>
                <a:lnTo>
                  <a:pt x="276770" y="243619"/>
                </a:lnTo>
                <a:lnTo>
                  <a:pt x="298515" y="201575"/>
                </a:lnTo>
                <a:lnTo>
                  <a:pt x="306324" y="153162"/>
                </a:lnTo>
                <a:lnTo>
                  <a:pt x="298515" y="104748"/>
                </a:lnTo>
                <a:lnTo>
                  <a:pt x="276770" y="62704"/>
                </a:lnTo>
                <a:lnTo>
                  <a:pt x="243614" y="29549"/>
                </a:lnTo>
                <a:lnTo>
                  <a:pt x="201570" y="7807"/>
                </a:lnTo>
                <a:lnTo>
                  <a:pt x="153161" y="0"/>
                </a:lnTo>
                <a:close/>
              </a:path>
            </a:pathLst>
          </a:custGeom>
          <a:solidFill>
            <a:srgbClr val="C89E54">
              <a:alpha val="1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914067" y="1612202"/>
            <a:ext cx="1754029" cy="0"/>
          </a:xfrm>
          <a:custGeom>
            <a:avLst/>
            <a:gdLst/>
            <a:ahLst/>
            <a:cxnLst/>
            <a:rect l="l" t="t" r="r" b="b"/>
            <a:pathLst>
              <a:path w="2338704">
                <a:moveTo>
                  <a:pt x="0" y="0"/>
                </a:moveTo>
                <a:lnTo>
                  <a:pt x="2338578" y="0"/>
                </a:lnTo>
              </a:path>
            </a:pathLst>
          </a:custGeom>
          <a:ln w="25908">
            <a:solidFill>
              <a:srgbClr val="293B9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705102" y="1618774"/>
            <a:ext cx="2937986" cy="0"/>
          </a:xfrm>
          <a:custGeom>
            <a:avLst/>
            <a:gdLst/>
            <a:ahLst/>
            <a:cxnLst/>
            <a:rect l="l" t="t" r="r" b="b"/>
            <a:pathLst>
              <a:path w="3917315">
                <a:moveTo>
                  <a:pt x="0" y="0"/>
                </a:moveTo>
                <a:lnTo>
                  <a:pt x="3917060" y="0"/>
                </a:lnTo>
              </a:path>
            </a:pathLst>
          </a:custGeom>
          <a:ln w="25908">
            <a:solidFill>
              <a:srgbClr val="C89E54"/>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4847557" y="2514600"/>
            <a:ext cx="5737318" cy="2487700"/>
          </a:xfrm>
          <a:prstGeom prst="rect">
            <a:avLst/>
          </a:prstGeom>
        </p:spPr>
        <p:txBody>
          <a:bodyPr vert="horz" wrap="square" lIns="0" tIns="10001"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100" b="1" i="0" u="none" strike="noStrike" kern="1200" cap="none" spc="0" normalizeH="0" baseline="0" noProof="0" dirty="0">
                <a:ln>
                  <a:noFill/>
                </a:ln>
                <a:solidFill>
                  <a:srgbClr val="293B97"/>
                </a:solidFill>
                <a:effectLst/>
                <a:uLnTx/>
                <a:uFillTx/>
                <a:latin typeface="Segoe UI"/>
                <a:ea typeface="+mn-ea"/>
                <a:cs typeface="Segoe UI"/>
              </a:rPr>
              <a:t>Μύκητας – Σακχαρομύκητας </a:t>
            </a:r>
            <a:r>
              <a:rPr kumimoji="0" lang="fr-FR" sz="2100" b="1" i="0" u="none" strike="noStrike" kern="1200" cap="none" spc="0" normalizeH="0" baseline="0" noProof="0" dirty="0">
                <a:ln>
                  <a:noFill/>
                </a:ln>
                <a:solidFill>
                  <a:srgbClr val="293B97"/>
                </a:solidFill>
                <a:effectLst/>
                <a:uLnTx/>
                <a:uFillTx/>
                <a:latin typeface="Segoe UI"/>
                <a:ea typeface="+mn-ea"/>
                <a:cs typeface="Segoe UI"/>
              </a:rPr>
              <a:t>:</a:t>
            </a:r>
          </a:p>
          <a:p>
            <a:pPr marL="257175"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srgbClr val="293B97"/>
                </a:solidFill>
                <a:effectLst/>
                <a:uLnTx/>
                <a:uFillTx/>
                <a:latin typeface="Segoe UI"/>
                <a:ea typeface="+mn-ea"/>
                <a:cs typeface="Segoe UI"/>
              </a:rPr>
              <a:t>Ανθεκτικός στις </a:t>
            </a:r>
            <a:r>
              <a:rPr kumimoji="0" lang="fr-FR" sz="1800" b="0" i="0" u="none" strike="noStrike" kern="1200" cap="none" spc="0" normalizeH="0" baseline="0" noProof="0" dirty="0">
                <a:ln>
                  <a:noFill/>
                </a:ln>
                <a:solidFill>
                  <a:srgbClr val="293B97"/>
                </a:solidFill>
                <a:effectLst/>
                <a:uLnTx/>
                <a:uFillTx/>
                <a:latin typeface="Segoe UI"/>
                <a:ea typeface="+mn-ea"/>
                <a:cs typeface="Segoe UI"/>
              </a:rPr>
              <a:t> ATB -&gt; </a:t>
            </a:r>
            <a:r>
              <a:rPr kumimoji="0" lang="el-GR" sz="1800" b="0" i="0" u="none" strike="noStrike" kern="1200" cap="none" spc="0" normalizeH="0" baseline="0" noProof="0" dirty="0">
                <a:ln>
                  <a:noFill/>
                </a:ln>
                <a:solidFill>
                  <a:srgbClr val="293B97"/>
                </a:solidFill>
                <a:effectLst/>
                <a:uLnTx/>
                <a:uFillTx/>
                <a:latin typeface="Segoe UI"/>
                <a:ea typeface="+mn-ea"/>
                <a:cs typeface="Segoe UI"/>
              </a:rPr>
              <a:t>μπορεί να χορηγηθεί την ίδια χρονική στιγμή ( ταυτόχρονη </a:t>
            </a:r>
            <a:r>
              <a:rPr kumimoji="0" lang="el-GR" sz="1800" b="0" i="0" u="none" strike="noStrike" kern="1200" cap="none" spc="0" normalizeH="0" baseline="0" noProof="0" dirty="0" err="1">
                <a:ln>
                  <a:noFill/>
                </a:ln>
                <a:solidFill>
                  <a:srgbClr val="293B97"/>
                </a:solidFill>
                <a:effectLst/>
                <a:uLnTx/>
                <a:uFillTx/>
                <a:latin typeface="Segoe UI"/>
                <a:ea typeface="+mn-ea"/>
                <a:cs typeface="Segoe UI"/>
              </a:rPr>
              <a:t>συγχορήγηση</a:t>
            </a:r>
            <a:r>
              <a:rPr kumimoji="0" lang="el-GR" sz="1800" b="0" i="0" u="none" strike="noStrike" kern="1200" cap="none" spc="0" normalizeH="0" baseline="0" noProof="0" dirty="0">
                <a:ln>
                  <a:noFill/>
                </a:ln>
                <a:solidFill>
                  <a:srgbClr val="293B97"/>
                </a:solidFill>
                <a:effectLst/>
                <a:uLnTx/>
                <a:uFillTx/>
                <a:latin typeface="Segoe UI"/>
                <a:ea typeface="+mn-ea"/>
                <a:cs typeface="Segoe UI"/>
              </a:rPr>
              <a:t>) με την ΑΤΒ </a:t>
            </a:r>
          </a:p>
          <a:p>
            <a:pPr marL="257175"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rgbClr val="293B97"/>
              </a:solidFill>
              <a:effectLst/>
              <a:uLnTx/>
              <a:uFillTx/>
              <a:latin typeface="Segoe UI"/>
              <a:ea typeface="+mn-ea"/>
              <a:cs typeface="Segoe UI"/>
            </a:endParaRPr>
          </a:p>
          <a:p>
            <a:pPr marL="257175" marR="0" lvl="1"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93B97"/>
                </a:solidFill>
                <a:effectLst/>
                <a:uLnTx/>
                <a:uFillTx/>
                <a:latin typeface="Segoe UI"/>
                <a:ea typeface="+mn-ea"/>
                <a:cs typeface="Segoe UI"/>
              </a:rPr>
              <a:t>K</a:t>
            </a:r>
            <a:r>
              <a:rPr kumimoji="0" lang="el-GR" sz="1800" b="0" i="0" u="none" strike="noStrike" kern="1200" cap="none" spc="0" normalizeH="0" baseline="0" noProof="0" dirty="0" err="1">
                <a:ln>
                  <a:noFill/>
                </a:ln>
                <a:solidFill>
                  <a:srgbClr val="293B97"/>
                </a:solidFill>
                <a:effectLst/>
                <a:uLnTx/>
                <a:uFillTx/>
                <a:latin typeface="Segoe UI"/>
                <a:ea typeface="+mn-ea"/>
                <a:cs typeface="Segoe UI"/>
              </a:rPr>
              <a:t>ανένα</a:t>
            </a:r>
            <a:r>
              <a:rPr kumimoji="0" lang="el-GR" sz="1800" b="0" i="0" u="none" strike="noStrike" kern="1200" cap="none" spc="0" normalizeH="0" baseline="0" noProof="0" dirty="0">
                <a:ln>
                  <a:noFill/>
                </a:ln>
                <a:solidFill>
                  <a:srgbClr val="293B97"/>
                </a:solidFill>
                <a:effectLst/>
                <a:uLnTx/>
                <a:uFillTx/>
                <a:latin typeface="Segoe UI"/>
                <a:ea typeface="+mn-ea"/>
                <a:cs typeface="Segoe UI"/>
              </a:rPr>
              <a:t> ρίσκο ανταλλαγής γονιδίων ανθεκτικότητας σε αντιβιοτικά </a:t>
            </a:r>
            <a:r>
              <a:rPr kumimoji="0" lang="el-GR" sz="1600" b="0" i="0" u="none" strike="noStrike" kern="1200" cap="none" spc="0" normalizeH="0" baseline="0" noProof="0" dirty="0">
                <a:ln>
                  <a:noFill/>
                </a:ln>
                <a:solidFill>
                  <a:srgbClr val="293B97"/>
                </a:solidFill>
                <a:effectLst/>
                <a:uLnTx/>
                <a:uFillTx/>
                <a:latin typeface="Segoe UI"/>
                <a:ea typeface="+mn-ea"/>
                <a:cs typeface="Segoe UI"/>
              </a:rPr>
              <a:t>(δεν γίνεται ανταλλαγή γενετικού υλικού, επομένως  και γονιδίων ανθεκτικότητας σε αντιβιοτικά, με βακτήρια) </a:t>
            </a:r>
            <a:endParaRPr kumimoji="0" lang="el-GR" sz="1800" b="0" i="0" u="none" strike="noStrike" kern="1200" cap="none" spc="0" normalizeH="0" baseline="0" noProof="0" dirty="0">
              <a:ln>
                <a:noFill/>
              </a:ln>
              <a:solidFill>
                <a:srgbClr val="293B97"/>
              </a:solidFill>
              <a:effectLst/>
              <a:uLnTx/>
              <a:uFillTx/>
              <a:latin typeface="Segoe UI"/>
              <a:ea typeface="+mn-ea"/>
              <a:cs typeface="Segoe UI"/>
            </a:endParaRPr>
          </a:p>
        </p:txBody>
      </p:sp>
      <p:sp>
        <p:nvSpPr>
          <p:cNvPr id="15" name="object 15"/>
          <p:cNvSpPr txBox="1">
            <a:spLocks noGrp="1"/>
          </p:cNvSpPr>
          <p:nvPr>
            <p:ph type="title" idx="4294967295"/>
          </p:nvPr>
        </p:nvSpPr>
        <p:spPr>
          <a:xfrm>
            <a:off x="4726737" y="539398"/>
            <a:ext cx="6645456" cy="1363835"/>
          </a:xfrm>
          <a:prstGeom prst="rect">
            <a:avLst/>
          </a:prstGeom>
        </p:spPr>
        <p:txBody>
          <a:bodyPr vert="horz" wrap="square" lIns="0" tIns="9525" rIns="0" bIns="0" rtlCol="0">
            <a:spAutoFit/>
          </a:bodyPr>
          <a:lstStyle/>
          <a:p>
            <a:r>
              <a:rPr lang="el-GR" b="1" dirty="0"/>
              <a:t>ΠΡΟΛΗΨΗ ΤΗΣ ΔΥΣΒΙΩΣΗΣ ΠΡΟΚΑΛΟΥΜΕΝΗ ΑΠΟ  ΑΝΤΙΒΙΟΤΙΚΗ ΘΕΡΑΠΕΙΑ </a:t>
            </a:r>
            <a:br>
              <a:rPr lang="el-GR" b="1" dirty="0"/>
            </a:br>
            <a:endParaRPr lang="fr-FR" sz="1600" b="1" dirty="0"/>
          </a:p>
        </p:txBody>
      </p:sp>
      <p:pic>
        <p:nvPicPr>
          <p:cNvPr id="17" name="Image 16">
            <a:extLst>
              <a:ext uri="{FF2B5EF4-FFF2-40B4-BE49-F238E27FC236}">
                <a16:creationId xmlns:a16="http://schemas.microsoft.com/office/drawing/2014/main" id="{FFF90280-2353-4CAA-9A64-192F6B2ED01B}"/>
              </a:ext>
            </a:extLst>
          </p:cNvPr>
          <p:cNvPicPr>
            <a:picLocks noChangeAspect="1"/>
          </p:cNvPicPr>
          <p:nvPr/>
        </p:nvPicPr>
        <p:blipFill rotWithShape="1">
          <a:blip r:embed="rId4"/>
          <a:srcRect l="67124" t="1" b="-72"/>
          <a:stretch/>
        </p:blipFill>
        <p:spPr>
          <a:xfrm>
            <a:off x="676308" y="171227"/>
            <a:ext cx="3705200" cy="6344089"/>
          </a:xfrm>
          <a:prstGeom prst="rect">
            <a:avLst/>
          </a:prstGeom>
        </p:spPr>
      </p:pic>
      <p:sp>
        <p:nvSpPr>
          <p:cNvPr id="9" name="Notched Right Arrow 8"/>
          <p:cNvSpPr/>
          <p:nvPr/>
        </p:nvSpPr>
        <p:spPr>
          <a:xfrm>
            <a:off x="1619136" y="2681353"/>
            <a:ext cx="3083668" cy="112840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Αποτελεσματικότητα</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Notched Right Arrow 17"/>
          <p:cNvSpPr/>
          <p:nvPr/>
        </p:nvSpPr>
        <p:spPr>
          <a:xfrm>
            <a:off x="1705653" y="4093623"/>
            <a:ext cx="3083668" cy="112840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Ασφάλεια</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C2FB570-DA82-456C-A35E-E7F1E21FB931}"/>
              </a:ext>
            </a:extLst>
          </p:cNvPr>
          <p:cNvSpPr txBox="1"/>
          <p:nvPr/>
        </p:nvSpPr>
        <p:spPr>
          <a:xfrm>
            <a:off x="4726737" y="2133699"/>
            <a:ext cx="6098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F2168"/>
                </a:solidFill>
                <a:effectLst/>
                <a:uLnTx/>
                <a:uFillTx/>
                <a:latin typeface="Segoe UI"/>
                <a:ea typeface="+mn-ea"/>
                <a:cs typeface="Segoe UI"/>
              </a:rPr>
              <a:t>S. boulardii</a:t>
            </a:r>
            <a:r>
              <a:rPr kumimoji="0" lang="el-GR" sz="2400" b="1" i="1" u="none" strike="noStrike" kern="1200" cap="none" spc="0" normalizeH="0" baseline="0" noProof="0" dirty="0">
                <a:ln>
                  <a:noFill/>
                </a:ln>
                <a:solidFill>
                  <a:srgbClr val="0F2168"/>
                </a:solidFill>
                <a:effectLst/>
                <a:uLnTx/>
                <a:uFillTx/>
                <a:latin typeface="Segoe UI"/>
                <a:ea typeface="+mn-ea"/>
                <a:cs typeface="Segoe UI"/>
              </a:rPr>
              <a:t> </a:t>
            </a:r>
            <a:r>
              <a:rPr kumimoji="0" lang="en-US" sz="2400" b="1" i="0" u="none" strike="noStrike" kern="1200" cap="none" spc="0" normalizeH="0" baseline="0" noProof="0" dirty="0">
                <a:ln>
                  <a:noFill/>
                </a:ln>
                <a:solidFill>
                  <a:srgbClr val="0F2168"/>
                </a:solidFill>
                <a:effectLst/>
                <a:uLnTx/>
                <a:uFillTx/>
                <a:latin typeface="Segoe UI"/>
                <a:ea typeface="+mn-ea"/>
                <a:cs typeface="Segoe UI"/>
              </a:rPr>
              <a:t>CNCM I-745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07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DEB191-3D0E-4520-AE7A-E82C41233B46}"/>
              </a:ext>
            </a:extLst>
          </p:cNvPr>
          <p:cNvSpPr txBox="1"/>
          <p:nvPr/>
        </p:nvSpPr>
        <p:spPr>
          <a:xfrm>
            <a:off x="0" y="2289428"/>
            <a:ext cx="12192000" cy="1170052"/>
          </a:xfrm>
          <a:prstGeom prst="rect">
            <a:avLst/>
          </a:prstGeom>
          <a:gradFill flip="none" rotWithShape="1">
            <a:gsLst>
              <a:gs pos="0">
                <a:srgbClr val="274898">
                  <a:shade val="30000"/>
                  <a:satMod val="115000"/>
                </a:srgbClr>
              </a:gs>
              <a:gs pos="50000">
                <a:srgbClr val="274898">
                  <a:shade val="67500"/>
                  <a:satMod val="115000"/>
                </a:srgbClr>
              </a:gs>
              <a:gs pos="100000">
                <a:srgbClr val="274898">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3200"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l-GR" sz="4400" dirty="0"/>
              <a:t>Μηχανισμός Δράσης</a:t>
            </a:r>
            <a:r>
              <a:rPr lang="en-US" sz="4400" dirty="0"/>
              <a:t> </a:t>
            </a:r>
            <a:r>
              <a:rPr lang="en-US" sz="4400" i="1" dirty="0"/>
              <a:t>S.</a:t>
            </a:r>
            <a:r>
              <a:rPr lang="el-GR" sz="4400" i="1" dirty="0"/>
              <a:t> </a:t>
            </a:r>
            <a:r>
              <a:rPr lang="en-US" sz="4400" i="1" dirty="0" err="1"/>
              <a:t>boulardii</a:t>
            </a:r>
            <a:r>
              <a:rPr lang="en-US" sz="4400" i="1" dirty="0"/>
              <a:t> </a:t>
            </a:r>
            <a:r>
              <a:rPr lang="en-US" sz="4400" dirty="0"/>
              <a:t>CNCM I-745 </a:t>
            </a:r>
          </a:p>
        </p:txBody>
      </p:sp>
    </p:spTree>
    <p:extLst>
      <p:ext uri="{BB962C8B-B14F-4D97-AF65-F5344CB8AC3E}">
        <p14:creationId xmlns:p14="http://schemas.microsoft.com/office/powerpoint/2010/main" val="1541350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3"/>
          <p:cNvPicPr>
            <a:picLocks noChangeAspect="1" noChangeArrowheads="1"/>
          </p:cNvPicPr>
          <p:nvPr/>
        </p:nvPicPr>
        <p:blipFill>
          <a:blip r:embed="rId3" cstate="print"/>
          <a:srcRect/>
          <a:stretch>
            <a:fillRect/>
          </a:stretch>
        </p:blipFill>
        <p:spPr bwMode="auto">
          <a:xfrm>
            <a:off x="2057401" y="2667000"/>
            <a:ext cx="8124825" cy="3054350"/>
          </a:xfrm>
          <a:prstGeom prst="rect">
            <a:avLst/>
          </a:prstGeom>
          <a:noFill/>
          <a:ln w="9525">
            <a:noFill/>
            <a:miter lim="800000"/>
            <a:headEnd/>
            <a:tailEnd/>
          </a:ln>
        </p:spPr>
      </p:pic>
      <p:sp>
        <p:nvSpPr>
          <p:cNvPr id="175109" name="Text Box 5"/>
          <p:cNvSpPr txBox="1">
            <a:spLocks noChangeArrowheads="1"/>
          </p:cNvSpPr>
          <p:nvPr/>
        </p:nvSpPr>
        <p:spPr bwMode="auto">
          <a:xfrm>
            <a:off x="4691064" y="1066800"/>
            <a:ext cx="2695290" cy="369332"/>
          </a:xfrm>
          <a:prstGeom prst="rect">
            <a:avLst/>
          </a:prstGeom>
          <a:noFill/>
          <a:ln w="9525">
            <a:noFill/>
            <a:miter lim="800000"/>
            <a:headEnd/>
            <a:tailEnd/>
          </a:ln>
        </p:spPr>
        <p:txBody>
          <a:bodyPr wrap="none">
            <a:spAutoFit/>
          </a:bodyPr>
          <a:lstStyle/>
          <a:p>
            <a:pPr eaLnBrk="0" hangingPunct="0"/>
            <a:r>
              <a:rPr lang="en-US" i="1" dirty="0">
                <a:ea typeface="ＭＳ Ｐゴシック" pitchFamily="34" charset="-128"/>
              </a:rPr>
              <a:t>O Saccharomyces boulardii</a:t>
            </a:r>
          </a:p>
        </p:txBody>
      </p:sp>
      <p:sp>
        <p:nvSpPr>
          <p:cNvPr id="175110" name="Line 6"/>
          <p:cNvSpPr>
            <a:spLocks noChangeShapeType="1"/>
          </p:cNvSpPr>
          <p:nvPr/>
        </p:nvSpPr>
        <p:spPr bwMode="auto">
          <a:xfrm>
            <a:off x="6226175" y="2057400"/>
            <a:ext cx="0" cy="762000"/>
          </a:xfrm>
          <a:prstGeom prst="line">
            <a:avLst/>
          </a:prstGeom>
          <a:noFill/>
          <a:ln w="22225">
            <a:solidFill>
              <a:schemeClr val="accent2"/>
            </a:solidFill>
            <a:round/>
            <a:headEnd/>
            <a:tailEnd type="triangle" w="med" len="med"/>
          </a:ln>
        </p:spPr>
        <p:txBody>
          <a:bodyPr/>
          <a:lstStyle/>
          <a:p>
            <a:endParaRPr lang="el-GR"/>
          </a:p>
        </p:txBody>
      </p:sp>
      <p:sp>
        <p:nvSpPr>
          <p:cNvPr id="175111" name="Line 7"/>
          <p:cNvSpPr>
            <a:spLocks noChangeShapeType="1"/>
          </p:cNvSpPr>
          <p:nvPr/>
        </p:nvSpPr>
        <p:spPr bwMode="auto">
          <a:xfrm>
            <a:off x="8924925" y="1981200"/>
            <a:ext cx="0" cy="838200"/>
          </a:xfrm>
          <a:prstGeom prst="line">
            <a:avLst/>
          </a:prstGeom>
          <a:noFill/>
          <a:ln w="22225">
            <a:solidFill>
              <a:schemeClr val="accent2"/>
            </a:solidFill>
            <a:round/>
            <a:headEnd/>
            <a:tailEnd type="triangle" w="med" len="med"/>
          </a:ln>
        </p:spPr>
        <p:txBody>
          <a:bodyPr/>
          <a:lstStyle/>
          <a:p>
            <a:endParaRPr lang="el-GR"/>
          </a:p>
        </p:txBody>
      </p:sp>
      <p:sp>
        <p:nvSpPr>
          <p:cNvPr id="175112" name="Line 8"/>
          <p:cNvSpPr>
            <a:spLocks noChangeShapeType="1"/>
          </p:cNvSpPr>
          <p:nvPr/>
        </p:nvSpPr>
        <p:spPr bwMode="auto">
          <a:xfrm flipH="1">
            <a:off x="3409950" y="2057400"/>
            <a:ext cx="0" cy="762000"/>
          </a:xfrm>
          <a:prstGeom prst="line">
            <a:avLst/>
          </a:prstGeom>
          <a:noFill/>
          <a:ln w="22225">
            <a:solidFill>
              <a:schemeClr val="accent2"/>
            </a:solidFill>
            <a:round/>
            <a:headEnd/>
            <a:tailEnd type="triangle" w="med" len="med"/>
          </a:ln>
        </p:spPr>
        <p:txBody>
          <a:bodyPr/>
          <a:lstStyle/>
          <a:p>
            <a:endParaRPr lang="el-GR"/>
          </a:p>
        </p:txBody>
      </p:sp>
      <p:sp>
        <p:nvSpPr>
          <p:cNvPr id="175113" name="Oval 9"/>
          <p:cNvSpPr>
            <a:spLocks noChangeArrowheads="1"/>
          </p:cNvSpPr>
          <p:nvPr/>
        </p:nvSpPr>
        <p:spPr bwMode="auto">
          <a:xfrm>
            <a:off x="3181350" y="2209800"/>
            <a:ext cx="457200" cy="304800"/>
          </a:xfrm>
          <a:prstGeom prst="ellipse">
            <a:avLst/>
          </a:prstGeom>
          <a:solidFill>
            <a:schemeClr val="accent1"/>
          </a:solidFill>
          <a:ln w="9525">
            <a:noFill/>
            <a:round/>
            <a:headEnd/>
            <a:tailEnd/>
          </a:ln>
        </p:spPr>
        <p:txBody>
          <a:bodyPr wrap="none" anchor="ctr"/>
          <a:lstStyle/>
          <a:p>
            <a:pPr algn="ctr" eaLnBrk="0" hangingPunct="0"/>
            <a:r>
              <a:rPr lang="en-US" sz="3200">
                <a:ea typeface="ＭＳ Ｐゴシック" pitchFamily="34" charset="-128"/>
              </a:rPr>
              <a:t>-</a:t>
            </a:r>
          </a:p>
        </p:txBody>
      </p:sp>
      <p:sp>
        <p:nvSpPr>
          <p:cNvPr id="175114" name="Oval 10"/>
          <p:cNvSpPr>
            <a:spLocks noChangeArrowheads="1"/>
          </p:cNvSpPr>
          <p:nvPr/>
        </p:nvSpPr>
        <p:spPr bwMode="auto">
          <a:xfrm>
            <a:off x="5997575" y="2133600"/>
            <a:ext cx="457200" cy="304800"/>
          </a:xfrm>
          <a:prstGeom prst="ellipse">
            <a:avLst/>
          </a:prstGeom>
          <a:solidFill>
            <a:schemeClr val="accent1"/>
          </a:solidFill>
          <a:ln w="9525">
            <a:noFill/>
            <a:round/>
            <a:headEnd/>
            <a:tailEnd/>
          </a:ln>
        </p:spPr>
        <p:txBody>
          <a:bodyPr wrap="none" anchor="ctr"/>
          <a:lstStyle/>
          <a:p>
            <a:pPr algn="ctr" eaLnBrk="0" hangingPunct="0"/>
            <a:r>
              <a:rPr lang="en-US" sz="3200">
                <a:ea typeface="ＭＳ Ｐゴシック" pitchFamily="34" charset="-128"/>
              </a:rPr>
              <a:t>-</a:t>
            </a:r>
          </a:p>
        </p:txBody>
      </p:sp>
      <p:sp>
        <p:nvSpPr>
          <p:cNvPr id="175115" name="Oval 11"/>
          <p:cNvSpPr>
            <a:spLocks noChangeArrowheads="1"/>
          </p:cNvSpPr>
          <p:nvPr/>
        </p:nvSpPr>
        <p:spPr bwMode="auto">
          <a:xfrm>
            <a:off x="8696325" y="2114550"/>
            <a:ext cx="457200" cy="304800"/>
          </a:xfrm>
          <a:prstGeom prst="ellipse">
            <a:avLst/>
          </a:prstGeom>
          <a:solidFill>
            <a:schemeClr val="accent1"/>
          </a:solidFill>
          <a:ln w="9525">
            <a:noFill/>
            <a:round/>
            <a:headEnd/>
            <a:tailEnd/>
          </a:ln>
        </p:spPr>
        <p:txBody>
          <a:bodyPr wrap="none" anchor="ctr"/>
          <a:lstStyle/>
          <a:p>
            <a:pPr algn="ctr" eaLnBrk="0" hangingPunct="0"/>
            <a:r>
              <a:rPr lang="en-US" sz="3200">
                <a:ea typeface="ＭＳ Ｐゴシック" pitchFamily="34" charset="-128"/>
              </a:rPr>
              <a:t>-</a:t>
            </a:r>
          </a:p>
        </p:txBody>
      </p:sp>
      <p:sp>
        <p:nvSpPr>
          <p:cNvPr id="175116" name="Text Box 12"/>
          <p:cNvSpPr txBox="1">
            <a:spLocks noChangeArrowheads="1"/>
          </p:cNvSpPr>
          <p:nvPr/>
        </p:nvSpPr>
        <p:spPr bwMode="auto">
          <a:xfrm>
            <a:off x="5499100" y="1600200"/>
            <a:ext cx="1300356" cy="523220"/>
          </a:xfrm>
          <a:prstGeom prst="rect">
            <a:avLst/>
          </a:prstGeom>
          <a:noFill/>
          <a:ln w="9525">
            <a:noFill/>
            <a:miter lim="800000"/>
            <a:headEnd/>
            <a:tailEnd/>
          </a:ln>
        </p:spPr>
        <p:txBody>
          <a:bodyPr wrap="none">
            <a:spAutoFit/>
          </a:bodyPr>
          <a:lstStyle/>
          <a:p>
            <a:pPr eaLnBrk="0" hangingPunct="0"/>
            <a:r>
              <a:rPr lang="en-US" sz="1400">
                <a:ea typeface="ＭＳ Ｐゴシック" pitchFamily="34" charset="-128"/>
              </a:rPr>
              <a:t>63 kDa protein </a:t>
            </a:r>
          </a:p>
          <a:p>
            <a:pPr eaLnBrk="0" hangingPunct="0"/>
            <a:r>
              <a:rPr lang="en-US" sz="1400">
                <a:ea typeface="ＭＳ Ｐゴシック" pitchFamily="34" charset="-128"/>
              </a:rPr>
              <a:t>phosphatase</a:t>
            </a:r>
            <a:r>
              <a:rPr lang="en-US" sz="1400" baseline="30000">
                <a:ea typeface="ＭＳ Ｐゴシック" pitchFamily="34" charset="-128"/>
              </a:rPr>
              <a:t>2</a:t>
            </a:r>
          </a:p>
        </p:txBody>
      </p:sp>
      <p:grpSp>
        <p:nvGrpSpPr>
          <p:cNvPr id="2" name="Group 13"/>
          <p:cNvGrpSpPr>
            <a:grpSpLocks/>
          </p:cNvGrpSpPr>
          <p:nvPr/>
        </p:nvGrpSpPr>
        <p:grpSpPr bwMode="auto">
          <a:xfrm>
            <a:off x="2876550" y="5486403"/>
            <a:ext cx="6080125" cy="871538"/>
            <a:chOff x="695" y="3397"/>
            <a:chExt cx="3830" cy="549"/>
          </a:xfrm>
        </p:grpSpPr>
        <p:sp>
          <p:nvSpPr>
            <p:cNvPr id="191516" name="Text Box 14"/>
            <p:cNvSpPr txBox="1">
              <a:spLocks noChangeArrowheads="1"/>
            </p:cNvSpPr>
            <p:nvPr/>
          </p:nvSpPr>
          <p:spPr bwMode="auto">
            <a:xfrm>
              <a:off x="695" y="3713"/>
              <a:ext cx="3830" cy="233"/>
            </a:xfrm>
            <a:prstGeom prst="rect">
              <a:avLst/>
            </a:prstGeom>
            <a:solidFill>
              <a:schemeClr val="bg2">
                <a:alpha val="21176"/>
              </a:schemeClr>
            </a:solidFill>
            <a:ln w="9525">
              <a:noFill/>
              <a:miter lim="800000"/>
              <a:headEnd/>
              <a:tailEnd/>
            </a:ln>
          </p:spPr>
          <p:txBody>
            <a:bodyPr wrap="none">
              <a:spAutoFit/>
            </a:bodyPr>
            <a:lstStyle/>
            <a:p>
              <a:pPr eaLnBrk="0" hangingPunct="0"/>
              <a:r>
                <a:rPr lang="en-US" i="1" dirty="0">
                  <a:ea typeface="ＭＳ Ｐゴシック" pitchFamily="34" charset="-128"/>
                </a:rPr>
                <a:t>Saccharomyces boulardii:         </a:t>
              </a:r>
              <a:r>
                <a:rPr lang="en-US" dirty="0">
                  <a:ea typeface="ＭＳ Ｐゴシック" pitchFamily="34" charset="-128"/>
                </a:rPr>
                <a:t>Toxin induced secretion of water</a:t>
              </a:r>
            </a:p>
          </p:txBody>
        </p:sp>
        <p:sp>
          <p:nvSpPr>
            <p:cNvPr id="191517" name="AutoShape 15"/>
            <p:cNvSpPr>
              <a:spLocks noChangeArrowheads="1"/>
            </p:cNvSpPr>
            <p:nvPr/>
          </p:nvSpPr>
          <p:spPr bwMode="auto">
            <a:xfrm>
              <a:off x="2658" y="3397"/>
              <a:ext cx="192" cy="336"/>
            </a:xfrm>
            <a:prstGeom prst="downArrow">
              <a:avLst>
                <a:gd name="adj1" fmla="val 50000"/>
                <a:gd name="adj2" fmla="val 43750"/>
              </a:avLst>
            </a:prstGeom>
            <a:solidFill>
              <a:srgbClr val="00B1B0"/>
            </a:solidFill>
            <a:ln w="9525">
              <a:noFill/>
              <a:miter lim="800000"/>
              <a:headEnd/>
              <a:tailEnd/>
            </a:ln>
          </p:spPr>
          <p:txBody>
            <a:bodyPr wrap="none" anchor="ctr"/>
            <a:lstStyle/>
            <a:p>
              <a:pPr algn="ctr" eaLnBrk="0" hangingPunct="0"/>
              <a:endParaRPr lang="fr-FR">
                <a:ea typeface="ＭＳ Ｐゴシック" pitchFamily="34" charset="-128"/>
              </a:endParaRPr>
            </a:p>
          </p:txBody>
        </p:sp>
      </p:grpSp>
      <p:grpSp>
        <p:nvGrpSpPr>
          <p:cNvPr id="3" name="Group 17"/>
          <p:cNvGrpSpPr>
            <a:grpSpLocks/>
          </p:cNvGrpSpPr>
          <p:nvPr/>
        </p:nvGrpSpPr>
        <p:grpSpPr bwMode="auto">
          <a:xfrm>
            <a:off x="2659064" y="1371600"/>
            <a:ext cx="6926262" cy="612775"/>
            <a:chOff x="715" y="864"/>
            <a:chExt cx="4363" cy="386"/>
          </a:xfrm>
        </p:grpSpPr>
        <p:sp>
          <p:nvSpPr>
            <p:cNvPr id="191508" name="Text Box 18"/>
            <p:cNvSpPr txBox="1">
              <a:spLocks noChangeArrowheads="1"/>
            </p:cNvSpPr>
            <p:nvPr/>
          </p:nvSpPr>
          <p:spPr bwMode="auto">
            <a:xfrm>
              <a:off x="1334" y="935"/>
              <a:ext cx="116" cy="231"/>
            </a:xfrm>
            <a:prstGeom prst="rect">
              <a:avLst/>
            </a:prstGeom>
            <a:noFill/>
            <a:ln w="9525">
              <a:noFill/>
              <a:miter lim="800000"/>
              <a:headEnd/>
              <a:tailEnd/>
            </a:ln>
          </p:spPr>
          <p:txBody>
            <a:bodyPr wrap="none">
              <a:spAutoFit/>
            </a:bodyPr>
            <a:lstStyle/>
            <a:p>
              <a:pPr eaLnBrk="0" hangingPunct="0"/>
              <a:endParaRPr lang="fr-FR">
                <a:ea typeface="ＭＳ Ｐゴシック" pitchFamily="34" charset="-128"/>
              </a:endParaRPr>
            </a:p>
          </p:txBody>
        </p:sp>
        <p:sp>
          <p:nvSpPr>
            <p:cNvPr id="191509" name="Text Box 19"/>
            <p:cNvSpPr txBox="1">
              <a:spLocks noChangeArrowheads="1"/>
            </p:cNvSpPr>
            <p:nvPr/>
          </p:nvSpPr>
          <p:spPr bwMode="auto">
            <a:xfrm>
              <a:off x="715" y="1056"/>
              <a:ext cx="890" cy="194"/>
            </a:xfrm>
            <a:prstGeom prst="rect">
              <a:avLst/>
            </a:prstGeom>
            <a:noFill/>
            <a:ln w="9525">
              <a:noFill/>
              <a:miter lim="800000"/>
              <a:headEnd/>
              <a:tailEnd/>
            </a:ln>
          </p:spPr>
          <p:txBody>
            <a:bodyPr wrap="none">
              <a:spAutoFit/>
            </a:bodyPr>
            <a:lstStyle/>
            <a:p>
              <a:pPr eaLnBrk="0" hangingPunct="0"/>
              <a:r>
                <a:rPr lang="en-US" sz="1400">
                  <a:ea typeface="ＭＳ Ｐゴシック" pitchFamily="34" charset="-128"/>
                </a:rPr>
                <a:t>120 kDa protein</a:t>
              </a:r>
              <a:r>
                <a:rPr lang="en-US" sz="1400" baseline="30000">
                  <a:ea typeface="ＭＳ Ｐゴシック" pitchFamily="34" charset="-128"/>
                </a:rPr>
                <a:t>1</a:t>
              </a:r>
            </a:p>
          </p:txBody>
        </p:sp>
        <p:sp>
          <p:nvSpPr>
            <p:cNvPr id="191510" name="Text Box 20"/>
            <p:cNvSpPr txBox="1">
              <a:spLocks noChangeArrowheads="1"/>
            </p:cNvSpPr>
            <p:nvPr/>
          </p:nvSpPr>
          <p:spPr bwMode="auto">
            <a:xfrm>
              <a:off x="4176" y="1008"/>
              <a:ext cx="902" cy="194"/>
            </a:xfrm>
            <a:prstGeom prst="rect">
              <a:avLst/>
            </a:prstGeom>
            <a:noFill/>
            <a:ln w="9525">
              <a:noFill/>
              <a:miter lim="800000"/>
              <a:headEnd/>
              <a:tailEnd/>
            </a:ln>
          </p:spPr>
          <p:txBody>
            <a:bodyPr wrap="none">
              <a:spAutoFit/>
            </a:bodyPr>
            <a:lstStyle/>
            <a:p>
              <a:pPr eaLnBrk="0" hangingPunct="0"/>
              <a:r>
                <a:rPr lang="en-US" sz="1400">
                  <a:ea typeface="ＭＳ Ｐゴシック" pitchFamily="34" charset="-128"/>
                </a:rPr>
                <a:t>54 kDa protease</a:t>
              </a:r>
              <a:r>
                <a:rPr lang="en-US" sz="1400" baseline="30000">
                  <a:ea typeface="ＭＳ Ｐゴシック" pitchFamily="34" charset="-128"/>
                </a:rPr>
                <a:t>3</a:t>
              </a:r>
            </a:p>
          </p:txBody>
        </p:sp>
        <p:sp>
          <p:nvSpPr>
            <p:cNvPr id="191511" name="Line 21"/>
            <p:cNvSpPr>
              <a:spLocks noChangeShapeType="1"/>
            </p:cNvSpPr>
            <p:nvPr/>
          </p:nvSpPr>
          <p:spPr bwMode="auto">
            <a:xfrm>
              <a:off x="1188" y="960"/>
              <a:ext cx="0" cy="96"/>
            </a:xfrm>
            <a:prstGeom prst="line">
              <a:avLst/>
            </a:prstGeom>
            <a:noFill/>
            <a:ln w="9525">
              <a:solidFill>
                <a:schemeClr val="accent2"/>
              </a:solidFill>
              <a:round/>
              <a:headEnd/>
              <a:tailEnd type="triangle" w="med" len="med"/>
            </a:ln>
          </p:spPr>
          <p:txBody>
            <a:bodyPr/>
            <a:lstStyle/>
            <a:p>
              <a:endParaRPr lang="el-GR"/>
            </a:p>
          </p:txBody>
        </p:sp>
        <p:sp>
          <p:nvSpPr>
            <p:cNvPr id="191512" name="Line 22"/>
            <p:cNvSpPr>
              <a:spLocks noChangeShapeType="1"/>
            </p:cNvSpPr>
            <p:nvPr/>
          </p:nvSpPr>
          <p:spPr bwMode="auto">
            <a:xfrm>
              <a:off x="2962" y="960"/>
              <a:ext cx="0" cy="96"/>
            </a:xfrm>
            <a:prstGeom prst="line">
              <a:avLst/>
            </a:prstGeom>
            <a:noFill/>
            <a:ln w="9525">
              <a:solidFill>
                <a:schemeClr val="accent2"/>
              </a:solidFill>
              <a:round/>
              <a:headEnd/>
              <a:tailEnd type="triangle" w="med" len="med"/>
            </a:ln>
          </p:spPr>
          <p:txBody>
            <a:bodyPr/>
            <a:lstStyle/>
            <a:p>
              <a:endParaRPr lang="el-GR"/>
            </a:p>
          </p:txBody>
        </p:sp>
        <p:sp>
          <p:nvSpPr>
            <p:cNvPr id="191513" name="Line 23"/>
            <p:cNvSpPr>
              <a:spLocks noChangeShapeType="1"/>
            </p:cNvSpPr>
            <p:nvPr/>
          </p:nvSpPr>
          <p:spPr bwMode="auto">
            <a:xfrm>
              <a:off x="4662" y="960"/>
              <a:ext cx="0" cy="96"/>
            </a:xfrm>
            <a:prstGeom prst="line">
              <a:avLst/>
            </a:prstGeom>
            <a:noFill/>
            <a:ln w="9525">
              <a:solidFill>
                <a:schemeClr val="accent2"/>
              </a:solidFill>
              <a:round/>
              <a:headEnd/>
              <a:tailEnd type="triangle" w="med" len="med"/>
            </a:ln>
          </p:spPr>
          <p:txBody>
            <a:bodyPr/>
            <a:lstStyle/>
            <a:p>
              <a:endParaRPr lang="el-GR"/>
            </a:p>
          </p:txBody>
        </p:sp>
        <p:sp>
          <p:nvSpPr>
            <p:cNvPr id="191514" name="Line 24"/>
            <p:cNvSpPr>
              <a:spLocks noChangeShapeType="1"/>
            </p:cNvSpPr>
            <p:nvPr/>
          </p:nvSpPr>
          <p:spPr bwMode="auto">
            <a:xfrm>
              <a:off x="1188" y="959"/>
              <a:ext cx="3473" cy="0"/>
            </a:xfrm>
            <a:prstGeom prst="line">
              <a:avLst/>
            </a:prstGeom>
            <a:noFill/>
            <a:ln w="9525">
              <a:solidFill>
                <a:srgbClr val="000096"/>
              </a:solidFill>
              <a:round/>
              <a:headEnd/>
              <a:tailEnd/>
            </a:ln>
          </p:spPr>
          <p:txBody>
            <a:bodyPr/>
            <a:lstStyle/>
            <a:p>
              <a:endParaRPr lang="el-GR"/>
            </a:p>
          </p:txBody>
        </p:sp>
        <p:sp>
          <p:nvSpPr>
            <p:cNvPr id="191515" name="Line 25"/>
            <p:cNvSpPr>
              <a:spLocks noChangeShapeType="1"/>
            </p:cNvSpPr>
            <p:nvPr/>
          </p:nvSpPr>
          <p:spPr bwMode="auto">
            <a:xfrm>
              <a:off x="2962" y="864"/>
              <a:ext cx="0" cy="96"/>
            </a:xfrm>
            <a:prstGeom prst="line">
              <a:avLst/>
            </a:prstGeom>
            <a:noFill/>
            <a:ln w="9525">
              <a:solidFill>
                <a:schemeClr val="accent2"/>
              </a:solidFill>
              <a:round/>
              <a:headEnd/>
              <a:tailEnd/>
            </a:ln>
          </p:spPr>
          <p:txBody>
            <a:bodyPr/>
            <a:lstStyle/>
            <a:p>
              <a:endParaRPr lang="el-GR"/>
            </a:p>
          </p:txBody>
        </p:sp>
      </p:grpSp>
      <p:sp>
        <p:nvSpPr>
          <p:cNvPr id="191503" name="Rectangle 28"/>
          <p:cNvSpPr>
            <a:spLocks noGrp="1" noChangeArrowheads="1"/>
          </p:cNvSpPr>
          <p:nvPr>
            <p:ph type="title"/>
          </p:nvPr>
        </p:nvSpPr>
        <p:spPr>
          <a:xfrm>
            <a:off x="1039813" y="480219"/>
            <a:ext cx="10515600" cy="547688"/>
          </a:xfrm>
        </p:spPr>
        <p:txBody>
          <a:bodyPr>
            <a:noAutofit/>
          </a:bodyPr>
          <a:lstStyle/>
          <a:p>
            <a:pPr marL="342900" indent="-342900" algn="ctr" eaLnBrk="1" hangingPunct="1"/>
            <a:r>
              <a:rPr lang="el-GR" sz="3200" b="1" dirty="0" err="1"/>
              <a:t>Αντι</a:t>
            </a:r>
            <a:r>
              <a:rPr lang="el-GR" sz="3200" b="1" dirty="0"/>
              <a:t> τοξινική δράση του </a:t>
            </a:r>
            <a:r>
              <a:rPr lang="en-US" sz="3200" b="1" dirty="0"/>
              <a:t>S. boulardii CNCM I-745</a:t>
            </a:r>
            <a:br>
              <a:rPr lang="en-US" sz="3200" b="1" dirty="0"/>
            </a:br>
            <a:r>
              <a:rPr lang="el-GR" sz="3200" b="1" dirty="0"/>
              <a:t>μειώνει την έκκριση ύδατος που προκαλείται από τις τοξίνες</a:t>
            </a:r>
            <a:endParaRPr lang="en-US" b="1" dirty="0">
              <a:latin typeface="Calibri" pitchFamily="34" charset="0"/>
            </a:endParaRPr>
          </a:p>
        </p:txBody>
      </p:sp>
      <p:sp>
        <p:nvSpPr>
          <p:cNvPr id="175134" name="Rectangle 22"/>
          <p:cNvSpPr>
            <a:spLocks noChangeArrowheads="1"/>
          </p:cNvSpPr>
          <p:nvPr/>
        </p:nvSpPr>
        <p:spPr bwMode="auto">
          <a:xfrm>
            <a:off x="2068513" y="6537324"/>
            <a:ext cx="8153400" cy="336550"/>
          </a:xfrm>
          <a:prstGeom prst="rect">
            <a:avLst/>
          </a:prstGeom>
          <a:noFill/>
          <a:ln w="9525">
            <a:noFill/>
            <a:miter lim="800000"/>
            <a:headEnd/>
            <a:tailEnd/>
          </a:ln>
        </p:spPr>
        <p:txBody>
          <a:bodyPr>
            <a:spAutoFit/>
          </a:bodyPr>
          <a:lstStyle/>
          <a:p>
            <a:pPr marL="342900" indent="-342900"/>
            <a:r>
              <a:rPr lang="sv-SE" sz="800" i="1">
                <a:ea typeface="ＭＳ Ｐゴシック" pitchFamily="34" charset="-128"/>
              </a:rPr>
              <a:t>1. Czerucka D et al. Gastroenterology 1994;106(1):65-72. 2. Buts JP et al. Pediatric Research. 2006;60(1):24-29. </a:t>
            </a:r>
          </a:p>
          <a:p>
            <a:pPr marL="342900" indent="-342900"/>
            <a:r>
              <a:rPr lang="sv-SE" sz="800" i="1">
                <a:ea typeface="ＭＳ Ｐゴシック" pitchFamily="34" charset="-128"/>
              </a:rPr>
              <a:t>3. Castagliuolo I, et al. Infection And Immunity. 1999;67(1):302–307, </a:t>
            </a:r>
          </a:p>
        </p:txBody>
      </p:sp>
      <p:sp>
        <p:nvSpPr>
          <p:cNvPr id="177157" name="Text Box 5"/>
          <p:cNvSpPr txBox="1">
            <a:spLocks noChangeArrowheads="1"/>
          </p:cNvSpPr>
          <p:nvPr/>
        </p:nvSpPr>
        <p:spPr bwMode="auto">
          <a:xfrm>
            <a:off x="7386639" y="6395700"/>
            <a:ext cx="3276600" cy="458787"/>
          </a:xfrm>
          <a:prstGeom prst="rect">
            <a:avLst/>
          </a:prstGeom>
          <a:noFill/>
          <a:ln w="9525">
            <a:noFill/>
            <a:miter lim="800000"/>
            <a:headEnd/>
            <a:tailEnd/>
          </a:ln>
        </p:spPr>
        <p:txBody>
          <a:bodyPr>
            <a:spAutoFit/>
          </a:bodyPr>
          <a:lstStyle/>
          <a:p>
            <a:pPr eaLnBrk="0" hangingPunct="0"/>
            <a:r>
              <a:rPr lang="en-US" sz="800" dirty="0">
                <a:ea typeface="ＭＳ Ｐゴシック" pitchFamily="34" charset="-128"/>
              </a:rPr>
              <a:t>LT: Labile toxin, ST: Stable toxin</a:t>
            </a:r>
          </a:p>
          <a:p>
            <a:pPr eaLnBrk="0" hangingPunct="0"/>
            <a:r>
              <a:rPr lang="en-US" sz="800" dirty="0">
                <a:ea typeface="ＭＳ Ｐゴシック" pitchFamily="34" charset="-128"/>
              </a:rPr>
              <a:t>LPS: Lipopolysaccharide cAMP: cyclic Adenosine monophosphate ADP: Adenosine diphosphate</a:t>
            </a:r>
          </a:p>
        </p:txBody>
      </p:sp>
      <p:sp>
        <p:nvSpPr>
          <p:cNvPr id="29" name="Rectangle 28"/>
          <p:cNvSpPr/>
          <p:nvPr/>
        </p:nvSpPr>
        <p:spPr>
          <a:xfrm>
            <a:off x="7253003" y="1058751"/>
            <a:ext cx="1701107" cy="369332"/>
          </a:xfrm>
          <a:prstGeom prst="rect">
            <a:avLst/>
          </a:prstGeom>
        </p:spPr>
        <p:txBody>
          <a:bodyPr wrap="none">
            <a:spAutoFit/>
          </a:bodyPr>
          <a:lstStyle/>
          <a:p>
            <a:pPr>
              <a:defRPr/>
            </a:pPr>
            <a:r>
              <a:rPr lang="el-GR" b="1" dirty="0">
                <a:latin typeface="Calibri" pitchFamily="34" charset="0"/>
              </a:rPr>
              <a:t>απελευθερώνει</a:t>
            </a:r>
            <a:endParaRPr lang="el-GR"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blinds(horizontal)">
                                      <p:cBhvr>
                                        <p:cTn id="7" dur="500"/>
                                        <p:tgtEl>
                                          <p:spTgt spid="175109"/>
                                        </p:tgtEl>
                                      </p:cBhvr>
                                    </p:animEffect>
                                  </p:childTnLst>
                                </p:cTn>
                              </p:par>
                              <p:par>
                                <p:cTn id="8" presetID="3" presetClass="entr" presetSubtype="10"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blinds(horizontal)">
                                      <p:cBhvr>
                                        <p:cTn id="10" dur="500"/>
                                        <p:tgtEl>
                                          <p:spTgt spid="2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5116"/>
                                        </p:tgtEl>
                                        <p:attrNameLst>
                                          <p:attrName>style.visibility</p:attrName>
                                        </p:attrNameLst>
                                      </p:cBhvr>
                                      <p:to>
                                        <p:strVal val="visible"/>
                                      </p:to>
                                    </p:set>
                                    <p:animEffect transition="in" filter="blinds(horizontal)">
                                      <p:cBhvr>
                                        <p:cTn id="18" dur="500"/>
                                        <p:tgtEl>
                                          <p:spTgt spid="175116"/>
                                        </p:tgtEl>
                                      </p:cBhvr>
                                    </p:animEffect>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5134"/>
                                        </p:tgtEl>
                                        <p:attrNameLst>
                                          <p:attrName>style.visibility</p:attrName>
                                        </p:attrNameLst>
                                      </p:cBhvr>
                                      <p:to>
                                        <p:strVal val="visible"/>
                                      </p:to>
                                    </p:set>
                                    <p:animEffect transition="in" filter="fade">
                                      <p:cBhvr>
                                        <p:cTn id="22" dur="1000"/>
                                        <p:tgtEl>
                                          <p:spTgt spid="1751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5113"/>
                                        </p:tgtEl>
                                        <p:attrNameLst>
                                          <p:attrName>style.visibility</p:attrName>
                                        </p:attrNameLst>
                                      </p:cBhvr>
                                      <p:to>
                                        <p:strVal val="visible"/>
                                      </p:to>
                                    </p:set>
                                    <p:animEffect transition="in" filter="blinds(horizontal)">
                                      <p:cBhvr>
                                        <p:cTn id="27" dur="500"/>
                                        <p:tgtEl>
                                          <p:spTgt spid="1751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5112"/>
                                        </p:tgtEl>
                                        <p:attrNameLst>
                                          <p:attrName>style.visibility</p:attrName>
                                        </p:attrNameLst>
                                      </p:cBhvr>
                                      <p:to>
                                        <p:strVal val="visible"/>
                                      </p:to>
                                    </p:set>
                                    <p:animEffect transition="in" filter="blinds(horizontal)">
                                      <p:cBhvr>
                                        <p:cTn id="30" dur="500"/>
                                        <p:tgtEl>
                                          <p:spTgt spid="17511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5114"/>
                                        </p:tgtEl>
                                        <p:attrNameLst>
                                          <p:attrName>style.visibility</p:attrName>
                                        </p:attrNameLst>
                                      </p:cBhvr>
                                      <p:to>
                                        <p:strVal val="visible"/>
                                      </p:to>
                                    </p:set>
                                    <p:animEffect transition="in" filter="blinds(horizontal)">
                                      <p:cBhvr>
                                        <p:cTn id="33" dur="500"/>
                                        <p:tgtEl>
                                          <p:spTgt spid="17511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75110"/>
                                        </p:tgtEl>
                                        <p:attrNameLst>
                                          <p:attrName>style.visibility</p:attrName>
                                        </p:attrNameLst>
                                      </p:cBhvr>
                                      <p:to>
                                        <p:strVal val="visible"/>
                                      </p:to>
                                    </p:set>
                                    <p:animEffect transition="in" filter="blinds(horizontal)">
                                      <p:cBhvr>
                                        <p:cTn id="36" dur="500"/>
                                        <p:tgtEl>
                                          <p:spTgt spid="17511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75115"/>
                                        </p:tgtEl>
                                        <p:attrNameLst>
                                          <p:attrName>style.visibility</p:attrName>
                                        </p:attrNameLst>
                                      </p:cBhvr>
                                      <p:to>
                                        <p:strVal val="visible"/>
                                      </p:to>
                                    </p:set>
                                    <p:animEffect transition="in" filter="blinds(horizontal)">
                                      <p:cBhvr>
                                        <p:cTn id="39" dur="500"/>
                                        <p:tgtEl>
                                          <p:spTgt spid="17511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75111"/>
                                        </p:tgtEl>
                                        <p:attrNameLst>
                                          <p:attrName>style.visibility</p:attrName>
                                        </p:attrNameLst>
                                      </p:cBhvr>
                                      <p:to>
                                        <p:strVal val="visible"/>
                                      </p:to>
                                    </p:set>
                                    <p:animEffect transition="in" filter="blinds(horizontal)">
                                      <p:cBhvr>
                                        <p:cTn id="42" dur="500"/>
                                        <p:tgtEl>
                                          <p:spTgt spid="175111"/>
                                        </p:tgtEl>
                                      </p:cBhvr>
                                    </p:animEffect>
                                  </p:childTnLst>
                                </p:cTn>
                              </p:par>
                              <p:par>
                                <p:cTn id="43" presetID="3" presetClass="entr" presetSubtype="10" fill="hold" nodeType="withEffect">
                                  <p:stCondLst>
                                    <p:cond delay="0"/>
                                  </p:stCondLst>
                                  <p:childTnLst>
                                    <p:set>
                                      <p:cBhvr>
                                        <p:cTn id="44" dur="1" fill="hold">
                                          <p:stCondLst>
                                            <p:cond delay="0"/>
                                          </p:stCondLst>
                                        </p:cTn>
                                        <p:tgtEl>
                                          <p:spTgt spid="175108"/>
                                        </p:tgtEl>
                                        <p:attrNameLst>
                                          <p:attrName>style.visibility</p:attrName>
                                        </p:attrNameLst>
                                      </p:cBhvr>
                                      <p:to>
                                        <p:strVal val="visible"/>
                                      </p:to>
                                    </p:set>
                                    <p:animEffect transition="in" filter="blinds(horizontal)">
                                      <p:cBhvr>
                                        <p:cTn id="45" dur="500"/>
                                        <p:tgtEl>
                                          <p:spTgt spid="17510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7157"/>
                                        </p:tgtEl>
                                        <p:attrNameLst>
                                          <p:attrName>style.visibility</p:attrName>
                                        </p:attrNameLst>
                                      </p:cBhvr>
                                      <p:to>
                                        <p:strVal val="visible"/>
                                      </p:to>
                                    </p:set>
                                    <p:animEffect transition="in" filter="blinds(horizontal)">
                                      <p:cBhvr>
                                        <p:cTn id="48" dur="500"/>
                                        <p:tgtEl>
                                          <p:spTgt spid="17715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p:bldP spid="175110" grpId="0" animBg="1"/>
      <p:bldP spid="175111" grpId="0" animBg="1"/>
      <p:bldP spid="175112" grpId="0" animBg="1"/>
      <p:bldP spid="175113" grpId="0" animBg="1"/>
      <p:bldP spid="175114" grpId="0" animBg="1"/>
      <p:bldP spid="175115" grpId="0" animBg="1"/>
      <p:bldP spid="175116" grpId="0"/>
      <p:bldP spid="175134" grpId="0"/>
      <p:bldP spid="1771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914400" y="-1443637"/>
            <a:ext cx="10515600" cy="2852737"/>
          </a:xfrm>
        </p:spPr>
        <p:txBody>
          <a:bodyPr>
            <a:normAutofit/>
          </a:bodyPr>
          <a:lstStyle/>
          <a:p>
            <a:pPr marL="850900" indent="-850900" algn="ctr"/>
            <a:r>
              <a:rPr lang="el-GR" sz="3200" b="1" dirty="0"/>
              <a:t>Διατήρηση των συνδέσεων </a:t>
            </a:r>
            <a:br>
              <a:rPr lang="el-GR" sz="3200" b="1" dirty="0"/>
            </a:br>
            <a:r>
              <a:rPr lang="en-US" sz="3200" b="1" dirty="0"/>
              <a:t> </a:t>
            </a:r>
          </a:p>
        </p:txBody>
      </p:sp>
      <p:sp>
        <p:nvSpPr>
          <p:cNvPr id="193539" name="Text Box 5"/>
          <p:cNvSpPr txBox="1">
            <a:spLocks noChangeArrowheads="1"/>
          </p:cNvSpPr>
          <p:nvPr/>
        </p:nvSpPr>
        <p:spPr bwMode="auto">
          <a:xfrm>
            <a:off x="2514600" y="5562600"/>
            <a:ext cx="6629400" cy="523220"/>
          </a:xfrm>
          <a:prstGeom prst="rect">
            <a:avLst/>
          </a:prstGeom>
          <a:noFill/>
          <a:ln w="9525">
            <a:noFill/>
            <a:miter lim="800000"/>
            <a:headEnd/>
            <a:tailEnd/>
          </a:ln>
        </p:spPr>
        <p:txBody>
          <a:bodyPr>
            <a:spAutoFit/>
          </a:bodyPr>
          <a:lstStyle/>
          <a:p>
            <a:pPr eaLnBrk="0" hangingPunct="0"/>
            <a:r>
              <a:rPr lang="en-US" sz="1400">
                <a:ea typeface="ＭＳ Ｐゴシック" pitchFamily="34" charset="-128"/>
              </a:rPr>
              <a:t>MLC: Myosin light chain, TJ: Tight junction, </a:t>
            </a:r>
          </a:p>
          <a:p>
            <a:pPr eaLnBrk="0" hangingPunct="0"/>
            <a:r>
              <a:rPr lang="en-US" sz="1400">
                <a:ea typeface="ＭＳ Ｐゴシック" pitchFamily="34" charset="-128"/>
              </a:rPr>
              <a:t>MLCK: Myosin Light Chain Kinase, pMLC: phosphorylated MLC</a:t>
            </a:r>
          </a:p>
        </p:txBody>
      </p:sp>
      <p:sp>
        <p:nvSpPr>
          <p:cNvPr id="10" name="Rectangle 9"/>
          <p:cNvSpPr>
            <a:spLocks noChangeArrowheads="1"/>
          </p:cNvSpPr>
          <p:nvPr/>
        </p:nvSpPr>
        <p:spPr bwMode="auto">
          <a:xfrm>
            <a:off x="2009776" y="6172201"/>
            <a:ext cx="8170863" cy="237757"/>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nSpc>
                <a:spcPct val="90000"/>
              </a:lnSpc>
              <a:spcBef>
                <a:spcPct val="30000"/>
              </a:spcBef>
              <a:defRPr/>
            </a:pPr>
            <a:r>
              <a:rPr lang="en-US" sz="1050" dirty="0" err="1">
                <a:latin typeface="Arial" charset="0"/>
                <a:ea typeface="ＭＳ Ｐゴシック" pitchFamily="34" charset="-128"/>
              </a:rPr>
              <a:t>Dahan</a:t>
            </a:r>
            <a:r>
              <a:rPr lang="en-US" sz="1050" dirty="0">
                <a:latin typeface="Arial" charset="0"/>
                <a:ea typeface="ＭＳ Ｐゴシック" pitchFamily="34" charset="-128"/>
              </a:rPr>
              <a:t> S et al.</a:t>
            </a:r>
            <a:r>
              <a:rPr lang="en-US" sz="1050" i="1" dirty="0">
                <a:latin typeface="Arial" charset="0"/>
                <a:ea typeface="ＭＳ Ｐゴシック" pitchFamily="34" charset="-128"/>
              </a:rPr>
              <a:t> Infection and Immunity</a:t>
            </a:r>
            <a:r>
              <a:rPr lang="en-US" sz="1050" dirty="0">
                <a:latin typeface="Arial" charset="0"/>
                <a:ea typeface="ＭＳ Ｐゴシック" pitchFamily="34" charset="-128"/>
              </a:rPr>
              <a:t> 2003;71(2):766-773 </a:t>
            </a:r>
          </a:p>
        </p:txBody>
      </p:sp>
      <p:graphicFrame>
        <p:nvGraphicFramePr>
          <p:cNvPr id="30748" name="Group 28"/>
          <p:cNvGraphicFramePr>
            <a:graphicFrameLocks noGrp="1"/>
          </p:cNvGraphicFramePr>
          <p:nvPr>
            <p:extLst>
              <p:ext uri="{D42A27DB-BD31-4B8C-83A1-F6EECF244321}">
                <p14:modId xmlns:p14="http://schemas.microsoft.com/office/powerpoint/2010/main" val="1019776222"/>
              </p:ext>
            </p:extLst>
          </p:nvPr>
        </p:nvGraphicFramePr>
        <p:xfrm>
          <a:off x="914400" y="1287840"/>
          <a:ext cx="9915525" cy="1401929"/>
        </p:xfrm>
        <a:graphic>
          <a:graphicData uri="http://schemas.openxmlformats.org/drawingml/2006/table">
            <a:tbl>
              <a:tblPr/>
              <a:tblGrid>
                <a:gridCol w="2163450">
                  <a:extLst>
                    <a:ext uri="{9D8B030D-6E8A-4147-A177-3AD203B41FA5}">
                      <a16:colId xmlns:a16="http://schemas.microsoft.com/office/drawing/2014/main" val="20000"/>
                    </a:ext>
                  </a:extLst>
                </a:gridCol>
                <a:gridCol w="7752075">
                  <a:extLst>
                    <a:ext uri="{9D8B030D-6E8A-4147-A177-3AD203B41FA5}">
                      <a16:colId xmlns:a16="http://schemas.microsoft.com/office/drawing/2014/main" val="20001"/>
                    </a:ext>
                  </a:extLst>
                </a:gridCol>
              </a:tblGrid>
              <a:tr h="822774">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l-GR" sz="1600" b="1" i="0" u="none" strike="noStrike" cap="none" normalizeH="0" baseline="0" dirty="0">
                          <a:ln>
                            <a:noFill/>
                          </a:ln>
                          <a:solidFill>
                            <a:schemeClr val="tx1"/>
                          </a:solidFill>
                          <a:effectLst/>
                          <a:latin typeface="Arial" charset="0"/>
                        </a:rPr>
                        <a:t>Σκοπός</a:t>
                      </a:r>
                      <a:r>
                        <a:rPr kumimoji="0" lang="en-US" sz="1600" b="1" i="0" u="none" strike="noStrike" cap="none" normalizeH="0" baseline="0" dirty="0">
                          <a:ln>
                            <a:noFill/>
                          </a:ln>
                          <a:solidFill>
                            <a:schemeClr val="tx1"/>
                          </a:solidFill>
                          <a:effectLst/>
                          <a:latin typeface="Arial" pitchFamily="34" charset="0"/>
                        </a:rPr>
                        <a:t>: </a:t>
                      </a: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l-GR" sz="1600" b="0" i="0" u="none" strike="noStrike" cap="none" normalizeH="0" baseline="0" dirty="0">
                          <a:ln>
                            <a:noFill/>
                          </a:ln>
                          <a:solidFill>
                            <a:schemeClr val="tx1"/>
                          </a:solidFill>
                          <a:effectLst/>
                          <a:latin typeface="Arial" pitchFamily="34" charset="0"/>
                        </a:rPr>
                        <a:t>Να διερευνηθεί in </a:t>
                      </a:r>
                      <a:r>
                        <a:rPr kumimoji="0" lang="el-GR" sz="1600" b="0" i="0" u="none" strike="noStrike" cap="none" normalizeH="0" baseline="0" dirty="0" err="1">
                          <a:ln>
                            <a:noFill/>
                          </a:ln>
                          <a:solidFill>
                            <a:schemeClr val="tx1"/>
                          </a:solidFill>
                          <a:effectLst/>
                          <a:latin typeface="Arial" pitchFamily="34" charset="0"/>
                        </a:rPr>
                        <a:t>vitro</a:t>
                      </a:r>
                      <a:r>
                        <a:rPr kumimoji="0" lang="el-GR" sz="1600" b="0" i="0" u="none" strike="noStrike" cap="none" normalizeH="0" baseline="0" dirty="0">
                          <a:ln>
                            <a:noFill/>
                          </a:ln>
                          <a:solidFill>
                            <a:schemeClr val="tx1"/>
                          </a:solidFill>
                          <a:effectLst/>
                          <a:latin typeface="Arial" pitchFamily="34" charset="0"/>
                        </a:rPr>
                        <a:t> η επίδραση του </a:t>
                      </a:r>
                      <a:r>
                        <a:rPr lang="en-US" sz="1600" b="1" dirty="0">
                          <a:solidFill>
                            <a:schemeClr val="tx1"/>
                          </a:solidFill>
                        </a:rPr>
                        <a:t>S. boulardii CNCM I-745</a:t>
                      </a:r>
                      <a:r>
                        <a:rPr kumimoji="0" lang="el-GR" sz="1600" b="0" i="0" u="none" strike="noStrike" cap="none" normalizeH="0" baseline="0" dirty="0">
                          <a:ln>
                            <a:noFill/>
                          </a:ln>
                          <a:solidFill>
                            <a:schemeClr val="tx1"/>
                          </a:solidFill>
                          <a:effectLst/>
                          <a:latin typeface="Arial" pitchFamily="34" charset="0"/>
                        </a:rPr>
                        <a:t> κατά της μόλυνσης από </a:t>
                      </a:r>
                      <a:r>
                        <a:rPr kumimoji="0" lang="el-GR" sz="1600" b="0" i="0" u="none" strike="noStrike" cap="none" normalizeH="0" baseline="0" dirty="0" err="1">
                          <a:ln>
                            <a:noFill/>
                          </a:ln>
                          <a:solidFill>
                            <a:schemeClr val="tx1"/>
                          </a:solidFill>
                          <a:effectLst/>
                          <a:latin typeface="Arial" pitchFamily="34" charset="0"/>
                        </a:rPr>
                        <a:t>εντεροαιμορραγική</a:t>
                      </a:r>
                      <a:r>
                        <a:rPr kumimoji="0" lang="el-GR" sz="1600" b="0" i="0" u="none" strike="noStrike" cap="none" normalizeH="0" baseline="0" dirty="0">
                          <a:ln>
                            <a:noFill/>
                          </a:ln>
                          <a:solidFill>
                            <a:schemeClr val="tx1"/>
                          </a:solidFill>
                          <a:effectLst/>
                          <a:latin typeface="Arial" pitchFamily="34" charset="0"/>
                        </a:rPr>
                        <a:t> </a:t>
                      </a:r>
                      <a:r>
                        <a:rPr kumimoji="0" lang="en-US" sz="1600" b="0" i="0" u="none" strike="noStrike" cap="none" normalizeH="0" baseline="0" dirty="0">
                          <a:ln>
                            <a:noFill/>
                          </a:ln>
                          <a:solidFill>
                            <a:schemeClr val="tx1"/>
                          </a:solidFill>
                          <a:effectLst/>
                          <a:latin typeface="Arial" pitchFamily="34" charset="0"/>
                        </a:rPr>
                        <a:t>Escherichia coli </a:t>
                      </a:r>
                      <a:r>
                        <a:rPr kumimoji="0" lang="el-GR" sz="1600" b="0" i="0" u="none" strike="noStrike" cap="none" normalizeH="0" baseline="0" dirty="0">
                          <a:ln>
                            <a:noFill/>
                          </a:ln>
                          <a:solidFill>
                            <a:schemeClr val="tx1"/>
                          </a:solidFill>
                          <a:effectLst/>
                          <a:latin typeface="Arial" pitchFamily="34" charset="0"/>
                        </a:rPr>
                        <a:t>χρησιμοποιώντας τη κυτταρική σειρά T84 που προέρχεται από καρκίνωμα παχέος εντέρου.</a:t>
                      </a:r>
                      <a:endParaRPr kumimoji="0" lang="en-US" sz="1600" b="0" i="1" u="none" strike="noStrike" cap="none" normalizeH="0" baseline="0" dirty="0">
                        <a:ln>
                          <a:noFill/>
                        </a:ln>
                        <a:solidFill>
                          <a:schemeClr val="tx1"/>
                        </a:solidFill>
                        <a:effectLst/>
                        <a:latin typeface="Arial" pitchFamily="34" charset="0"/>
                      </a:endParaRPr>
                    </a:p>
                  </a:txBody>
                  <a:tcPr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78989">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l-GR" sz="1600" b="1" i="0" u="none" strike="noStrike" kern="1200" cap="none" normalizeH="0" baseline="0" dirty="0">
                          <a:ln>
                            <a:noFill/>
                          </a:ln>
                          <a:solidFill>
                            <a:schemeClr val="tx1"/>
                          </a:solidFill>
                          <a:effectLst/>
                          <a:latin typeface="Arial" charset="0"/>
                          <a:ea typeface="+mn-ea"/>
                          <a:cs typeface="+mn-cs"/>
                        </a:rPr>
                        <a:t>Αποτελέσματα</a:t>
                      </a:r>
                      <a:r>
                        <a:rPr kumimoji="0" lang="en-US" sz="1600" b="1" i="0" u="none" strike="noStrike" cap="none" normalizeH="0" baseline="0" dirty="0">
                          <a:ln>
                            <a:noFill/>
                          </a:ln>
                          <a:solidFill>
                            <a:schemeClr val="tx1"/>
                          </a:solidFill>
                          <a:effectLst/>
                          <a:latin typeface="Arial" pitchFamily="34" charset="0"/>
                        </a:rPr>
                        <a:t>: </a:t>
                      </a: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l-GR" sz="1600" b="0" i="0" u="none" strike="noStrike" cap="none" normalizeH="0" baseline="0" dirty="0">
                          <a:ln>
                            <a:noFill/>
                          </a:ln>
                          <a:solidFill>
                            <a:schemeClr val="tx1"/>
                          </a:solidFill>
                          <a:effectLst/>
                          <a:latin typeface="Arial" pitchFamily="34" charset="0"/>
                        </a:rPr>
                        <a:t>Ο </a:t>
                      </a:r>
                      <a:r>
                        <a:rPr lang="en-US" sz="1600" b="1" dirty="0">
                          <a:solidFill>
                            <a:schemeClr val="tx1"/>
                          </a:solidFill>
                        </a:rPr>
                        <a:t>S. boulardii CNCM I-745</a:t>
                      </a:r>
                      <a:r>
                        <a:rPr kumimoji="0" lang="el-GR" sz="1600" b="0" i="0" u="none" strike="noStrike" cap="none" normalizeH="0" baseline="0" dirty="0">
                          <a:ln>
                            <a:noFill/>
                          </a:ln>
                          <a:solidFill>
                            <a:schemeClr val="tx1"/>
                          </a:solidFill>
                          <a:effectLst/>
                          <a:latin typeface="Arial" pitchFamily="34" charset="0"/>
                        </a:rPr>
                        <a:t> μείωσε τη διαπερατότητα των κυττάρων με E </a:t>
                      </a:r>
                      <a:r>
                        <a:rPr kumimoji="0" lang="el-GR" sz="1600" b="0" i="0" u="none" strike="noStrike" cap="none" normalizeH="0" baseline="0" dirty="0" err="1">
                          <a:ln>
                            <a:noFill/>
                          </a:ln>
                          <a:solidFill>
                            <a:schemeClr val="tx1"/>
                          </a:solidFill>
                          <a:effectLst/>
                          <a:latin typeface="Arial" pitchFamily="34" charset="0"/>
                        </a:rPr>
                        <a:t>coli</a:t>
                      </a:r>
                      <a:endParaRPr kumimoji="0" lang="en-US" sz="1600" b="1" i="0" u="none" strike="noStrike" cap="none" normalizeH="0" baseline="0" dirty="0">
                        <a:ln>
                          <a:noFill/>
                        </a:ln>
                        <a:solidFill>
                          <a:schemeClr val="tx1"/>
                        </a:solidFill>
                        <a:effectLst/>
                        <a:latin typeface="Arial" pitchFamily="34" charset="0"/>
                      </a:endParaRPr>
                    </a:p>
                  </a:txBody>
                  <a:tcPr marT="45710" marB="4571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2" name="Group 43"/>
          <p:cNvGrpSpPr>
            <a:grpSpLocks/>
          </p:cNvGrpSpPr>
          <p:nvPr/>
        </p:nvGrpSpPr>
        <p:grpSpPr bwMode="auto">
          <a:xfrm>
            <a:off x="3505200" y="3048000"/>
            <a:ext cx="2362200" cy="2133600"/>
            <a:chOff x="658" y="1344"/>
            <a:chExt cx="1790" cy="1890"/>
          </a:xfrm>
        </p:grpSpPr>
        <p:pic>
          <p:nvPicPr>
            <p:cNvPr id="193564" name="Picture 44"/>
            <p:cNvPicPr>
              <a:picLocks noChangeAspect="1" noChangeArrowheads="1"/>
            </p:cNvPicPr>
            <p:nvPr/>
          </p:nvPicPr>
          <p:blipFill>
            <a:blip r:embed="rId4" cstate="print"/>
            <a:srcRect/>
            <a:stretch>
              <a:fillRect/>
            </a:stretch>
          </p:blipFill>
          <p:spPr bwMode="auto">
            <a:xfrm>
              <a:off x="658" y="1344"/>
              <a:ext cx="978" cy="1890"/>
            </a:xfrm>
            <a:prstGeom prst="rect">
              <a:avLst/>
            </a:prstGeom>
            <a:noFill/>
            <a:ln w="9525">
              <a:noFill/>
              <a:miter lim="800000"/>
              <a:headEnd/>
              <a:tailEnd/>
            </a:ln>
          </p:spPr>
        </p:pic>
        <p:pic>
          <p:nvPicPr>
            <p:cNvPr id="193565" name="Picture 45"/>
            <p:cNvPicPr>
              <a:picLocks noChangeAspect="1" noChangeArrowheads="1"/>
            </p:cNvPicPr>
            <p:nvPr/>
          </p:nvPicPr>
          <p:blipFill>
            <a:blip r:embed="rId5" cstate="print"/>
            <a:srcRect/>
            <a:stretch>
              <a:fillRect/>
            </a:stretch>
          </p:blipFill>
          <p:spPr bwMode="auto">
            <a:xfrm>
              <a:off x="1618" y="1344"/>
              <a:ext cx="830" cy="1872"/>
            </a:xfrm>
            <a:prstGeom prst="rect">
              <a:avLst/>
            </a:prstGeom>
            <a:noFill/>
            <a:ln w="9525">
              <a:noFill/>
              <a:miter lim="800000"/>
              <a:headEnd/>
              <a:tailEnd/>
            </a:ln>
          </p:spPr>
        </p:pic>
      </p:grpSp>
      <p:sp>
        <p:nvSpPr>
          <p:cNvPr id="193548" name="Rectangle 10"/>
          <p:cNvSpPr>
            <a:spLocks noChangeArrowheads="1"/>
          </p:cNvSpPr>
          <p:nvPr/>
        </p:nvSpPr>
        <p:spPr bwMode="auto">
          <a:xfrm>
            <a:off x="4648200" y="3886201"/>
            <a:ext cx="158570" cy="246221"/>
          </a:xfrm>
          <a:prstGeom prst="rect">
            <a:avLst/>
          </a:prstGeom>
          <a:solidFill>
            <a:schemeClr val="bg2"/>
          </a:solidFill>
          <a:ln w="9525">
            <a:noFill/>
            <a:miter lim="800000"/>
            <a:headEnd/>
            <a:tailEnd/>
          </a:ln>
        </p:spPr>
        <p:txBody>
          <a:bodyPr wrap="none" lIns="0" tIns="0" rIns="0" bIns="0">
            <a:spAutoFit/>
          </a:bodyPr>
          <a:lstStyle/>
          <a:p>
            <a:pPr eaLnBrk="0" hangingPunct="0"/>
            <a:r>
              <a:rPr lang="en-US" sz="1600"/>
              <a:t>TJ</a:t>
            </a:r>
            <a:endParaRPr lang="en-US" sz="2400"/>
          </a:p>
        </p:txBody>
      </p:sp>
      <p:sp>
        <p:nvSpPr>
          <p:cNvPr id="193549" name="Rectangle 19"/>
          <p:cNvSpPr>
            <a:spLocks noChangeArrowheads="1"/>
          </p:cNvSpPr>
          <p:nvPr/>
        </p:nvSpPr>
        <p:spPr bwMode="auto">
          <a:xfrm>
            <a:off x="4953000" y="3886201"/>
            <a:ext cx="475515" cy="246221"/>
          </a:xfrm>
          <a:prstGeom prst="rect">
            <a:avLst/>
          </a:prstGeom>
          <a:noFill/>
          <a:ln w="9525">
            <a:noFill/>
            <a:miter lim="800000"/>
            <a:headEnd/>
            <a:tailEnd/>
          </a:ln>
        </p:spPr>
        <p:txBody>
          <a:bodyPr wrap="none" lIns="0" tIns="0" rIns="0" bIns="0">
            <a:spAutoFit/>
          </a:bodyPr>
          <a:lstStyle/>
          <a:p>
            <a:pPr eaLnBrk="0" hangingPunct="0"/>
            <a:r>
              <a:rPr lang="en-US" sz="1600"/>
              <a:t>MLCK</a:t>
            </a:r>
            <a:endParaRPr lang="en-US" sz="2400"/>
          </a:p>
        </p:txBody>
      </p:sp>
      <p:sp>
        <p:nvSpPr>
          <p:cNvPr id="193550" name="Rectangle 12"/>
          <p:cNvSpPr>
            <a:spLocks noChangeArrowheads="1"/>
          </p:cNvSpPr>
          <p:nvPr/>
        </p:nvSpPr>
        <p:spPr bwMode="auto">
          <a:xfrm>
            <a:off x="4495800" y="4419601"/>
            <a:ext cx="368114" cy="246221"/>
          </a:xfrm>
          <a:prstGeom prst="rect">
            <a:avLst/>
          </a:prstGeom>
          <a:noFill/>
          <a:ln w="9525">
            <a:noFill/>
            <a:miter lim="800000"/>
            <a:headEnd/>
            <a:tailEnd/>
          </a:ln>
        </p:spPr>
        <p:txBody>
          <a:bodyPr wrap="none" lIns="0" tIns="0" rIns="0" bIns="0">
            <a:spAutoFit/>
          </a:bodyPr>
          <a:lstStyle/>
          <a:p>
            <a:pPr eaLnBrk="0" hangingPunct="0"/>
            <a:r>
              <a:rPr lang="en-US" sz="1600"/>
              <a:t>MLC</a:t>
            </a:r>
            <a:endParaRPr lang="en-US" sz="2400"/>
          </a:p>
        </p:txBody>
      </p:sp>
      <p:sp>
        <p:nvSpPr>
          <p:cNvPr id="193551" name="Line 56"/>
          <p:cNvSpPr>
            <a:spLocks noChangeShapeType="1"/>
          </p:cNvSpPr>
          <p:nvPr/>
        </p:nvSpPr>
        <p:spPr bwMode="auto">
          <a:xfrm flipH="1">
            <a:off x="4800600" y="4114800"/>
            <a:ext cx="304800" cy="304800"/>
          </a:xfrm>
          <a:prstGeom prst="line">
            <a:avLst/>
          </a:prstGeom>
          <a:noFill/>
          <a:ln w="38100">
            <a:solidFill>
              <a:srgbClr val="000096"/>
            </a:solidFill>
            <a:round/>
            <a:headEnd/>
            <a:tailEnd type="triangle" w="med" len="med"/>
          </a:ln>
        </p:spPr>
        <p:txBody>
          <a:bodyPr wrap="none" anchor="ctr"/>
          <a:lstStyle/>
          <a:p>
            <a:endParaRPr lang="el-GR"/>
          </a:p>
        </p:txBody>
      </p:sp>
      <p:sp>
        <p:nvSpPr>
          <p:cNvPr id="193552" name="Rectangle 17"/>
          <p:cNvSpPr>
            <a:spLocks noChangeArrowheads="1"/>
          </p:cNvSpPr>
          <p:nvPr/>
        </p:nvSpPr>
        <p:spPr bwMode="auto">
          <a:xfrm>
            <a:off x="6521450" y="4419601"/>
            <a:ext cx="649288" cy="244475"/>
          </a:xfrm>
          <a:prstGeom prst="rect">
            <a:avLst/>
          </a:prstGeom>
          <a:noFill/>
          <a:ln w="9525">
            <a:noFill/>
            <a:miter lim="800000"/>
            <a:headEnd/>
            <a:tailEnd/>
          </a:ln>
        </p:spPr>
        <p:txBody>
          <a:bodyPr lIns="0" tIns="0" rIns="0" bIns="0">
            <a:spAutoFit/>
          </a:bodyPr>
          <a:lstStyle/>
          <a:p>
            <a:pPr eaLnBrk="0" hangingPunct="0"/>
            <a:r>
              <a:rPr lang="en-US" sz="1600"/>
              <a:t>pMLC</a:t>
            </a:r>
            <a:endParaRPr lang="en-US" sz="2400"/>
          </a:p>
        </p:txBody>
      </p:sp>
      <p:sp>
        <p:nvSpPr>
          <p:cNvPr id="193553" name="Line 54"/>
          <p:cNvSpPr>
            <a:spLocks noChangeShapeType="1"/>
          </p:cNvSpPr>
          <p:nvPr/>
        </p:nvSpPr>
        <p:spPr bwMode="auto">
          <a:xfrm>
            <a:off x="5105400" y="4572000"/>
            <a:ext cx="1379538" cy="1588"/>
          </a:xfrm>
          <a:prstGeom prst="line">
            <a:avLst/>
          </a:prstGeom>
          <a:noFill/>
          <a:ln w="38100">
            <a:solidFill>
              <a:srgbClr val="000096"/>
            </a:solidFill>
            <a:round/>
            <a:headEnd/>
            <a:tailEnd type="triangle" w="med" len="med"/>
          </a:ln>
        </p:spPr>
        <p:txBody>
          <a:bodyPr wrap="none" anchor="ctr"/>
          <a:lstStyle/>
          <a:p>
            <a:endParaRPr lang="el-GR"/>
          </a:p>
        </p:txBody>
      </p:sp>
      <p:sp>
        <p:nvSpPr>
          <p:cNvPr id="193554" name="Rectangle 53"/>
          <p:cNvSpPr>
            <a:spLocks noChangeArrowheads="1"/>
          </p:cNvSpPr>
          <p:nvPr/>
        </p:nvSpPr>
        <p:spPr bwMode="auto">
          <a:xfrm>
            <a:off x="3505200" y="2743200"/>
            <a:ext cx="2286000" cy="381000"/>
          </a:xfrm>
          <a:prstGeom prst="rect">
            <a:avLst/>
          </a:prstGeom>
          <a:solidFill>
            <a:srgbClr val="9999FF"/>
          </a:solidFill>
          <a:ln w="9525" algn="ctr">
            <a:noFill/>
            <a:miter lim="800000"/>
            <a:headEnd/>
            <a:tailEnd/>
          </a:ln>
        </p:spPr>
        <p:txBody>
          <a:bodyPr wrap="none" anchor="ctr"/>
          <a:lstStyle/>
          <a:p>
            <a:pPr algn="ctr"/>
            <a:r>
              <a:rPr lang="en-GB" sz="1400"/>
              <a:t>INTESTINAL LUMEN</a:t>
            </a:r>
          </a:p>
        </p:txBody>
      </p:sp>
      <p:sp>
        <p:nvSpPr>
          <p:cNvPr id="193555" name="Rectangle 53"/>
          <p:cNvSpPr>
            <a:spLocks noChangeArrowheads="1"/>
          </p:cNvSpPr>
          <p:nvPr/>
        </p:nvSpPr>
        <p:spPr bwMode="auto">
          <a:xfrm>
            <a:off x="7543800" y="2667000"/>
            <a:ext cx="2286000" cy="381000"/>
          </a:xfrm>
          <a:prstGeom prst="rect">
            <a:avLst/>
          </a:prstGeom>
          <a:solidFill>
            <a:srgbClr val="9999FF"/>
          </a:solidFill>
          <a:ln w="9525" algn="ctr">
            <a:noFill/>
            <a:miter lim="800000"/>
            <a:headEnd/>
            <a:tailEnd/>
          </a:ln>
        </p:spPr>
        <p:txBody>
          <a:bodyPr wrap="none" anchor="ctr"/>
          <a:lstStyle/>
          <a:p>
            <a:pPr algn="ctr"/>
            <a:r>
              <a:rPr lang="en-GB" sz="1400"/>
              <a:t>INTESTINAL LUMEN</a:t>
            </a:r>
          </a:p>
        </p:txBody>
      </p:sp>
      <p:sp>
        <p:nvSpPr>
          <p:cNvPr id="193556" name="Text Box 81"/>
          <p:cNvSpPr txBox="1">
            <a:spLocks noChangeArrowheads="1"/>
          </p:cNvSpPr>
          <p:nvPr/>
        </p:nvSpPr>
        <p:spPr bwMode="auto">
          <a:xfrm>
            <a:off x="6686550" y="3657601"/>
            <a:ext cx="412292" cy="369332"/>
          </a:xfrm>
          <a:prstGeom prst="rect">
            <a:avLst/>
          </a:prstGeom>
          <a:noFill/>
          <a:ln w="9525">
            <a:noFill/>
            <a:miter lim="800000"/>
            <a:headEnd/>
            <a:tailEnd/>
          </a:ln>
        </p:spPr>
        <p:txBody>
          <a:bodyPr wrap="none">
            <a:spAutoFit/>
          </a:bodyPr>
          <a:lstStyle/>
          <a:p>
            <a:r>
              <a:rPr lang="en-US"/>
              <a:t>Sb</a:t>
            </a:r>
          </a:p>
        </p:txBody>
      </p:sp>
      <p:sp>
        <p:nvSpPr>
          <p:cNvPr id="193557" name="Line 55"/>
          <p:cNvSpPr>
            <a:spLocks noChangeShapeType="1"/>
          </p:cNvSpPr>
          <p:nvPr/>
        </p:nvSpPr>
        <p:spPr bwMode="auto">
          <a:xfrm flipH="1">
            <a:off x="5562600" y="3886200"/>
            <a:ext cx="1219200" cy="0"/>
          </a:xfrm>
          <a:prstGeom prst="line">
            <a:avLst/>
          </a:prstGeom>
          <a:noFill/>
          <a:ln w="38100">
            <a:solidFill>
              <a:schemeClr val="folHlink"/>
            </a:solidFill>
            <a:round/>
            <a:headEnd/>
            <a:tailEnd type="triangle" w="med" len="med"/>
          </a:ln>
        </p:spPr>
        <p:txBody>
          <a:bodyPr wrap="none" anchor="ctr"/>
          <a:lstStyle/>
          <a:p>
            <a:endParaRPr lang="el-GR"/>
          </a:p>
        </p:txBody>
      </p:sp>
      <p:sp>
        <p:nvSpPr>
          <p:cNvPr id="193558" name="Oval 83"/>
          <p:cNvSpPr>
            <a:spLocks noChangeArrowheads="1"/>
          </p:cNvSpPr>
          <p:nvPr/>
        </p:nvSpPr>
        <p:spPr bwMode="auto">
          <a:xfrm>
            <a:off x="6096000" y="3886200"/>
            <a:ext cx="381000" cy="228600"/>
          </a:xfrm>
          <a:prstGeom prst="ellipse">
            <a:avLst/>
          </a:prstGeom>
          <a:solidFill>
            <a:schemeClr val="folHlink"/>
          </a:solidFill>
          <a:ln w="9525">
            <a:noFill/>
            <a:round/>
            <a:headEnd/>
            <a:tailEnd/>
          </a:ln>
        </p:spPr>
        <p:txBody>
          <a:bodyPr wrap="none" anchor="ctr"/>
          <a:lstStyle/>
          <a:p>
            <a:pPr algn="ctr"/>
            <a:r>
              <a:rPr lang="en-US" sz="2000"/>
              <a:t>-</a:t>
            </a:r>
          </a:p>
        </p:txBody>
      </p:sp>
      <p:pic>
        <p:nvPicPr>
          <p:cNvPr id="193559" name="Picture 87"/>
          <p:cNvPicPr>
            <a:picLocks noChangeAspect="1" noChangeArrowheads="1"/>
          </p:cNvPicPr>
          <p:nvPr/>
        </p:nvPicPr>
        <p:blipFill>
          <a:blip r:embed="rId6" cstate="print"/>
          <a:srcRect/>
          <a:stretch>
            <a:fillRect/>
          </a:stretch>
        </p:blipFill>
        <p:spPr bwMode="auto">
          <a:xfrm>
            <a:off x="7620000" y="3048001"/>
            <a:ext cx="2228850" cy="2219325"/>
          </a:xfrm>
          <a:prstGeom prst="rect">
            <a:avLst/>
          </a:prstGeom>
          <a:noFill/>
          <a:ln w="9525">
            <a:noFill/>
            <a:miter lim="800000"/>
            <a:headEnd/>
            <a:tailEnd/>
          </a:ln>
        </p:spPr>
      </p:pic>
      <p:sp>
        <p:nvSpPr>
          <p:cNvPr id="193560" name="Line 55"/>
          <p:cNvSpPr>
            <a:spLocks noChangeShapeType="1"/>
          </p:cNvSpPr>
          <p:nvPr/>
        </p:nvSpPr>
        <p:spPr bwMode="auto">
          <a:xfrm>
            <a:off x="7162800" y="4572000"/>
            <a:ext cx="615950" cy="1588"/>
          </a:xfrm>
          <a:prstGeom prst="line">
            <a:avLst/>
          </a:prstGeom>
          <a:noFill/>
          <a:ln w="38100">
            <a:solidFill>
              <a:srgbClr val="000096"/>
            </a:solidFill>
            <a:round/>
            <a:headEnd/>
            <a:tailEnd type="triangle" w="med" len="med"/>
          </a:ln>
        </p:spPr>
        <p:txBody>
          <a:bodyPr wrap="none" anchor="ctr"/>
          <a:lstStyle/>
          <a:p>
            <a:endParaRPr lang="el-GR"/>
          </a:p>
        </p:txBody>
      </p:sp>
      <p:sp>
        <p:nvSpPr>
          <p:cNvPr id="25" name="Line 55"/>
          <p:cNvSpPr>
            <a:spLocks noChangeShapeType="1"/>
          </p:cNvSpPr>
          <p:nvPr/>
        </p:nvSpPr>
        <p:spPr bwMode="auto">
          <a:xfrm>
            <a:off x="2809875" y="4000500"/>
            <a:ext cx="175895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wrap="none" anchor="ctr"/>
          <a:lstStyle/>
          <a:p>
            <a:pPr>
              <a:defRPr/>
            </a:pPr>
            <a:endParaRPr lang="el-GR"/>
          </a:p>
        </p:txBody>
      </p:sp>
      <p:sp>
        <p:nvSpPr>
          <p:cNvPr id="26" name="Rounded Rectangle 25"/>
          <p:cNvSpPr/>
          <p:nvPr/>
        </p:nvSpPr>
        <p:spPr>
          <a:xfrm>
            <a:off x="1952626" y="3429000"/>
            <a:ext cx="1357313" cy="92868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dirty="0">
                <a:solidFill>
                  <a:schemeClr val="tx1"/>
                </a:solidFill>
              </a:rPr>
              <a:t>TJ</a:t>
            </a:r>
            <a:r>
              <a:rPr lang="el-GR" dirty="0">
                <a:solidFill>
                  <a:schemeClr val="tx1"/>
                </a:solidFill>
              </a:rPr>
              <a:t> </a:t>
            </a:r>
            <a:r>
              <a:rPr lang="en-US" dirty="0">
                <a:solidFill>
                  <a:schemeClr val="tx1"/>
                </a:solidFill>
              </a:rPr>
              <a:t>= </a:t>
            </a:r>
            <a:r>
              <a:rPr lang="el-GR" dirty="0">
                <a:solidFill>
                  <a:schemeClr val="tx1"/>
                </a:solidFill>
              </a:rPr>
              <a:t>σύνδεση</a:t>
            </a: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884237" y="-42069"/>
            <a:ext cx="11083985" cy="1325563"/>
          </a:xfrm>
        </p:spPr>
        <p:txBody>
          <a:bodyPr vert="horz" lIns="91440" tIns="45720" rIns="91440" bIns="45720" rtlCol="0" anchor="b">
            <a:normAutofit/>
          </a:bodyPr>
          <a:lstStyle/>
          <a:p>
            <a:r>
              <a:rPr lang="el-GR" sz="3600" b="1" dirty="0"/>
              <a:t>Ο</a:t>
            </a:r>
            <a:r>
              <a:rPr lang="el-GR" sz="3200" b="1" dirty="0"/>
              <a:t> </a:t>
            </a:r>
            <a:r>
              <a:rPr lang="en-US" sz="3600" b="1" dirty="0"/>
              <a:t>S. </a:t>
            </a:r>
            <a:r>
              <a:rPr lang="en-US" sz="3600" b="1" i="1" dirty="0"/>
              <a:t>boulardii</a:t>
            </a:r>
            <a:r>
              <a:rPr lang="en-US" sz="3600" b="1" dirty="0"/>
              <a:t> CNCM I-745 </a:t>
            </a:r>
            <a:r>
              <a:rPr lang="el-GR" sz="3600" b="1" dirty="0"/>
              <a:t>αυξάνει τα Λιπαρά οξέα βραχείας αλύσου (</a:t>
            </a:r>
            <a:r>
              <a:rPr lang="el-GR" sz="3600" b="1" dirty="0" err="1">
                <a:effectLst>
                  <a:outerShdw blurRad="38100" dist="38100" dir="2700000" algn="tl">
                    <a:srgbClr val="000000">
                      <a:alpha val="43137"/>
                    </a:srgbClr>
                  </a:outerShdw>
                </a:effectLst>
              </a:rPr>
              <a:t>SCFAs</a:t>
            </a:r>
            <a:r>
              <a:rPr lang="el-GR" sz="3600" b="1" dirty="0"/>
              <a:t>)</a:t>
            </a:r>
            <a:endParaRPr lang="en-US" sz="3600" b="1" dirty="0"/>
          </a:p>
        </p:txBody>
      </p:sp>
      <p:sp>
        <p:nvSpPr>
          <p:cNvPr id="9" name="Rectangle 8"/>
          <p:cNvSpPr>
            <a:spLocks noChangeArrowheads="1"/>
          </p:cNvSpPr>
          <p:nvPr/>
        </p:nvSpPr>
        <p:spPr bwMode="auto">
          <a:xfrm>
            <a:off x="2009776" y="5924551"/>
            <a:ext cx="8170863" cy="237757"/>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nSpc>
                <a:spcPct val="90000"/>
              </a:lnSpc>
              <a:spcBef>
                <a:spcPct val="30000"/>
              </a:spcBef>
              <a:defRPr/>
            </a:pPr>
            <a:r>
              <a:rPr lang="en-US" sz="1050" dirty="0">
                <a:solidFill>
                  <a:srgbClr val="6A737B"/>
                </a:solidFill>
                <a:latin typeface="Arial" charset="0"/>
                <a:ea typeface="ＭＳ Ｐゴシック" pitchFamily="34" charset="-128"/>
              </a:rPr>
              <a:t>Girard-</a:t>
            </a:r>
            <a:r>
              <a:rPr lang="en-US" sz="1050" dirty="0" err="1">
                <a:solidFill>
                  <a:srgbClr val="6A737B"/>
                </a:solidFill>
                <a:latin typeface="Arial" charset="0"/>
                <a:ea typeface="ＭＳ Ｐゴシック" pitchFamily="34" charset="-128"/>
              </a:rPr>
              <a:t>Pipau</a:t>
            </a:r>
            <a:r>
              <a:rPr lang="en-US" sz="1050" dirty="0">
                <a:solidFill>
                  <a:srgbClr val="6A737B"/>
                </a:solidFill>
                <a:latin typeface="Arial" charset="0"/>
                <a:ea typeface="ＭＳ Ｐゴシック" pitchFamily="34" charset="-128"/>
              </a:rPr>
              <a:t> F et al. </a:t>
            </a:r>
            <a:r>
              <a:rPr lang="en-US" sz="1050" i="1" dirty="0">
                <a:solidFill>
                  <a:srgbClr val="6A737B"/>
                </a:solidFill>
                <a:latin typeface="Arial" charset="0"/>
                <a:ea typeface="ＭＳ Ｐゴシック" pitchFamily="34" charset="-128"/>
              </a:rPr>
              <a:t>Microbial Ecology In Health And Disease</a:t>
            </a:r>
            <a:r>
              <a:rPr lang="en-US" sz="1050" dirty="0">
                <a:solidFill>
                  <a:srgbClr val="6A737B"/>
                </a:solidFill>
                <a:latin typeface="Arial" charset="0"/>
                <a:ea typeface="ＭＳ Ｐゴシック" pitchFamily="34" charset="-128"/>
              </a:rPr>
              <a:t>. 2002;14:220-227</a:t>
            </a:r>
          </a:p>
        </p:txBody>
      </p:sp>
      <p:graphicFrame>
        <p:nvGraphicFramePr>
          <p:cNvPr id="46112" name="Group 32"/>
          <p:cNvGraphicFramePr>
            <a:graphicFrameLocks noGrp="1"/>
          </p:cNvGraphicFramePr>
          <p:nvPr>
            <p:extLst>
              <p:ext uri="{D42A27DB-BD31-4B8C-83A1-F6EECF244321}">
                <p14:modId xmlns:p14="http://schemas.microsoft.com/office/powerpoint/2010/main" val="1590899173"/>
              </p:ext>
            </p:extLst>
          </p:nvPr>
        </p:nvGraphicFramePr>
        <p:xfrm>
          <a:off x="1036637" y="1313546"/>
          <a:ext cx="10210801" cy="1110678"/>
        </p:xfrm>
        <a:graphic>
          <a:graphicData uri="http://schemas.openxmlformats.org/drawingml/2006/table">
            <a:tbl>
              <a:tblPr/>
              <a:tblGrid>
                <a:gridCol w="1880183">
                  <a:extLst>
                    <a:ext uri="{9D8B030D-6E8A-4147-A177-3AD203B41FA5}">
                      <a16:colId xmlns:a16="http://schemas.microsoft.com/office/drawing/2014/main" val="20000"/>
                    </a:ext>
                  </a:extLst>
                </a:gridCol>
                <a:gridCol w="8330618">
                  <a:extLst>
                    <a:ext uri="{9D8B030D-6E8A-4147-A177-3AD203B41FA5}">
                      <a16:colId xmlns:a16="http://schemas.microsoft.com/office/drawing/2014/main" val="20001"/>
                    </a:ext>
                  </a:extLst>
                </a:gridCol>
              </a:tblGrid>
              <a:tr h="615368">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l-GR" sz="1400" b="1" i="0" u="none" strike="noStrike" cap="none" normalizeH="0" baseline="0" dirty="0">
                          <a:ln>
                            <a:noFill/>
                          </a:ln>
                          <a:solidFill>
                            <a:schemeClr val="tx1"/>
                          </a:solidFill>
                          <a:effectLst/>
                          <a:latin typeface="+mn-lt"/>
                        </a:rPr>
                        <a:t>Σκοπός</a:t>
                      </a:r>
                      <a:r>
                        <a:rPr kumimoji="0" lang="en-US" sz="1400" b="1" i="0" u="none" strike="noStrike" cap="none" normalizeH="0" baseline="0" dirty="0">
                          <a:ln>
                            <a:noFill/>
                          </a:ln>
                          <a:solidFill>
                            <a:schemeClr val="tx1"/>
                          </a:solidFill>
                          <a:effectLst/>
                          <a:latin typeface="+mn-lt"/>
                        </a:rPr>
                        <a:t>:</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20000"/>
                        </a:spcAft>
                        <a:buClr>
                          <a:srgbClr val="27318B"/>
                        </a:buClr>
                        <a:buSzPct val="85000"/>
                        <a:buFont typeface="Wingdings" pitchFamily="2" charset="2"/>
                        <a:buNone/>
                        <a:tabLst/>
                      </a:pPr>
                      <a:r>
                        <a:rPr kumimoji="0" lang="el-GR" sz="1600" b="0" i="0" u="none" strike="noStrike" cap="none" normalizeH="0" baseline="0" dirty="0">
                          <a:ln>
                            <a:noFill/>
                          </a:ln>
                          <a:solidFill>
                            <a:schemeClr val="tx1"/>
                          </a:solidFill>
                          <a:effectLst/>
                          <a:latin typeface="+mn-lt"/>
                        </a:rPr>
                        <a:t>Να διερευνηθούν αλλαγές στην εντερική χλωρίδα, καθώς και αλλαγές στα επίπεδα των </a:t>
                      </a:r>
                      <a:r>
                        <a:rPr kumimoji="0" lang="el-GR" sz="1600" b="1" i="0" u="none" strike="noStrike" cap="none" normalizeH="0" baseline="0" dirty="0" err="1">
                          <a:ln>
                            <a:noFill/>
                          </a:ln>
                          <a:solidFill>
                            <a:schemeClr val="tx1"/>
                          </a:solidFill>
                          <a:effectLst/>
                          <a:latin typeface="+mn-lt"/>
                        </a:rPr>
                        <a:t>SCFAs</a:t>
                      </a:r>
                      <a:r>
                        <a:rPr kumimoji="0" lang="el-GR" sz="1600" b="0" i="0" u="none" strike="noStrike" cap="none" normalizeH="0" baseline="0" dirty="0">
                          <a:ln>
                            <a:noFill/>
                          </a:ln>
                          <a:solidFill>
                            <a:schemeClr val="tx1"/>
                          </a:solidFill>
                          <a:effectLst/>
                          <a:latin typeface="+mn-lt"/>
                        </a:rPr>
                        <a:t> και κυτταρικών λιπαρών οξέων μετά από χορήγηση</a:t>
                      </a:r>
                      <a:r>
                        <a:rPr kumimoji="0" lang="en-US" sz="1600" b="0" i="0" u="none" strike="noStrike" cap="none" normalizeH="0" baseline="0" dirty="0">
                          <a:ln>
                            <a:noFill/>
                          </a:ln>
                          <a:solidFill>
                            <a:schemeClr val="tx1"/>
                          </a:solidFill>
                          <a:effectLst/>
                          <a:latin typeface="+mn-lt"/>
                        </a:rPr>
                        <a:t> </a:t>
                      </a:r>
                      <a:r>
                        <a:rPr lang="en-US" sz="1600" b="1" dirty="0">
                          <a:solidFill>
                            <a:schemeClr val="tx1"/>
                          </a:solidFill>
                          <a:latin typeface="+mn-lt"/>
                        </a:rPr>
                        <a:t>S. boulardii CNCM I-745</a:t>
                      </a:r>
                      <a:r>
                        <a:rPr lang="el-GR" sz="1600" b="1" dirty="0">
                          <a:solidFill>
                            <a:schemeClr val="tx1"/>
                          </a:solidFill>
                          <a:latin typeface="+mn-lt"/>
                        </a:rPr>
                        <a:t> </a:t>
                      </a:r>
                      <a:r>
                        <a:rPr kumimoji="0" lang="el-GR" sz="1600" b="0" i="0" u="none" strike="noStrike" cap="none" normalizeH="0" baseline="0" dirty="0">
                          <a:ln>
                            <a:noFill/>
                          </a:ln>
                          <a:solidFill>
                            <a:schemeClr val="tx1"/>
                          </a:solidFill>
                          <a:effectLst/>
                          <a:latin typeface="+mn-lt"/>
                        </a:rPr>
                        <a:t>σε 15 υγιείς εθελοντές και σε 10 ασθενείς με εντερική διατροφή</a:t>
                      </a:r>
                      <a:endParaRPr kumimoji="0" lang="en-US" sz="1600" b="0" i="0" u="none" strike="noStrike" cap="none" normalizeH="0" baseline="0" dirty="0">
                        <a:ln>
                          <a:noFill/>
                        </a:ln>
                        <a:solidFill>
                          <a:schemeClr val="tx1"/>
                        </a:solidFill>
                        <a:effectLst/>
                        <a:latin typeface="+mn-lt"/>
                      </a:endParaRPr>
                    </a:p>
                  </a:txBody>
                  <a:tcPr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29208">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l-GR" sz="1600" b="1" i="0" u="none" strike="noStrike" kern="1200" cap="none" normalizeH="0" baseline="0" dirty="0">
                          <a:ln>
                            <a:noFill/>
                          </a:ln>
                          <a:solidFill>
                            <a:schemeClr val="tx1"/>
                          </a:solidFill>
                          <a:effectLst/>
                          <a:latin typeface="+mn-lt"/>
                          <a:ea typeface="+mn-ea"/>
                          <a:cs typeface="+mn-cs"/>
                        </a:rPr>
                        <a:t>Αποτελέσματα</a:t>
                      </a:r>
                      <a:r>
                        <a:rPr kumimoji="0" lang="en-US" sz="1600" b="1" i="0" u="none" strike="noStrike" kern="1200" cap="none" normalizeH="0" baseline="0" dirty="0">
                          <a:ln>
                            <a:noFill/>
                          </a:ln>
                          <a:solidFill>
                            <a:schemeClr val="tx1"/>
                          </a:solidFill>
                          <a:effectLst/>
                          <a:latin typeface="+mn-lt"/>
                          <a:ea typeface="+mn-ea"/>
                          <a:cs typeface="+mn-cs"/>
                        </a:rPr>
                        <a:t>:</a:t>
                      </a: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l-GR" sz="1800" b="1" i="0" u="none" strike="noStrike" kern="1200" cap="none" normalizeH="0" baseline="0" dirty="0">
                          <a:ln>
                            <a:noFill/>
                          </a:ln>
                          <a:solidFill>
                            <a:schemeClr val="tx1"/>
                          </a:solidFill>
                          <a:effectLst/>
                          <a:latin typeface="+mn-lt"/>
                          <a:ea typeface="+mn-ea"/>
                          <a:cs typeface="+mn-cs"/>
                        </a:rPr>
                        <a:t>Ο </a:t>
                      </a:r>
                      <a:r>
                        <a:rPr kumimoji="0" lang="en-US" sz="1800" b="1" i="0" u="none" strike="noStrike" kern="1200" cap="none" normalizeH="0" baseline="0" dirty="0">
                          <a:ln>
                            <a:noFill/>
                          </a:ln>
                          <a:solidFill>
                            <a:schemeClr val="tx1"/>
                          </a:solidFill>
                          <a:effectLst/>
                          <a:latin typeface="+mn-lt"/>
                          <a:ea typeface="+mn-ea"/>
                          <a:cs typeface="+mn-cs"/>
                        </a:rPr>
                        <a:t>S. boulardii CNCM I-745</a:t>
                      </a:r>
                      <a:r>
                        <a:rPr kumimoji="0" lang="el-GR" sz="1800" b="1" i="0" u="none" strike="noStrike" kern="1200" cap="none" normalizeH="0" baseline="0" dirty="0">
                          <a:ln>
                            <a:noFill/>
                          </a:ln>
                          <a:solidFill>
                            <a:schemeClr val="tx1"/>
                          </a:solidFill>
                          <a:effectLst/>
                          <a:latin typeface="+mn-lt"/>
                          <a:ea typeface="+mn-ea"/>
                          <a:cs typeface="+mn-cs"/>
                        </a:rPr>
                        <a:t> </a:t>
                      </a:r>
                      <a:r>
                        <a:rPr kumimoji="0" lang="en-US" sz="1800" b="1" i="0" u="none" strike="noStrike" kern="1200" cap="none" normalizeH="0" baseline="0" dirty="0">
                          <a:ln>
                            <a:noFill/>
                          </a:ln>
                          <a:solidFill>
                            <a:schemeClr val="tx1"/>
                          </a:solidFill>
                          <a:effectLst/>
                          <a:latin typeface="+mn-lt"/>
                          <a:ea typeface="+mn-ea"/>
                          <a:cs typeface="+mn-cs"/>
                        </a:rPr>
                        <a:t> </a:t>
                      </a:r>
                      <a:r>
                        <a:rPr kumimoji="0" lang="el-GR" sz="1800" b="1" i="0" u="none" strike="noStrike" kern="1200" cap="none" normalizeH="0" baseline="0" dirty="0">
                          <a:ln>
                            <a:noFill/>
                          </a:ln>
                          <a:solidFill>
                            <a:schemeClr val="tx1"/>
                          </a:solidFill>
                          <a:effectLst/>
                          <a:latin typeface="+mn-lt"/>
                          <a:ea typeface="+mn-ea"/>
                          <a:cs typeface="+mn-cs"/>
                        </a:rPr>
                        <a:t>αύξησε τα </a:t>
                      </a:r>
                      <a:r>
                        <a:rPr kumimoji="0" lang="en-US" sz="1800" b="1" i="0" u="none" strike="noStrike" kern="1200" cap="none" normalizeH="0" baseline="0" dirty="0">
                          <a:ln>
                            <a:noFill/>
                          </a:ln>
                          <a:solidFill>
                            <a:schemeClr val="tx1"/>
                          </a:solidFill>
                          <a:effectLst/>
                          <a:latin typeface="+mn-lt"/>
                          <a:ea typeface="+mn-ea"/>
                          <a:cs typeface="+mn-cs"/>
                        </a:rPr>
                        <a:t>SCFAs</a:t>
                      </a:r>
                      <a:r>
                        <a:rPr kumimoji="0" lang="en-US" sz="1600" b="1" i="0" u="none" strike="noStrike" kern="1200" cap="none" normalizeH="0" baseline="0" dirty="0">
                          <a:ln>
                            <a:noFill/>
                          </a:ln>
                          <a:solidFill>
                            <a:schemeClr val="tx1"/>
                          </a:solidFill>
                          <a:effectLst/>
                          <a:latin typeface="+mn-lt"/>
                          <a:ea typeface="+mn-ea"/>
                          <a:cs typeface="+mn-cs"/>
                        </a:rPr>
                        <a:t>.</a:t>
                      </a:r>
                    </a:p>
                  </a:txBody>
                  <a:tcPr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4" name="Group 3">
            <a:extLst>
              <a:ext uri="{FF2B5EF4-FFF2-40B4-BE49-F238E27FC236}">
                <a16:creationId xmlns:a16="http://schemas.microsoft.com/office/drawing/2014/main" id="{DB851FEE-48BC-4617-A4F0-4476021C119A}"/>
              </a:ext>
            </a:extLst>
          </p:cNvPr>
          <p:cNvGrpSpPr/>
          <p:nvPr/>
        </p:nvGrpSpPr>
        <p:grpSpPr>
          <a:xfrm>
            <a:off x="5181601" y="5543550"/>
            <a:ext cx="1878013" cy="427038"/>
            <a:chOff x="5181601" y="5543550"/>
            <a:chExt cx="1878013" cy="427038"/>
          </a:xfrm>
        </p:grpSpPr>
        <p:sp>
          <p:nvSpPr>
            <p:cNvPr id="205834" name="Rectangle 34"/>
            <p:cNvSpPr>
              <a:spLocks noChangeArrowheads="1"/>
            </p:cNvSpPr>
            <p:nvPr/>
          </p:nvSpPr>
          <p:spPr bwMode="auto">
            <a:xfrm>
              <a:off x="5181601" y="5619751"/>
              <a:ext cx="80963" cy="106363"/>
            </a:xfrm>
            <a:prstGeom prst="rect">
              <a:avLst/>
            </a:prstGeom>
            <a:solidFill>
              <a:srgbClr val="0070C0"/>
            </a:solidFill>
            <a:ln w="9525">
              <a:noFill/>
              <a:miter lim="800000"/>
              <a:headEnd/>
              <a:tailEnd/>
            </a:ln>
          </p:spPr>
          <p:txBody>
            <a:bodyPr wrap="none" anchor="ctr"/>
            <a:lstStyle/>
            <a:p>
              <a:pPr algn="r"/>
              <a:endParaRPr lang="en-GB" sz="1400"/>
            </a:p>
          </p:txBody>
        </p:sp>
        <p:sp>
          <p:nvSpPr>
            <p:cNvPr id="205835" name="Rectangle 35"/>
            <p:cNvSpPr>
              <a:spLocks noChangeArrowheads="1"/>
            </p:cNvSpPr>
            <p:nvPr/>
          </p:nvSpPr>
          <p:spPr bwMode="auto">
            <a:xfrm>
              <a:off x="5181601" y="5772150"/>
              <a:ext cx="80963" cy="107950"/>
            </a:xfrm>
            <a:prstGeom prst="rect">
              <a:avLst/>
            </a:prstGeom>
            <a:solidFill>
              <a:srgbClr val="FFC408"/>
            </a:solidFill>
            <a:ln w="9525">
              <a:noFill/>
              <a:miter lim="800000"/>
              <a:headEnd/>
              <a:tailEnd/>
            </a:ln>
          </p:spPr>
          <p:txBody>
            <a:bodyPr wrap="none" anchor="ctr"/>
            <a:lstStyle/>
            <a:p>
              <a:pPr algn="r"/>
              <a:endParaRPr lang="en-GB" sz="1400"/>
            </a:p>
          </p:txBody>
        </p:sp>
        <p:sp>
          <p:nvSpPr>
            <p:cNvPr id="205844" name="Text Box 44"/>
            <p:cNvSpPr txBox="1">
              <a:spLocks noChangeArrowheads="1"/>
            </p:cNvSpPr>
            <p:nvPr/>
          </p:nvSpPr>
          <p:spPr bwMode="auto">
            <a:xfrm>
              <a:off x="5334001" y="5695950"/>
              <a:ext cx="1725613" cy="274638"/>
            </a:xfrm>
            <a:prstGeom prst="rect">
              <a:avLst/>
            </a:prstGeom>
            <a:noFill/>
            <a:ln w="9525">
              <a:noFill/>
              <a:miter lim="800000"/>
              <a:headEnd/>
              <a:tailEnd/>
            </a:ln>
          </p:spPr>
          <p:txBody>
            <a:bodyPr>
              <a:spAutoFit/>
            </a:bodyPr>
            <a:lstStyle/>
            <a:p>
              <a:pPr eaLnBrk="0" hangingPunct="0"/>
              <a:r>
                <a:rPr lang="en-US" sz="1200" dirty="0"/>
                <a:t> Before treatment </a:t>
              </a:r>
            </a:p>
          </p:txBody>
        </p:sp>
        <p:sp>
          <p:nvSpPr>
            <p:cNvPr id="205845" name="Text Box 45"/>
            <p:cNvSpPr txBox="1">
              <a:spLocks noChangeArrowheads="1"/>
            </p:cNvSpPr>
            <p:nvPr/>
          </p:nvSpPr>
          <p:spPr bwMode="auto">
            <a:xfrm>
              <a:off x="5410201" y="5543550"/>
              <a:ext cx="1192213" cy="274638"/>
            </a:xfrm>
            <a:prstGeom prst="rect">
              <a:avLst/>
            </a:prstGeom>
            <a:noFill/>
            <a:ln w="9525">
              <a:noFill/>
              <a:miter lim="800000"/>
              <a:headEnd/>
              <a:tailEnd/>
            </a:ln>
          </p:spPr>
          <p:txBody>
            <a:bodyPr wrap="none">
              <a:spAutoFit/>
            </a:bodyPr>
            <a:lstStyle/>
            <a:p>
              <a:pPr eaLnBrk="0" hangingPunct="0"/>
              <a:r>
                <a:rPr lang="en-US" sz="1200"/>
                <a:t>After treatment</a:t>
              </a:r>
            </a:p>
          </p:txBody>
        </p:sp>
      </p:grpSp>
      <p:sp>
        <p:nvSpPr>
          <p:cNvPr id="205850" name="Rectangle 51"/>
          <p:cNvSpPr>
            <a:spLocks noChangeArrowheads="1"/>
          </p:cNvSpPr>
          <p:nvPr/>
        </p:nvSpPr>
        <p:spPr bwMode="auto">
          <a:xfrm>
            <a:off x="3219450" y="3032126"/>
            <a:ext cx="1670050" cy="1781175"/>
          </a:xfrm>
          <a:prstGeom prst="rect">
            <a:avLst/>
          </a:prstGeom>
          <a:noFill/>
          <a:ln w="9525">
            <a:noFill/>
            <a:miter lim="800000"/>
            <a:headEnd/>
            <a:tailEnd/>
          </a:ln>
        </p:spPr>
        <p:txBody>
          <a:bodyPr/>
          <a:lstStyle/>
          <a:p>
            <a:pPr algn="r"/>
            <a:endParaRPr lang="en-GB" sz="1400"/>
          </a:p>
        </p:txBody>
      </p:sp>
      <p:sp>
        <p:nvSpPr>
          <p:cNvPr id="205869" name="AutoShape 75"/>
          <p:cNvSpPr>
            <a:spLocks noChangeAspect="1" noChangeArrowheads="1" noTextEdit="1"/>
          </p:cNvSpPr>
          <p:nvPr/>
        </p:nvSpPr>
        <p:spPr bwMode="auto">
          <a:xfrm>
            <a:off x="5257800" y="2876550"/>
            <a:ext cx="2197100" cy="2300288"/>
          </a:xfrm>
          <a:prstGeom prst="rect">
            <a:avLst/>
          </a:prstGeom>
          <a:noFill/>
          <a:ln w="9525">
            <a:noFill/>
            <a:miter lim="800000"/>
            <a:headEnd/>
            <a:tailEnd/>
          </a:ln>
        </p:spPr>
        <p:txBody>
          <a:bodyPr/>
          <a:lstStyle/>
          <a:p>
            <a:endParaRPr lang="el-GR"/>
          </a:p>
        </p:txBody>
      </p:sp>
      <p:sp>
        <p:nvSpPr>
          <p:cNvPr id="205871" name="Rectangle 78"/>
          <p:cNvSpPr>
            <a:spLocks noChangeArrowheads="1"/>
          </p:cNvSpPr>
          <p:nvPr/>
        </p:nvSpPr>
        <p:spPr bwMode="auto">
          <a:xfrm>
            <a:off x="5737226" y="3001963"/>
            <a:ext cx="1681163" cy="1822450"/>
          </a:xfrm>
          <a:prstGeom prst="rect">
            <a:avLst/>
          </a:prstGeom>
          <a:noFill/>
          <a:ln w="9525">
            <a:noFill/>
            <a:miter lim="800000"/>
            <a:headEnd/>
            <a:tailEnd/>
          </a:ln>
        </p:spPr>
        <p:txBody>
          <a:bodyPr/>
          <a:lstStyle/>
          <a:p>
            <a:pPr algn="r"/>
            <a:endParaRPr lang="en-GB" sz="1400"/>
          </a:p>
        </p:txBody>
      </p:sp>
      <p:sp>
        <p:nvSpPr>
          <p:cNvPr id="205873" name="Rectangle 81"/>
          <p:cNvSpPr>
            <a:spLocks noChangeArrowheads="1"/>
          </p:cNvSpPr>
          <p:nvPr/>
        </p:nvSpPr>
        <p:spPr bwMode="auto">
          <a:xfrm>
            <a:off x="5737226" y="3001963"/>
            <a:ext cx="1681163" cy="1822450"/>
          </a:xfrm>
          <a:prstGeom prst="rect">
            <a:avLst/>
          </a:prstGeom>
          <a:noFill/>
          <a:ln w="9525">
            <a:noFill/>
            <a:miter lim="800000"/>
            <a:headEnd/>
            <a:tailEnd/>
          </a:ln>
        </p:spPr>
        <p:txBody>
          <a:bodyPr/>
          <a:lstStyle/>
          <a:p>
            <a:pPr algn="r"/>
            <a:endParaRPr lang="en-GB" sz="1400"/>
          </a:p>
        </p:txBody>
      </p:sp>
      <p:grpSp>
        <p:nvGrpSpPr>
          <p:cNvPr id="3" name="Group 2">
            <a:extLst>
              <a:ext uri="{FF2B5EF4-FFF2-40B4-BE49-F238E27FC236}">
                <a16:creationId xmlns:a16="http://schemas.microsoft.com/office/drawing/2014/main" id="{5F3CE69A-6BB2-422A-88F8-57BAA33FA745}"/>
              </a:ext>
            </a:extLst>
          </p:cNvPr>
          <p:cNvGrpSpPr/>
          <p:nvPr/>
        </p:nvGrpSpPr>
        <p:grpSpPr>
          <a:xfrm>
            <a:off x="2101851" y="2571751"/>
            <a:ext cx="2740025" cy="3019969"/>
            <a:chOff x="2133601" y="2571751"/>
            <a:chExt cx="2740025" cy="3019969"/>
          </a:xfrm>
        </p:grpSpPr>
        <p:sp>
          <p:nvSpPr>
            <p:cNvPr id="205839" name="Text Box 39"/>
            <p:cNvSpPr txBox="1">
              <a:spLocks noChangeAspect="1" noChangeArrowheads="1"/>
            </p:cNvSpPr>
            <p:nvPr/>
          </p:nvSpPr>
          <p:spPr bwMode="auto">
            <a:xfrm>
              <a:off x="2936934" y="5056189"/>
              <a:ext cx="1563570" cy="535531"/>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n-US" sz="1600" b="1" dirty="0"/>
                <a:t>Total short </a:t>
              </a:r>
              <a:br>
                <a:rPr lang="en-US" sz="1600" b="1" dirty="0"/>
              </a:br>
              <a:r>
                <a:rPr lang="en-US" sz="1600" b="1" dirty="0"/>
                <a:t>chain fatty acids</a:t>
              </a:r>
            </a:p>
          </p:txBody>
        </p:sp>
        <p:sp>
          <p:nvSpPr>
            <p:cNvPr id="205841" name="Text Box 41"/>
            <p:cNvSpPr txBox="1">
              <a:spLocks noChangeAspect="1" noChangeArrowheads="1"/>
            </p:cNvSpPr>
            <p:nvPr/>
          </p:nvSpPr>
          <p:spPr bwMode="auto">
            <a:xfrm>
              <a:off x="3661273" y="2690813"/>
              <a:ext cx="684803" cy="2585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200" i="1"/>
                <a:t>p</a:t>
              </a:r>
              <a:r>
                <a:rPr lang="fr-FR" sz="1200"/>
                <a:t> = 0.02</a:t>
              </a:r>
            </a:p>
          </p:txBody>
        </p:sp>
        <p:sp>
          <p:nvSpPr>
            <p:cNvPr id="205848" name="AutoShape 48"/>
            <p:cNvSpPr>
              <a:spLocks noChangeAspect="1" noChangeArrowheads="1" noTextEdit="1"/>
            </p:cNvSpPr>
            <p:nvPr/>
          </p:nvSpPr>
          <p:spPr bwMode="auto">
            <a:xfrm>
              <a:off x="2590801" y="2800350"/>
              <a:ext cx="2282825" cy="2552700"/>
            </a:xfrm>
            <a:prstGeom prst="rect">
              <a:avLst/>
            </a:prstGeom>
            <a:noFill/>
            <a:ln w="9525">
              <a:noFill/>
              <a:miter lim="800000"/>
              <a:headEnd/>
              <a:tailEnd/>
            </a:ln>
          </p:spPr>
          <p:txBody>
            <a:bodyPr/>
            <a:lstStyle/>
            <a:p>
              <a:endParaRPr lang="el-GR"/>
            </a:p>
          </p:txBody>
        </p:sp>
        <p:sp>
          <p:nvSpPr>
            <p:cNvPr id="205849" name="Freeform 50"/>
            <p:cNvSpPr>
              <a:spLocks/>
            </p:cNvSpPr>
            <p:nvPr/>
          </p:nvSpPr>
          <p:spPr bwMode="auto">
            <a:xfrm>
              <a:off x="3005138" y="3032126"/>
              <a:ext cx="214312" cy="1958975"/>
            </a:xfrm>
            <a:custGeom>
              <a:avLst/>
              <a:gdLst>
                <a:gd name="T0" fmla="*/ 0 w 147"/>
                <a:gd name="T1" fmla="*/ 2147483647 h 1568"/>
                <a:gd name="T2" fmla="*/ 0 w 147"/>
                <a:gd name="T3" fmla="*/ 2147483647 h 1568"/>
                <a:gd name="T4" fmla="*/ 2147483647 w 147"/>
                <a:gd name="T5" fmla="*/ 0 h 1568"/>
                <a:gd name="T6" fmla="*/ 2147483647 w 147"/>
                <a:gd name="T7" fmla="*/ 2147483647 h 1568"/>
                <a:gd name="T8" fmla="*/ 0 w 147"/>
                <a:gd name="T9" fmla="*/ 2147483647 h 1568"/>
                <a:gd name="T10" fmla="*/ 0 60000 65536"/>
                <a:gd name="T11" fmla="*/ 0 60000 65536"/>
                <a:gd name="T12" fmla="*/ 0 60000 65536"/>
                <a:gd name="T13" fmla="*/ 0 60000 65536"/>
                <a:gd name="T14" fmla="*/ 0 60000 65536"/>
                <a:gd name="T15" fmla="*/ 0 w 147"/>
                <a:gd name="T16" fmla="*/ 0 h 1568"/>
                <a:gd name="T17" fmla="*/ 147 w 147"/>
                <a:gd name="T18" fmla="*/ 1568 h 1568"/>
              </a:gdLst>
              <a:ahLst/>
              <a:cxnLst>
                <a:cxn ang="T10">
                  <a:pos x="T0" y="T1"/>
                </a:cxn>
                <a:cxn ang="T11">
                  <a:pos x="T2" y="T3"/>
                </a:cxn>
                <a:cxn ang="T12">
                  <a:pos x="T4" y="T5"/>
                </a:cxn>
                <a:cxn ang="T13">
                  <a:pos x="T6" y="T7"/>
                </a:cxn>
                <a:cxn ang="T14">
                  <a:pos x="T8" y="T9"/>
                </a:cxn>
              </a:cxnLst>
              <a:rect l="T15" t="T16" r="T17" b="T18"/>
              <a:pathLst>
                <a:path w="147" h="1568">
                  <a:moveTo>
                    <a:pt x="0" y="1568"/>
                  </a:moveTo>
                  <a:lnTo>
                    <a:pt x="0" y="143"/>
                  </a:lnTo>
                  <a:lnTo>
                    <a:pt x="147" y="0"/>
                  </a:lnTo>
                  <a:lnTo>
                    <a:pt x="147" y="1426"/>
                  </a:lnTo>
                  <a:lnTo>
                    <a:pt x="0" y="1568"/>
                  </a:lnTo>
                  <a:close/>
                </a:path>
              </a:pathLst>
            </a:custGeom>
            <a:noFill/>
            <a:ln w="9525">
              <a:noFill/>
              <a:round/>
              <a:headEnd/>
              <a:tailEnd/>
            </a:ln>
          </p:spPr>
          <p:txBody>
            <a:bodyPr/>
            <a:lstStyle/>
            <a:p>
              <a:endParaRPr lang="el-GR"/>
            </a:p>
          </p:txBody>
        </p:sp>
        <p:sp>
          <p:nvSpPr>
            <p:cNvPr id="205851" name="Freeform 53"/>
            <p:cNvSpPr>
              <a:spLocks/>
            </p:cNvSpPr>
            <p:nvPr/>
          </p:nvSpPr>
          <p:spPr bwMode="auto">
            <a:xfrm>
              <a:off x="3005138" y="3032126"/>
              <a:ext cx="214312" cy="1958975"/>
            </a:xfrm>
            <a:custGeom>
              <a:avLst/>
              <a:gdLst>
                <a:gd name="T0" fmla="*/ 0 w 147"/>
                <a:gd name="T1" fmla="*/ 2147483647 h 1568"/>
                <a:gd name="T2" fmla="*/ 0 w 147"/>
                <a:gd name="T3" fmla="*/ 2147483647 h 1568"/>
                <a:gd name="T4" fmla="*/ 2147483647 w 147"/>
                <a:gd name="T5" fmla="*/ 0 h 1568"/>
                <a:gd name="T6" fmla="*/ 2147483647 w 147"/>
                <a:gd name="T7" fmla="*/ 2147483647 h 1568"/>
                <a:gd name="T8" fmla="*/ 0 w 147"/>
                <a:gd name="T9" fmla="*/ 2147483647 h 1568"/>
                <a:gd name="T10" fmla="*/ 0 60000 65536"/>
                <a:gd name="T11" fmla="*/ 0 60000 65536"/>
                <a:gd name="T12" fmla="*/ 0 60000 65536"/>
                <a:gd name="T13" fmla="*/ 0 60000 65536"/>
                <a:gd name="T14" fmla="*/ 0 60000 65536"/>
                <a:gd name="T15" fmla="*/ 0 w 147"/>
                <a:gd name="T16" fmla="*/ 0 h 1568"/>
                <a:gd name="T17" fmla="*/ 147 w 147"/>
                <a:gd name="T18" fmla="*/ 1568 h 1568"/>
              </a:gdLst>
              <a:ahLst/>
              <a:cxnLst>
                <a:cxn ang="T10">
                  <a:pos x="T0" y="T1"/>
                </a:cxn>
                <a:cxn ang="T11">
                  <a:pos x="T2" y="T3"/>
                </a:cxn>
                <a:cxn ang="T12">
                  <a:pos x="T4" y="T5"/>
                </a:cxn>
                <a:cxn ang="T13">
                  <a:pos x="T6" y="T7"/>
                </a:cxn>
                <a:cxn ang="T14">
                  <a:pos x="T8" y="T9"/>
                </a:cxn>
              </a:cxnLst>
              <a:rect l="T15" t="T16" r="T17" b="T18"/>
              <a:pathLst>
                <a:path w="147" h="1568">
                  <a:moveTo>
                    <a:pt x="0" y="1568"/>
                  </a:moveTo>
                  <a:lnTo>
                    <a:pt x="0" y="143"/>
                  </a:lnTo>
                  <a:lnTo>
                    <a:pt x="147" y="0"/>
                  </a:lnTo>
                  <a:lnTo>
                    <a:pt x="147" y="1426"/>
                  </a:lnTo>
                  <a:lnTo>
                    <a:pt x="0" y="1568"/>
                  </a:lnTo>
                  <a:close/>
                </a:path>
              </a:pathLst>
            </a:custGeom>
            <a:noFill/>
            <a:ln w="9525">
              <a:noFill/>
              <a:round/>
              <a:headEnd/>
              <a:tailEnd/>
            </a:ln>
          </p:spPr>
          <p:txBody>
            <a:bodyPr/>
            <a:lstStyle/>
            <a:p>
              <a:endParaRPr lang="el-GR"/>
            </a:p>
          </p:txBody>
        </p:sp>
        <p:sp>
          <p:nvSpPr>
            <p:cNvPr id="205852" name="Rectangle 54"/>
            <p:cNvSpPr>
              <a:spLocks noChangeArrowheads="1"/>
            </p:cNvSpPr>
            <p:nvPr/>
          </p:nvSpPr>
          <p:spPr bwMode="auto">
            <a:xfrm>
              <a:off x="3200400" y="3181351"/>
              <a:ext cx="1670050" cy="1781175"/>
            </a:xfrm>
            <a:prstGeom prst="rect">
              <a:avLst/>
            </a:prstGeom>
            <a:noFill/>
            <a:ln w="9525">
              <a:noFill/>
              <a:miter lim="800000"/>
              <a:headEnd/>
              <a:tailEnd/>
            </a:ln>
          </p:spPr>
          <p:txBody>
            <a:bodyPr/>
            <a:lstStyle/>
            <a:p>
              <a:pPr algn="r"/>
              <a:endParaRPr lang="en-GB" sz="1400"/>
            </a:p>
          </p:txBody>
        </p:sp>
        <p:sp>
          <p:nvSpPr>
            <p:cNvPr id="205853" name="Rectangle 56"/>
            <p:cNvSpPr>
              <a:spLocks noChangeArrowheads="1"/>
            </p:cNvSpPr>
            <p:nvPr/>
          </p:nvSpPr>
          <p:spPr bwMode="auto">
            <a:xfrm>
              <a:off x="3155951" y="3716338"/>
              <a:ext cx="461963" cy="1268412"/>
            </a:xfrm>
            <a:prstGeom prst="rect">
              <a:avLst/>
            </a:prstGeom>
            <a:solidFill>
              <a:srgbClr val="FFCC00"/>
            </a:solidFill>
            <a:ln w="6350">
              <a:solidFill>
                <a:srgbClr val="FFC408"/>
              </a:solidFill>
              <a:miter lim="800000"/>
              <a:headEnd/>
              <a:tailEnd/>
            </a:ln>
            <a:effectLst>
              <a:outerShdw blurRad="50800" dist="38100" dir="5400000" algn="t" rotWithShape="0">
                <a:prstClr val="black">
                  <a:alpha val="40000"/>
                </a:prstClr>
              </a:outerShdw>
            </a:effectLst>
          </p:spPr>
          <p:txBody>
            <a:bodyPr/>
            <a:lstStyle/>
            <a:p>
              <a:pPr algn="r"/>
              <a:endParaRPr lang="en-GB" sz="1400" dirty="0"/>
            </a:p>
          </p:txBody>
        </p:sp>
        <p:sp>
          <p:nvSpPr>
            <p:cNvPr id="205854" name="Rectangle 59"/>
            <p:cNvSpPr>
              <a:spLocks noChangeArrowheads="1"/>
            </p:cNvSpPr>
            <p:nvPr/>
          </p:nvSpPr>
          <p:spPr bwMode="auto">
            <a:xfrm>
              <a:off x="4084639" y="3197226"/>
              <a:ext cx="460375" cy="1787525"/>
            </a:xfrm>
            <a:prstGeom prst="rect">
              <a:avLst/>
            </a:prstGeom>
            <a:solidFill>
              <a:srgbClr val="0070C0"/>
            </a:solidFill>
            <a:ln w="6350">
              <a:noFill/>
              <a:miter lim="800000"/>
              <a:headEnd/>
              <a:tailEnd/>
            </a:ln>
            <a:effectLst>
              <a:outerShdw blurRad="50800" dist="38100" dir="2700000" algn="tl" rotWithShape="0">
                <a:prstClr val="black">
                  <a:alpha val="40000"/>
                </a:prstClr>
              </a:outerShdw>
            </a:effectLst>
          </p:spPr>
          <p:txBody>
            <a:bodyPr/>
            <a:lstStyle/>
            <a:p>
              <a:pPr algn="r"/>
              <a:endParaRPr lang="en-GB" sz="1400" dirty="0"/>
            </a:p>
          </p:txBody>
        </p:sp>
        <p:sp>
          <p:nvSpPr>
            <p:cNvPr id="205855" name="Line 61"/>
            <p:cNvSpPr>
              <a:spLocks noChangeShapeType="1"/>
            </p:cNvSpPr>
            <p:nvPr/>
          </p:nvSpPr>
          <p:spPr bwMode="auto">
            <a:xfrm flipV="1">
              <a:off x="3005139" y="3209926"/>
              <a:ext cx="1587" cy="1781175"/>
            </a:xfrm>
            <a:prstGeom prst="line">
              <a:avLst/>
            </a:prstGeom>
            <a:noFill/>
            <a:ln w="4763">
              <a:solidFill>
                <a:srgbClr val="27318B"/>
              </a:solidFill>
              <a:round/>
              <a:headEnd/>
              <a:tailEnd/>
            </a:ln>
          </p:spPr>
          <p:txBody>
            <a:bodyPr/>
            <a:lstStyle/>
            <a:p>
              <a:endParaRPr lang="el-GR"/>
            </a:p>
          </p:txBody>
        </p:sp>
        <p:sp>
          <p:nvSpPr>
            <p:cNvPr id="205856" name="Line 62"/>
            <p:cNvSpPr>
              <a:spLocks noChangeShapeType="1"/>
            </p:cNvSpPr>
            <p:nvPr/>
          </p:nvSpPr>
          <p:spPr bwMode="auto">
            <a:xfrm flipH="1">
              <a:off x="2984500" y="4991100"/>
              <a:ext cx="20638" cy="1588"/>
            </a:xfrm>
            <a:prstGeom prst="line">
              <a:avLst/>
            </a:prstGeom>
            <a:noFill/>
            <a:ln w="4763">
              <a:solidFill>
                <a:srgbClr val="27318B"/>
              </a:solidFill>
              <a:round/>
              <a:headEnd/>
              <a:tailEnd/>
            </a:ln>
          </p:spPr>
          <p:txBody>
            <a:bodyPr/>
            <a:lstStyle/>
            <a:p>
              <a:endParaRPr lang="el-GR"/>
            </a:p>
          </p:txBody>
        </p:sp>
        <p:sp>
          <p:nvSpPr>
            <p:cNvPr id="205857" name="Line 63"/>
            <p:cNvSpPr>
              <a:spLocks noChangeShapeType="1"/>
            </p:cNvSpPr>
            <p:nvPr/>
          </p:nvSpPr>
          <p:spPr bwMode="auto">
            <a:xfrm flipH="1">
              <a:off x="2984500" y="4397375"/>
              <a:ext cx="20638" cy="1588"/>
            </a:xfrm>
            <a:prstGeom prst="line">
              <a:avLst/>
            </a:prstGeom>
            <a:noFill/>
            <a:ln w="4763">
              <a:solidFill>
                <a:srgbClr val="27318B"/>
              </a:solidFill>
              <a:round/>
              <a:headEnd/>
              <a:tailEnd/>
            </a:ln>
          </p:spPr>
          <p:txBody>
            <a:bodyPr/>
            <a:lstStyle/>
            <a:p>
              <a:endParaRPr lang="el-GR"/>
            </a:p>
          </p:txBody>
        </p:sp>
        <p:sp>
          <p:nvSpPr>
            <p:cNvPr id="205858" name="Line 64"/>
            <p:cNvSpPr>
              <a:spLocks noChangeShapeType="1"/>
            </p:cNvSpPr>
            <p:nvPr/>
          </p:nvSpPr>
          <p:spPr bwMode="auto">
            <a:xfrm flipH="1">
              <a:off x="2984500" y="3803650"/>
              <a:ext cx="20638" cy="1588"/>
            </a:xfrm>
            <a:prstGeom prst="line">
              <a:avLst/>
            </a:prstGeom>
            <a:noFill/>
            <a:ln w="4763">
              <a:solidFill>
                <a:srgbClr val="27318B"/>
              </a:solidFill>
              <a:round/>
              <a:headEnd/>
              <a:tailEnd/>
            </a:ln>
          </p:spPr>
          <p:txBody>
            <a:bodyPr/>
            <a:lstStyle/>
            <a:p>
              <a:endParaRPr lang="el-GR"/>
            </a:p>
          </p:txBody>
        </p:sp>
        <p:sp>
          <p:nvSpPr>
            <p:cNvPr id="205859" name="Line 65"/>
            <p:cNvSpPr>
              <a:spLocks noChangeShapeType="1"/>
            </p:cNvSpPr>
            <p:nvPr/>
          </p:nvSpPr>
          <p:spPr bwMode="auto">
            <a:xfrm flipH="1">
              <a:off x="2984500" y="3209925"/>
              <a:ext cx="20638" cy="1588"/>
            </a:xfrm>
            <a:prstGeom prst="line">
              <a:avLst/>
            </a:prstGeom>
            <a:noFill/>
            <a:ln w="4763">
              <a:solidFill>
                <a:srgbClr val="27318B"/>
              </a:solidFill>
              <a:round/>
              <a:headEnd/>
              <a:tailEnd/>
            </a:ln>
          </p:spPr>
          <p:txBody>
            <a:bodyPr/>
            <a:lstStyle/>
            <a:p>
              <a:endParaRPr lang="el-GR"/>
            </a:p>
          </p:txBody>
        </p:sp>
        <p:sp>
          <p:nvSpPr>
            <p:cNvPr id="205860" name="Rectangle 66"/>
            <p:cNvSpPr>
              <a:spLocks noChangeArrowheads="1"/>
            </p:cNvSpPr>
            <p:nvPr/>
          </p:nvSpPr>
          <p:spPr bwMode="auto">
            <a:xfrm>
              <a:off x="2776538" y="4848226"/>
              <a:ext cx="9137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0</a:t>
              </a:r>
              <a:endParaRPr lang="en-US" sz="1400">
                <a:ea typeface="ＭＳ Ｐゴシック" pitchFamily="34" charset="-128"/>
              </a:endParaRPr>
            </a:p>
          </p:txBody>
        </p:sp>
        <p:sp>
          <p:nvSpPr>
            <p:cNvPr id="205861" name="Rectangle 67"/>
            <p:cNvSpPr>
              <a:spLocks noChangeArrowheads="1"/>
            </p:cNvSpPr>
            <p:nvPr/>
          </p:nvSpPr>
          <p:spPr bwMode="auto">
            <a:xfrm>
              <a:off x="2687639" y="4254500"/>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50</a:t>
              </a:r>
              <a:endParaRPr lang="en-US" sz="1400">
                <a:ea typeface="ＭＳ Ｐゴシック" pitchFamily="34" charset="-128"/>
              </a:endParaRPr>
            </a:p>
          </p:txBody>
        </p:sp>
        <p:sp>
          <p:nvSpPr>
            <p:cNvPr id="205862" name="Rectangle 68"/>
            <p:cNvSpPr>
              <a:spLocks noChangeArrowheads="1"/>
            </p:cNvSpPr>
            <p:nvPr/>
          </p:nvSpPr>
          <p:spPr bwMode="auto">
            <a:xfrm>
              <a:off x="2597150" y="3660775"/>
              <a:ext cx="274114"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100</a:t>
              </a:r>
              <a:endParaRPr lang="en-US" sz="1400">
                <a:ea typeface="ＭＳ Ｐゴシック" pitchFamily="34" charset="-128"/>
              </a:endParaRPr>
            </a:p>
          </p:txBody>
        </p:sp>
        <p:sp>
          <p:nvSpPr>
            <p:cNvPr id="205863" name="Rectangle 69"/>
            <p:cNvSpPr>
              <a:spLocks noChangeArrowheads="1"/>
            </p:cNvSpPr>
            <p:nvPr/>
          </p:nvSpPr>
          <p:spPr bwMode="auto">
            <a:xfrm>
              <a:off x="2597150" y="3068638"/>
              <a:ext cx="274114"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150</a:t>
              </a:r>
              <a:endParaRPr lang="en-US" sz="1400">
                <a:ea typeface="ＭＳ Ｐゴシック" pitchFamily="34" charset="-128"/>
              </a:endParaRPr>
            </a:p>
          </p:txBody>
        </p:sp>
        <p:sp>
          <p:nvSpPr>
            <p:cNvPr id="205864" name="Line 70"/>
            <p:cNvSpPr>
              <a:spLocks noChangeShapeType="1"/>
            </p:cNvSpPr>
            <p:nvPr/>
          </p:nvSpPr>
          <p:spPr bwMode="auto">
            <a:xfrm>
              <a:off x="3005138" y="4991100"/>
              <a:ext cx="1668462" cy="1588"/>
            </a:xfrm>
            <a:prstGeom prst="line">
              <a:avLst/>
            </a:prstGeom>
            <a:noFill/>
            <a:ln w="4763">
              <a:solidFill>
                <a:srgbClr val="000000"/>
              </a:solidFill>
              <a:round/>
              <a:headEnd/>
              <a:tailEnd/>
            </a:ln>
          </p:spPr>
          <p:txBody>
            <a:bodyPr/>
            <a:lstStyle/>
            <a:p>
              <a:endParaRPr lang="el-GR"/>
            </a:p>
          </p:txBody>
        </p:sp>
        <p:sp>
          <p:nvSpPr>
            <p:cNvPr id="205865" name="Line 71"/>
            <p:cNvSpPr>
              <a:spLocks noChangeShapeType="1"/>
            </p:cNvSpPr>
            <p:nvPr/>
          </p:nvSpPr>
          <p:spPr bwMode="auto">
            <a:xfrm>
              <a:off x="3005139" y="4991101"/>
              <a:ext cx="1587" cy="30163"/>
            </a:xfrm>
            <a:prstGeom prst="line">
              <a:avLst/>
            </a:prstGeom>
            <a:noFill/>
            <a:ln w="4763">
              <a:solidFill>
                <a:srgbClr val="27318B"/>
              </a:solidFill>
              <a:round/>
              <a:headEnd/>
              <a:tailEnd/>
            </a:ln>
          </p:spPr>
          <p:txBody>
            <a:bodyPr/>
            <a:lstStyle/>
            <a:p>
              <a:endParaRPr lang="el-GR"/>
            </a:p>
          </p:txBody>
        </p:sp>
        <p:sp>
          <p:nvSpPr>
            <p:cNvPr id="205866" name="Line 72"/>
            <p:cNvSpPr>
              <a:spLocks noChangeShapeType="1"/>
            </p:cNvSpPr>
            <p:nvPr/>
          </p:nvSpPr>
          <p:spPr bwMode="auto">
            <a:xfrm>
              <a:off x="4673600" y="4991101"/>
              <a:ext cx="1588" cy="30163"/>
            </a:xfrm>
            <a:prstGeom prst="line">
              <a:avLst/>
            </a:prstGeom>
            <a:noFill/>
            <a:ln w="4763">
              <a:solidFill>
                <a:srgbClr val="27318B"/>
              </a:solidFill>
              <a:round/>
              <a:headEnd/>
              <a:tailEnd/>
            </a:ln>
          </p:spPr>
          <p:txBody>
            <a:bodyPr/>
            <a:lstStyle/>
            <a:p>
              <a:endParaRPr lang="el-GR"/>
            </a:p>
          </p:txBody>
        </p:sp>
        <p:sp>
          <p:nvSpPr>
            <p:cNvPr id="205867" name="Text Box 73"/>
            <p:cNvSpPr txBox="1">
              <a:spLocks noChangeAspect="1" noChangeArrowheads="1"/>
            </p:cNvSpPr>
            <p:nvPr/>
          </p:nvSpPr>
          <p:spPr bwMode="auto">
            <a:xfrm>
              <a:off x="3173417" y="4105275"/>
              <a:ext cx="458780" cy="2862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400" b="1"/>
                <a:t>107</a:t>
              </a:r>
            </a:p>
          </p:txBody>
        </p:sp>
        <p:sp>
          <p:nvSpPr>
            <p:cNvPr id="205868" name="Text Box 74"/>
            <p:cNvSpPr txBox="1">
              <a:spLocks noChangeAspect="1" noChangeArrowheads="1"/>
            </p:cNvSpPr>
            <p:nvPr/>
          </p:nvSpPr>
          <p:spPr bwMode="auto">
            <a:xfrm>
              <a:off x="4148142" y="4105275"/>
              <a:ext cx="458780" cy="2862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400" b="1" dirty="0"/>
                <a:t>150</a:t>
              </a:r>
            </a:p>
          </p:txBody>
        </p:sp>
        <p:sp>
          <p:nvSpPr>
            <p:cNvPr id="205923" name="Text Box 43"/>
            <p:cNvSpPr txBox="1">
              <a:spLocks noChangeAspect="1" noChangeArrowheads="1"/>
            </p:cNvSpPr>
            <p:nvPr/>
          </p:nvSpPr>
          <p:spPr bwMode="auto">
            <a:xfrm>
              <a:off x="2133601" y="2571751"/>
              <a:ext cx="1558925" cy="257175"/>
            </a:xfrm>
            <a:prstGeom prst="rect">
              <a:avLst/>
            </a:prstGeom>
            <a:noFill/>
            <a:ln w="12700">
              <a:noFill/>
              <a:miter lim="800000"/>
              <a:headEnd type="none" w="sm" len="sm"/>
              <a:tailEnd type="none" w="sm" len="sm"/>
            </a:ln>
          </p:spPr>
          <p:txBody>
            <a:bodyPr>
              <a:spAutoFit/>
            </a:bodyPr>
            <a:lstStyle/>
            <a:p>
              <a:pPr algn="ctr" defTabSz="703263" eaLnBrk="0" hangingPunct="0">
                <a:lnSpc>
                  <a:spcPct val="90000"/>
                </a:lnSpc>
              </a:pPr>
              <a:r>
                <a:rPr lang="en-US" sz="1200" dirty="0">
                  <a:sym typeface="Symbol" pitchFamily="18" charset="2"/>
                </a:rPr>
                <a:t>mmol/kg</a:t>
              </a:r>
              <a:r>
                <a:rPr lang="en-US" sz="1200" baseline="30000" dirty="0">
                  <a:sym typeface="Symbol" pitchFamily="18" charset="2"/>
                </a:rPr>
                <a:t>-1 </a:t>
              </a:r>
              <a:r>
                <a:rPr lang="en-US" sz="1200" dirty="0">
                  <a:sym typeface="Symbol" pitchFamily="18" charset="2"/>
                </a:rPr>
                <a:t>feces</a:t>
              </a:r>
              <a:endParaRPr lang="en-US" sz="1200" dirty="0"/>
            </a:p>
          </p:txBody>
        </p:sp>
        <p:sp>
          <p:nvSpPr>
            <p:cNvPr id="205926" name="Rectangle 120"/>
            <p:cNvSpPr>
              <a:spLocks noChangeArrowheads="1"/>
            </p:cNvSpPr>
            <p:nvPr/>
          </p:nvSpPr>
          <p:spPr bwMode="auto">
            <a:xfrm>
              <a:off x="4163968" y="3003551"/>
              <a:ext cx="300082" cy="369332"/>
            </a:xfrm>
            <a:prstGeom prst="rect">
              <a:avLst/>
            </a:prstGeom>
            <a:noFill/>
            <a:ln w="9525">
              <a:noFill/>
              <a:miter lim="800000"/>
              <a:headEnd/>
              <a:tailEnd/>
            </a:ln>
          </p:spPr>
          <p:txBody>
            <a:bodyPr wrap="none">
              <a:spAutoFit/>
            </a:bodyPr>
            <a:lstStyle/>
            <a:p>
              <a:pPr algn="r"/>
              <a:r>
                <a:rPr lang="fr-FR" b="1"/>
                <a:t>*</a:t>
              </a:r>
              <a:endParaRPr lang="en-US" b="1"/>
            </a:p>
          </p:txBody>
        </p:sp>
        <p:sp>
          <p:nvSpPr>
            <p:cNvPr id="205927" name="Rectangle 120"/>
            <p:cNvSpPr>
              <a:spLocks noChangeArrowheads="1"/>
            </p:cNvSpPr>
            <p:nvPr/>
          </p:nvSpPr>
          <p:spPr bwMode="auto">
            <a:xfrm>
              <a:off x="3478168" y="2647951"/>
              <a:ext cx="300082" cy="369332"/>
            </a:xfrm>
            <a:prstGeom prst="rect">
              <a:avLst/>
            </a:prstGeom>
            <a:noFill/>
            <a:ln w="9525">
              <a:noFill/>
              <a:miter lim="800000"/>
              <a:headEnd/>
              <a:tailEnd/>
            </a:ln>
          </p:spPr>
          <p:txBody>
            <a:bodyPr wrap="none">
              <a:spAutoFit/>
            </a:bodyPr>
            <a:lstStyle/>
            <a:p>
              <a:pPr algn="r"/>
              <a:r>
                <a:rPr lang="fr-FR" b="1"/>
                <a:t>*</a:t>
              </a:r>
              <a:endParaRPr lang="en-US" b="1"/>
            </a:p>
          </p:txBody>
        </p:sp>
      </p:grpSp>
      <p:grpSp>
        <p:nvGrpSpPr>
          <p:cNvPr id="7" name="Group 6">
            <a:extLst>
              <a:ext uri="{FF2B5EF4-FFF2-40B4-BE49-F238E27FC236}">
                <a16:creationId xmlns:a16="http://schemas.microsoft.com/office/drawing/2014/main" id="{7DABF3C0-2088-4CD7-9A1B-BE1555996BFA}"/>
              </a:ext>
            </a:extLst>
          </p:cNvPr>
          <p:cNvGrpSpPr/>
          <p:nvPr/>
        </p:nvGrpSpPr>
        <p:grpSpPr>
          <a:xfrm>
            <a:off x="4783139" y="2571751"/>
            <a:ext cx="2605763" cy="2798369"/>
            <a:chOff x="4783139" y="2571751"/>
            <a:chExt cx="2605763" cy="2798369"/>
          </a:xfrm>
        </p:grpSpPr>
        <p:sp>
          <p:nvSpPr>
            <p:cNvPr id="205837" name="Text Box 37"/>
            <p:cNvSpPr txBox="1">
              <a:spLocks noChangeAspect="1" noChangeArrowheads="1"/>
            </p:cNvSpPr>
            <p:nvPr/>
          </p:nvSpPr>
          <p:spPr bwMode="auto">
            <a:xfrm>
              <a:off x="6625551" y="3409951"/>
              <a:ext cx="763351" cy="2585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200" i="1" dirty="0"/>
                <a:t>p</a:t>
              </a:r>
              <a:r>
                <a:rPr lang="fr-FR" sz="1200" dirty="0"/>
                <a:t> = 0.004</a:t>
              </a:r>
            </a:p>
          </p:txBody>
        </p:sp>
        <p:grpSp>
          <p:nvGrpSpPr>
            <p:cNvPr id="5" name="Group 4">
              <a:extLst>
                <a:ext uri="{FF2B5EF4-FFF2-40B4-BE49-F238E27FC236}">
                  <a16:creationId xmlns:a16="http://schemas.microsoft.com/office/drawing/2014/main" id="{B5FA207F-BA95-4B0F-A251-E1F82ECEE4D4}"/>
                </a:ext>
              </a:extLst>
            </p:cNvPr>
            <p:cNvGrpSpPr/>
            <p:nvPr/>
          </p:nvGrpSpPr>
          <p:grpSpPr>
            <a:xfrm>
              <a:off x="4783139" y="2571751"/>
              <a:ext cx="2422524" cy="2798369"/>
              <a:chOff x="4783139" y="2571751"/>
              <a:chExt cx="2422524" cy="2798369"/>
            </a:xfrm>
          </p:grpSpPr>
          <p:sp>
            <p:nvSpPr>
              <p:cNvPr id="205838" name="Text Box 38"/>
              <p:cNvSpPr txBox="1">
                <a:spLocks noChangeAspect="1" noChangeArrowheads="1"/>
              </p:cNvSpPr>
              <p:nvPr/>
            </p:nvSpPr>
            <p:spPr bwMode="auto">
              <a:xfrm>
                <a:off x="5598789" y="5056188"/>
                <a:ext cx="1183337" cy="3139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n-US" sz="1600" b="1"/>
                  <a:t>Butyric acid</a:t>
                </a:r>
              </a:p>
            </p:txBody>
          </p:sp>
          <p:sp>
            <p:nvSpPr>
              <p:cNvPr id="205843" name="Text Box 43"/>
              <p:cNvSpPr txBox="1">
                <a:spLocks noChangeAspect="1" noChangeArrowheads="1"/>
              </p:cNvSpPr>
              <p:nvPr/>
            </p:nvSpPr>
            <p:spPr bwMode="auto">
              <a:xfrm>
                <a:off x="4783139" y="2571751"/>
                <a:ext cx="1558925" cy="257175"/>
              </a:xfrm>
              <a:prstGeom prst="rect">
                <a:avLst/>
              </a:prstGeom>
              <a:noFill/>
              <a:ln w="12700">
                <a:noFill/>
                <a:miter lim="800000"/>
                <a:headEnd type="none" w="sm" len="sm"/>
                <a:tailEnd type="none" w="sm" len="sm"/>
              </a:ln>
            </p:spPr>
            <p:txBody>
              <a:bodyPr>
                <a:spAutoFit/>
              </a:bodyPr>
              <a:lstStyle/>
              <a:p>
                <a:pPr algn="ctr" defTabSz="703263" eaLnBrk="0" hangingPunct="0">
                  <a:lnSpc>
                    <a:spcPct val="90000"/>
                  </a:lnSpc>
                </a:pPr>
                <a:r>
                  <a:rPr lang="en-US" sz="1200">
                    <a:sym typeface="Symbol" pitchFamily="18" charset="2"/>
                  </a:rPr>
                  <a:t>mmol/kg</a:t>
                </a:r>
                <a:r>
                  <a:rPr lang="en-US" sz="1200" baseline="30000">
                    <a:sym typeface="Symbol" pitchFamily="18" charset="2"/>
                  </a:rPr>
                  <a:t>-1 </a:t>
                </a:r>
                <a:r>
                  <a:rPr lang="en-US" sz="1200">
                    <a:sym typeface="Symbol" pitchFamily="18" charset="2"/>
                  </a:rPr>
                  <a:t>feces</a:t>
                </a:r>
                <a:endParaRPr lang="en-US" sz="1200"/>
              </a:p>
            </p:txBody>
          </p:sp>
          <p:sp>
            <p:nvSpPr>
              <p:cNvPr id="205870" name="Freeform 77"/>
              <p:cNvSpPr>
                <a:spLocks/>
              </p:cNvSpPr>
              <p:nvPr/>
            </p:nvSpPr>
            <p:spPr bwMode="auto">
              <a:xfrm>
                <a:off x="5522913" y="3001964"/>
                <a:ext cx="214312" cy="2009775"/>
              </a:xfrm>
              <a:custGeom>
                <a:avLst/>
                <a:gdLst>
                  <a:gd name="T0" fmla="*/ 0 w 148"/>
                  <a:gd name="T1" fmla="*/ 2147483647 h 1579"/>
                  <a:gd name="T2" fmla="*/ 0 w 148"/>
                  <a:gd name="T3" fmla="*/ 2147483647 h 1579"/>
                  <a:gd name="T4" fmla="*/ 2147483647 w 148"/>
                  <a:gd name="T5" fmla="*/ 0 h 1579"/>
                  <a:gd name="T6" fmla="*/ 2147483647 w 148"/>
                  <a:gd name="T7" fmla="*/ 2147483647 h 1579"/>
                  <a:gd name="T8" fmla="*/ 0 w 148"/>
                  <a:gd name="T9" fmla="*/ 2147483647 h 1579"/>
                  <a:gd name="T10" fmla="*/ 0 60000 65536"/>
                  <a:gd name="T11" fmla="*/ 0 60000 65536"/>
                  <a:gd name="T12" fmla="*/ 0 60000 65536"/>
                  <a:gd name="T13" fmla="*/ 0 60000 65536"/>
                  <a:gd name="T14" fmla="*/ 0 60000 65536"/>
                  <a:gd name="T15" fmla="*/ 0 w 148"/>
                  <a:gd name="T16" fmla="*/ 0 h 1579"/>
                  <a:gd name="T17" fmla="*/ 148 w 148"/>
                  <a:gd name="T18" fmla="*/ 1579 h 1579"/>
                </a:gdLst>
                <a:ahLst/>
                <a:cxnLst>
                  <a:cxn ang="T10">
                    <a:pos x="T0" y="T1"/>
                  </a:cxn>
                  <a:cxn ang="T11">
                    <a:pos x="T2" y="T3"/>
                  </a:cxn>
                  <a:cxn ang="T12">
                    <a:pos x="T4" y="T5"/>
                  </a:cxn>
                  <a:cxn ang="T13">
                    <a:pos x="T6" y="T7"/>
                  </a:cxn>
                  <a:cxn ang="T14">
                    <a:pos x="T8" y="T9"/>
                  </a:cxn>
                </a:cxnLst>
                <a:rect l="T15" t="T16" r="T17" b="T18"/>
                <a:pathLst>
                  <a:path w="148" h="1579">
                    <a:moveTo>
                      <a:pt x="0" y="1579"/>
                    </a:moveTo>
                    <a:lnTo>
                      <a:pt x="0" y="146"/>
                    </a:lnTo>
                    <a:lnTo>
                      <a:pt x="148" y="0"/>
                    </a:lnTo>
                    <a:lnTo>
                      <a:pt x="148" y="1433"/>
                    </a:lnTo>
                    <a:lnTo>
                      <a:pt x="0" y="1579"/>
                    </a:lnTo>
                    <a:close/>
                  </a:path>
                </a:pathLst>
              </a:custGeom>
              <a:noFill/>
              <a:ln w="9525">
                <a:noFill/>
                <a:round/>
                <a:headEnd/>
                <a:tailEnd/>
              </a:ln>
            </p:spPr>
            <p:txBody>
              <a:bodyPr/>
              <a:lstStyle/>
              <a:p>
                <a:endParaRPr lang="el-GR"/>
              </a:p>
            </p:txBody>
          </p:sp>
          <p:sp>
            <p:nvSpPr>
              <p:cNvPr id="205872" name="Freeform 80"/>
              <p:cNvSpPr>
                <a:spLocks/>
              </p:cNvSpPr>
              <p:nvPr/>
            </p:nvSpPr>
            <p:spPr bwMode="auto">
              <a:xfrm>
                <a:off x="5522913" y="3001964"/>
                <a:ext cx="214312" cy="2009775"/>
              </a:xfrm>
              <a:custGeom>
                <a:avLst/>
                <a:gdLst>
                  <a:gd name="T0" fmla="*/ 0 w 148"/>
                  <a:gd name="T1" fmla="*/ 2147483647 h 1579"/>
                  <a:gd name="T2" fmla="*/ 0 w 148"/>
                  <a:gd name="T3" fmla="*/ 2147483647 h 1579"/>
                  <a:gd name="T4" fmla="*/ 2147483647 w 148"/>
                  <a:gd name="T5" fmla="*/ 0 h 1579"/>
                  <a:gd name="T6" fmla="*/ 2147483647 w 148"/>
                  <a:gd name="T7" fmla="*/ 2147483647 h 1579"/>
                  <a:gd name="T8" fmla="*/ 0 w 148"/>
                  <a:gd name="T9" fmla="*/ 2147483647 h 1579"/>
                  <a:gd name="T10" fmla="*/ 0 60000 65536"/>
                  <a:gd name="T11" fmla="*/ 0 60000 65536"/>
                  <a:gd name="T12" fmla="*/ 0 60000 65536"/>
                  <a:gd name="T13" fmla="*/ 0 60000 65536"/>
                  <a:gd name="T14" fmla="*/ 0 60000 65536"/>
                  <a:gd name="T15" fmla="*/ 0 w 148"/>
                  <a:gd name="T16" fmla="*/ 0 h 1579"/>
                  <a:gd name="T17" fmla="*/ 148 w 148"/>
                  <a:gd name="T18" fmla="*/ 1579 h 1579"/>
                </a:gdLst>
                <a:ahLst/>
                <a:cxnLst>
                  <a:cxn ang="T10">
                    <a:pos x="T0" y="T1"/>
                  </a:cxn>
                  <a:cxn ang="T11">
                    <a:pos x="T2" y="T3"/>
                  </a:cxn>
                  <a:cxn ang="T12">
                    <a:pos x="T4" y="T5"/>
                  </a:cxn>
                  <a:cxn ang="T13">
                    <a:pos x="T6" y="T7"/>
                  </a:cxn>
                  <a:cxn ang="T14">
                    <a:pos x="T8" y="T9"/>
                  </a:cxn>
                </a:cxnLst>
                <a:rect l="T15" t="T16" r="T17" b="T18"/>
                <a:pathLst>
                  <a:path w="148" h="1579">
                    <a:moveTo>
                      <a:pt x="0" y="1579"/>
                    </a:moveTo>
                    <a:lnTo>
                      <a:pt x="0" y="146"/>
                    </a:lnTo>
                    <a:lnTo>
                      <a:pt x="148" y="0"/>
                    </a:lnTo>
                    <a:lnTo>
                      <a:pt x="148" y="1433"/>
                    </a:lnTo>
                    <a:lnTo>
                      <a:pt x="0" y="1579"/>
                    </a:lnTo>
                    <a:close/>
                  </a:path>
                </a:pathLst>
              </a:custGeom>
              <a:noFill/>
              <a:ln w="9525">
                <a:noFill/>
                <a:round/>
                <a:headEnd/>
                <a:tailEnd/>
              </a:ln>
            </p:spPr>
            <p:txBody>
              <a:bodyPr/>
              <a:lstStyle/>
              <a:p>
                <a:endParaRPr lang="el-GR"/>
              </a:p>
            </p:txBody>
          </p:sp>
          <p:sp>
            <p:nvSpPr>
              <p:cNvPr id="205874" name="Rectangle 83"/>
              <p:cNvSpPr>
                <a:spLocks noChangeArrowheads="1"/>
              </p:cNvSpPr>
              <p:nvPr/>
            </p:nvSpPr>
            <p:spPr bwMode="auto">
              <a:xfrm>
                <a:off x="5672138" y="4397376"/>
                <a:ext cx="469900" cy="601663"/>
              </a:xfrm>
              <a:prstGeom prst="rect">
                <a:avLst/>
              </a:prstGeom>
              <a:solidFill>
                <a:srgbClr val="FFCC00"/>
              </a:solidFill>
              <a:ln w="6350">
                <a:solidFill>
                  <a:srgbClr val="FFC408"/>
                </a:solidFill>
                <a:miter lim="800000"/>
                <a:headEnd/>
                <a:tailEnd/>
              </a:ln>
              <a:effectLst>
                <a:outerShdw blurRad="50800" dist="38100" dir="2700000" algn="tl" rotWithShape="0">
                  <a:prstClr val="black">
                    <a:alpha val="40000"/>
                  </a:prstClr>
                </a:outerShdw>
              </a:effectLst>
            </p:spPr>
            <p:txBody>
              <a:bodyPr/>
              <a:lstStyle/>
              <a:p>
                <a:pPr algn="r"/>
                <a:endParaRPr lang="en-GB" sz="1400"/>
              </a:p>
            </p:txBody>
          </p:sp>
          <p:sp>
            <p:nvSpPr>
              <p:cNvPr id="205875" name="Rectangle 86"/>
              <p:cNvSpPr>
                <a:spLocks noChangeArrowheads="1"/>
              </p:cNvSpPr>
              <p:nvPr/>
            </p:nvSpPr>
            <p:spPr bwMode="auto">
              <a:xfrm>
                <a:off x="6607175" y="4030664"/>
                <a:ext cx="465138" cy="968375"/>
              </a:xfrm>
              <a:prstGeom prst="rect">
                <a:avLst/>
              </a:prstGeom>
              <a:solidFill>
                <a:srgbClr val="0070C0"/>
              </a:solidFill>
              <a:ln w="6350">
                <a:noFill/>
                <a:miter lim="800000"/>
                <a:headEnd/>
                <a:tailEnd/>
              </a:ln>
              <a:effectLst>
                <a:outerShdw blurRad="50800" dist="38100" dir="2700000" algn="tl" rotWithShape="0">
                  <a:prstClr val="black">
                    <a:alpha val="40000"/>
                  </a:prstClr>
                </a:outerShdw>
              </a:effectLst>
            </p:spPr>
            <p:txBody>
              <a:bodyPr/>
              <a:lstStyle/>
              <a:p>
                <a:pPr algn="r"/>
                <a:endParaRPr lang="en-GB" sz="1400" dirty="0"/>
              </a:p>
            </p:txBody>
          </p:sp>
          <p:sp>
            <p:nvSpPr>
              <p:cNvPr id="205876" name="Line 88"/>
              <p:cNvSpPr>
                <a:spLocks noChangeShapeType="1"/>
              </p:cNvSpPr>
              <p:nvPr/>
            </p:nvSpPr>
            <p:spPr bwMode="auto">
              <a:xfrm flipV="1">
                <a:off x="5522914" y="3187700"/>
                <a:ext cx="1587" cy="1824038"/>
              </a:xfrm>
              <a:prstGeom prst="line">
                <a:avLst/>
              </a:prstGeom>
              <a:noFill/>
              <a:ln w="4763">
                <a:solidFill>
                  <a:srgbClr val="27318B"/>
                </a:solidFill>
                <a:round/>
                <a:headEnd/>
                <a:tailEnd/>
              </a:ln>
            </p:spPr>
            <p:txBody>
              <a:bodyPr/>
              <a:lstStyle/>
              <a:p>
                <a:endParaRPr lang="el-GR"/>
              </a:p>
            </p:txBody>
          </p:sp>
          <p:sp>
            <p:nvSpPr>
              <p:cNvPr id="205877" name="Line 89"/>
              <p:cNvSpPr>
                <a:spLocks noChangeShapeType="1"/>
              </p:cNvSpPr>
              <p:nvPr/>
            </p:nvSpPr>
            <p:spPr bwMode="auto">
              <a:xfrm flipH="1">
                <a:off x="5502275" y="5011738"/>
                <a:ext cx="20638" cy="0"/>
              </a:xfrm>
              <a:prstGeom prst="line">
                <a:avLst/>
              </a:prstGeom>
              <a:noFill/>
              <a:ln w="4763">
                <a:solidFill>
                  <a:srgbClr val="27318B"/>
                </a:solidFill>
                <a:round/>
                <a:headEnd/>
                <a:tailEnd/>
              </a:ln>
            </p:spPr>
            <p:txBody>
              <a:bodyPr/>
              <a:lstStyle/>
              <a:p>
                <a:endParaRPr lang="el-GR"/>
              </a:p>
            </p:txBody>
          </p:sp>
          <p:sp>
            <p:nvSpPr>
              <p:cNvPr id="205878" name="Line 90"/>
              <p:cNvSpPr>
                <a:spLocks noChangeShapeType="1"/>
              </p:cNvSpPr>
              <p:nvPr/>
            </p:nvSpPr>
            <p:spPr bwMode="auto">
              <a:xfrm flipH="1">
                <a:off x="5502275" y="4710113"/>
                <a:ext cx="20638" cy="0"/>
              </a:xfrm>
              <a:prstGeom prst="line">
                <a:avLst/>
              </a:prstGeom>
              <a:noFill/>
              <a:ln w="4763">
                <a:solidFill>
                  <a:srgbClr val="27318B"/>
                </a:solidFill>
                <a:round/>
                <a:headEnd/>
                <a:tailEnd/>
              </a:ln>
            </p:spPr>
            <p:txBody>
              <a:bodyPr/>
              <a:lstStyle/>
              <a:p>
                <a:endParaRPr lang="el-GR"/>
              </a:p>
            </p:txBody>
          </p:sp>
          <p:sp>
            <p:nvSpPr>
              <p:cNvPr id="205879" name="Line 91"/>
              <p:cNvSpPr>
                <a:spLocks noChangeShapeType="1"/>
              </p:cNvSpPr>
              <p:nvPr/>
            </p:nvSpPr>
            <p:spPr bwMode="auto">
              <a:xfrm flipH="1">
                <a:off x="5502275" y="4400550"/>
                <a:ext cx="20638" cy="1588"/>
              </a:xfrm>
              <a:prstGeom prst="line">
                <a:avLst/>
              </a:prstGeom>
              <a:noFill/>
              <a:ln w="4763">
                <a:solidFill>
                  <a:srgbClr val="27318B"/>
                </a:solidFill>
                <a:round/>
                <a:headEnd/>
                <a:tailEnd/>
              </a:ln>
            </p:spPr>
            <p:txBody>
              <a:bodyPr/>
              <a:lstStyle/>
              <a:p>
                <a:endParaRPr lang="el-GR"/>
              </a:p>
            </p:txBody>
          </p:sp>
          <p:sp>
            <p:nvSpPr>
              <p:cNvPr id="205880" name="Line 92"/>
              <p:cNvSpPr>
                <a:spLocks noChangeShapeType="1"/>
              </p:cNvSpPr>
              <p:nvPr/>
            </p:nvSpPr>
            <p:spPr bwMode="auto">
              <a:xfrm flipH="1">
                <a:off x="5502275" y="4100513"/>
                <a:ext cx="20638" cy="0"/>
              </a:xfrm>
              <a:prstGeom prst="line">
                <a:avLst/>
              </a:prstGeom>
              <a:noFill/>
              <a:ln w="4763">
                <a:solidFill>
                  <a:srgbClr val="27318B"/>
                </a:solidFill>
                <a:round/>
                <a:headEnd/>
                <a:tailEnd/>
              </a:ln>
            </p:spPr>
            <p:txBody>
              <a:bodyPr/>
              <a:lstStyle/>
              <a:p>
                <a:endParaRPr lang="el-GR"/>
              </a:p>
            </p:txBody>
          </p:sp>
          <p:sp>
            <p:nvSpPr>
              <p:cNvPr id="205881" name="Line 93"/>
              <p:cNvSpPr>
                <a:spLocks noChangeShapeType="1"/>
              </p:cNvSpPr>
              <p:nvPr/>
            </p:nvSpPr>
            <p:spPr bwMode="auto">
              <a:xfrm flipH="1">
                <a:off x="5502275" y="3792539"/>
                <a:ext cx="20638" cy="1587"/>
              </a:xfrm>
              <a:prstGeom prst="line">
                <a:avLst/>
              </a:prstGeom>
              <a:noFill/>
              <a:ln w="4763">
                <a:solidFill>
                  <a:srgbClr val="27318B"/>
                </a:solidFill>
                <a:round/>
                <a:headEnd/>
                <a:tailEnd/>
              </a:ln>
            </p:spPr>
            <p:txBody>
              <a:bodyPr/>
              <a:lstStyle/>
              <a:p>
                <a:endParaRPr lang="el-GR"/>
              </a:p>
            </p:txBody>
          </p:sp>
          <p:sp>
            <p:nvSpPr>
              <p:cNvPr id="205882" name="Line 94"/>
              <p:cNvSpPr>
                <a:spLocks noChangeShapeType="1"/>
              </p:cNvSpPr>
              <p:nvPr/>
            </p:nvSpPr>
            <p:spPr bwMode="auto">
              <a:xfrm flipH="1">
                <a:off x="5502275" y="3489325"/>
                <a:ext cx="20638" cy="1588"/>
              </a:xfrm>
              <a:prstGeom prst="line">
                <a:avLst/>
              </a:prstGeom>
              <a:noFill/>
              <a:ln w="4763">
                <a:solidFill>
                  <a:srgbClr val="27318B"/>
                </a:solidFill>
                <a:round/>
                <a:headEnd/>
                <a:tailEnd/>
              </a:ln>
            </p:spPr>
            <p:txBody>
              <a:bodyPr/>
              <a:lstStyle/>
              <a:p>
                <a:endParaRPr lang="el-GR"/>
              </a:p>
            </p:txBody>
          </p:sp>
          <p:sp>
            <p:nvSpPr>
              <p:cNvPr id="205883" name="Line 95"/>
              <p:cNvSpPr>
                <a:spLocks noChangeShapeType="1"/>
              </p:cNvSpPr>
              <p:nvPr/>
            </p:nvSpPr>
            <p:spPr bwMode="auto">
              <a:xfrm flipH="1">
                <a:off x="5502275" y="3187700"/>
                <a:ext cx="20638" cy="1588"/>
              </a:xfrm>
              <a:prstGeom prst="line">
                <a:avLst/>
              </a:prstGeom>
              <a:noFill/>
              <a:ln w="4763">
                <a:solidFill>
                  <a:srgbClr val="27318B"/>
                </a:solidFill>
                <a:round/>
                <a:headEnd/>
                <a:tailEnd/>
              </a:ln>
            </p:spPr>
            <p:txBody>
              <a:bodyPr/>
              <a:lstStyle/>
              <a:p>
                <a:endParaRPr lang="el-GR"/>
              </a:p>
            </p:txBody>
          </p:sp>
          <p:sp>
            <p:nvSpPr>
              <p:cNvPr id="205884" name="Rectangle 96"/>
              <p:cNvSpPr>
                <a:spLocks noChangeArrowheads="1"/>
              </p:cNvSpPr>
              <p:nvPr/>
            </p:nvSpPr>
            <p:spPr bwMode="auto">
              <a:xfrm>
                <a:off x="5241925" y="4872038"/>
                <a:ext cx="9137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0</a:t>
                </a:r>
                <a:endParaRPr lang="en-US" sz="1600">
                  <a:ea typeface="ＭＳ Ｐゴシック" pitchFamily="34" charset="-128"/>
                </a:endParaRPr>
              </a:p>
            </p:txBody>
          </p:sp>
          <p:sp>
            <p:nvSpPr>
              <p:cNvPr id="205885" name="Rectangle 97"/>
              <p:cNvSpPr>
                <a:spLocks noChangeArrowheads="1"/>
              </p:cNvSpPr>
              <p:nvPr/>
            </p:nvSpPr>
            <p:spPr bwMode="auto">
              <a:xfrm>
                <a:off x="5241925" y="4568825"/>
                <a:ext cx="9137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5</a:t>
                </a:r>
                <a:endParaRPr lang="en-US" sz="1600">
                  <a:ea typeface="ＭＳ Ｐゴシック" pitchFamily="34" charset="-128"/>
                </a:endParaRPr>
              </a:p>
            </p:txBody>
          </p:sp>
          <p:sp>
            <p:nvSpPr>
              <p:cNvPr id="205886" name="Rectangle 98"/>
              <p:cNvSpPr>
                <a:spLocks noChangeArrowheads="1"/>
              </p:cNvSpPr>
              <p:nvPr/>
            </p:nvSpPr>
            <p:spPr bwMode="auto">
              <a:xfrm>
                <a:off x="5154613" y="4262438"/>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10</a:t>
                </a:r>
                <a:endParaRPr lang="en-US" sz="1600">
                  <a:ea typeface="ＭＳ Ｐゴシック" pitchFamily="34" charset="-128"/>
                </a:endParaRPr>
              </a:p>
            </p:txBody>
          </p:sp>
          <p:sp>
            <p:nvSpPr>
              <p:cNvPr id="205887" name="Rectangle 99"/>
              <p:cNvSpPr>
                <a:spLocks noChangeArrowheads="1"/>
              </p:cNvSpPr>
              <p:nvPr/>
            </p:nvSpPr>
            <p:spPr bwMode="auto">
              <a:xfrm>
                <a:off x="5154613" y="3959225"/>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15</a:t>
                </a:r>
                <a:endParaRPr lang="en-US" sz="1600">
                  <a:ea typeface="ＭＳ Ｐゴシック" pitchFamily="34" charset="-128"/>
                </a:endParaRPr>
              </a:p>
            </p:txBody>
          </p:sp>
          <p:sp>
            <p:nvSpPr>
              <p:cNvPr id="205888" name="Rectangle 100"/>
              <p:cNvSpPr>
                <a:spLocks noChangeArrowheads="1"/>
              </p:cNvSpPr>
              <p:nvPr/>
            </p:nvSpPr>
            <p:spPr bwMode="auto">
              <a:xfrm>
                <a:off x="5154613" y="3651250"/>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20</a:t>
                </a:r>
                <a:endParaRPr lang="en-US" sz="1600">
                  <a:ea typeface="ＭＳ Ｐゴシック" pitchFamily="34" charset="-128"/>
                </a:endParaRPr>
              </a:p>
            </p:txBody>
          </p:sp>
          <p:sp>
            <p:nvSpPr>
              <p:cNvPr id="205889" name="Rectangle 101"/>
              <p:cNvSpPr>
                <a:spLocks noChangeArrowheads="1"/>
              </p:cNvSpPr>
              <p:nvPr/>
            </p:nvSpPr>
            <p:spPr bwMode="auto">
              <a:xfrm>
                <a:off x="5154613" y="3351213"/>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25</a:t>
                </a:r>
                <a:endParaRPr lang="en-US" sz="1600">
                  <a:ea typeface="ＭＳ Ｐゴシック" pitchFamily="34" charset="-128"/>
                </a:endParaRPr>
              </a:p>
            </p:txBody>
          </p:sp>
          <p:sp>
            <p:nvSpPr>
              <p:cNvPr id="205890" name="Rectangle 102"/>
              <p:cNvSpPr>
                <a:spLocks noChangeArrowheads="1"/>
              </p:cNvSpPr>
              <p:nvPr/>
            </p:nvSpPr>
            <p:spPr bwMode="auto">
              <a:xfrm>
                <a:off x="5154613" y="3048000"/>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30</a:t>
                </a:r>
                <a:endParaRPr lang="en-US" sz="1600">
                  <a:ea typeface="ＭＳ Ｐゴシック" pitchFamily="34" charset="-128"/>
                </a:endParaRPr>
              </a:p>
            </p:txBody>
          </p:sp>
          <p:sp>
            <p:nvSpPr>
              <p:cNvPr id="205891" name="Line 103"/>
              <p:cNvSpPr>
                <a:spLocks noChangeShapeType="1"/>
              </p:cNvSpPr>
              <p:nvPr/>
            </p:nvSpPr>
            <p:spPr bwMode="auto">
              <a:xfrm>
                <a:off x="5522913" y="5011738"/>
                <a:ext cx="1681162" cy="0"/>
              </a:xfrm>
              <a:prstGeom prst="line">
                <a:avLst/>
              </a:prstGeom>
              <a:noFill/>
              <a:ln w="4763">
                <a:solidFill>
                  <a:srgbClr val="27318B"/>
                </a:solidFill>
                <a:round/>
                <a:headEnd/>
                <a:tailEnd/>
              </a:ln>
            </p:spPr>
            <p:txBody>
              <a:bodyPr/>
              <a:lstStyle/>
              <a:p>
                <a:endParaRPr lang="el-GR"/>
              </a:p>
            </p:txBody>
          </p:sp>
          <p:sp>
            <p:nvSpPr>
              <p:cNvPr id="205892" name="Line 104"/>
              <p:cNvSpPr>
                <a:spLocks noChangeShapeType="1"/>
              </p:cNvSpPr>
              <p:nvPr/>
            </p:nvSpPr>
            <p:spPr bwMode="auto">
              <a:xfrm>
                <a:off x="5522914" y="5011739"/>
                <a:ext cx="1587" cy="28575"/>
              </a:xfrm>
              <a:prstGeom prst="line">
                <a:avLst/>
              </a:prstGeom>
              <a:noFill/>
              <a:ln w="4763">
                <a:solidFill>
                  <a:srgbClr val="27318B"/>
                </a:solidFill>
                <a:round/>
                <a:headEnd/>
                <a:tailEnd/>
              </a:ln>
            </p:spPr>
            <p:txBody>
              <a:bodyPr/>
              <a:lstStyle/>
              <a:p>
                <a:endParaRPr lang="el-GR"/>
              </a:p>
            </p:txBody>
          </p:sp>
          <p:sp>
            <p:nvSpPr>
              <p:cNvPr id="205893" name="Line 105"/>
              <p:cNvSpPr>
                <a:spLocks noChangeShapeType="1"/>
              </p:cNvSpPr>
              <p:nvPr/>
            </p:nvSpPr>
            <p:spPr bwMode="auto">
              <a:xfrm>
                <a:off x="7204075" y="5011739"/>
                <a:ext cx="1588" cy="28575"/>
              </a:xfrm>
              <a:prstGeom prst="line">
                <a:avLst/>
              </a:prstGeom>
              <a:noFill/>
              <a:ln w="4763">
                <a:solidFill>
                  <a:srgbClr val="27318B"/>
                </a:solidFill>
                <a:round/>
                <a:headEnd/>
                <a:tailEnd/>
              </a:ln>
            </p:spPr>
            <p:txBody>
              <a:bodyPr/>
              <a:lstStyle/>
              <a:p>
                <a:endParaRPr lang="el-GR"/>
              </a:p>
            </p:txBody>
          </p:sp>
          <p:sp>
            <p:nvSpPr>
              <p:cNvPr id="205894" name="Text Box 106"/>
              <p:cNvSpPr txBox="1">
                <a:spLocks noChangeAspect="1" noChangeArrowheads="1"/>
              </p:cNvSpPr>
              <p:nvPr/>
            </p:nvSpPr>
            <p:spPr bwMode="auto">
              <a:xfrm>
                <a:off x="5711478" y="4602163"/>
                <a:ext cx="367408" cy="2862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400" b="1"/>
                  <a:t>10</a:t>
                </a:r>
              </a:p>
            </p:txBody>
          </p:sp>
          <p:sp>
            <p:nvSpPr>
              <p:cNvPr id="205922" name="Text Box 140"/>
              <p:cNvSpPr txBox="1">
                <a:spLocks noChangeAspect="1" noChangeArrowheads="1"/>
              </p:cNvSpPr>
              <p:nvPr/>
            </p:nvSpPr>
            <p:spPr bwMode="auto">
              <a:xfrm>
                <a:off x="6644928" y="4262438"/>
                <a:ext cx="367408" cy="2862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400" b="1" dirty="0"/>
                  <a:t>16</a:t>
                </a:r>
              </a:p>
            </p:txBody>
          </p:sp>
          <p:sp>
            <p:nvSpPr>
              <p:cNvPr id="205925" name="Rectangle 120"/>
              <p:cNvSpPr>
                <a:spLocks noChangeArrowheads="1"/>
              </p:cNvSpPr>
              <p:nvPr/>
            </p:nvSpPr>
            <p:spPr bwMode="auto">
              <a:xfrm>
                <a:off x="6678568" y="3790951"/>
                <a:ext cx="300082" cy="369332"/>
              </a:xfrm>
              <a:prstGeom prst="rect">
                <a:avLst/>
              </a:prstGeom>
              <a:noFill/>
              <a:ln w="9525">
                <a:noFill/>
                <a:miter lim="800000"/>
                <a:headEnd/>
                <a:tailEnd/>
              </a:ln>
            </p:spPr>
            <p:txBody>
              <a:bodyPr wrap="none">
                <a:spAutoFit/>
              </a:bodyPr>
              <a:lstStyle/>
              <a:p>
                <a:pPr algn="r"/>
                <a:r>
                  <a:rPr lang="fr-FR" b="1"/>
                  <a:t>*</a:t>
                </a:r>
                <a:endParaRPr lang="en-US" b="1"/>
              </a:p>
            </p:txBody>
          </p:sp>
          <p:sp>
            <p:nvSpPr>
              <p:cNvPr id="205928" name="Rectangle 120"/>
              <p:cNvSpPr>
                <a:spLocks noChangeArrowheads="1"/>
              </p:cNvSpPr>
              <p:nvPr/>
            </p:nvSpPr>
            <p:spPr bwMode="auto">
              <a:xfrm>
                <a:off x="6449968" y="3409951"/>
                <a:ext cx="300082" cy="369332"/>
              </a:xfrm>
              <a:prstGeom prst="rect">
                <a:avLst/>
              </a:prstGeom>
              <a:noFill/>
              <a:ln w="9525">
                <a:noFill/>
                <a:miter lim="800000"/>
                <a:headEnd/>
                <a:tailEnd/>
              </a:ln>
            </p:spPr>
            <p:txBody>
              <a:bodyPr wrap="none">
                <a:spAutoFit/>
              </a:bodyPr>
              <a:lstStyle/>
              <a:p>
                <a:pPr algn="r"/>
                <a:r>
                  <a:rPr lang="fr-FR" b="1"/>
                  <a:t>*</a:t>
                </a:r>
                <a:endParaRPr lang="en-US" b="1"/>
              </a:p>
            </p:txBody>
          </p:sp>
        </p:grpSp>
      </p:grpSp>
      <p:grpSp>
        <p:nvGrpSpPr>
          <p:cNvPr id="6" name="Group 5">
            <a:extLst>
              <a:ext uri="{FF2B5EF4-FFF2-40B4-BE49-F238E27FC236}">
                <a16:creationId xmlns:a16="http://schemas.microsoft.com/office/drawing/2014/main" id="{4F4F4D82-0419-42F1-BCA9-6E9DCC59A1A3}"/>
              </a:ext>
            </a:extLst>
          </p:cNvPr>
          <p:cNvGrpSpPr/>
          <p:nvPr/>
        </p:nvGrpSpPr>
        <p:grpSpPr>
          <a:xfrm>
            <a:off x="7123113" y="2601914"/>
            <a:ext cx="2730500" cy="2768206"/>
            <a:chOff x="7123113" y="2601914"/>
            <a:chExt cx="2730500" cy="2768206"/>
          </a:xfrm>
        </p:grpSpPr>
        <p:sp>
          <p:nvSpPr>
            <p:cNvPr id="205836" name="Text Box 36"/>
            <p:cNvSpPr txBox="1">
              <a:spLocks noChangeAspect="1" noChangeArrowheads="1"/>
            </p:cNvSpPr>
            <p:nvPr/>
          </p:nvSpPr>
          <p:spPr bwMode="auto">
            <a:xfrm>
              <a:off x="8037439" y="5056188"/>
              <a:ext cx="1387624" cy="3139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n-US" sz="1600" b="1"/>
                <a:t>Propionic acid</a:t>
              </a:r>
            </a:p>
          </p:txBody>
        </p:sp>
        <p:sp>
          <p:nvSpPr>
            <p:cNvPr id="205840" name="Text Box 40"/>
            <p:cNvSpPr txBox="1">
              <a:spLocks noChangeAspect="1" noChangeArrowheads="1"/>
            </p:cNvSpPr>
            <p:nvPr/>
          </p:nvSpPr>
          <p:spPr bwMode="auto">
            <a:xfrm>
              <a:off x="7123113" y="2601914"/>
              <a:ext cx="1560512" cy="257175"/>
            </a:xfrm>
            <a:prstGeom prst="rect">
              <a:avLst/>
            </a:prstGeom>
            <a:noFill/>
            <a:ln w="12700">
              <a:noFill/>
              <a:miter lim="800000"/>
              <a:headEnd type="none" w="sm" len="sm"/>
              <a:tailEnd type="none" w="sm" len="sm"/>
            </a:ln>
          </p:spPr>
          <p:txBody>
            <a:bodyPr>
              <a:spAutoFit/>
            </a:bodyPr>
            <a:lstStyle/>
            <a:p>
              <a:pPr algn="ctr" defTabSz="703263" eaLnBrk="0" hangingPunct="0">
                <a:lnSpc>
                  <a:spcPct val="90000"/>
                </a:lnSpc>
              </a:pPr>
              <a:r>
                <a:rPr lang="en-US" sz="1200">
                  <a:sym typeface="Symbol" pitchFamily="18" charset="2"/>
                </a:rPr>
                <a:t>mmol/kg</a:t>
              </a:r>
              <a:r>
                <a:rPr lang="en-US" sz="1200" baseline="30000">
                  <a:sym typeface="Symbol" pitchFamily="18" charset="2"/>
                </a:rPr>
                <a:t>-1 </a:t>
              </a:r>
              <a:r>
                <a:rPr lang="en-US" sz="1200">
                  <a:sym typeface="Symbol" pitchFamily="18" charset="2"/>
                </a:rPr>
                <a:t>feces</a:t>
              </a:r>
              <a:endParaRPr lang="en-US" sz="1200"/>
            </a:p>
          </p:txBody>
        </p:sp>
        <p:sp>
          <p:nvSpPr>
            <p:cNvPr id="205842" name="Text Box 42"/>
            <p:cNvSpPr txBox="1">
              <a:spLocks noChangeAspect="1" noChangeArrowheads="1"/>
            </p:cNvSpPr>
            <p:nvPr/>
          </p:nvSpPr>
          <p:spPr bwMode="auto">
            <a:xfrm>
              <a:off x="9065917" y="2876551"/>
              <a:ext cx="684803" cy="2585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200" i="1"/>
                <a:t>p</a:t>
              </a:r>
              <a:r>
                <a:rPr lang="fr-FR" sz="1200"/>
                <a:t> = 0.04</a:t>
              </a:r>
            </a:p>
          </p:txBody>
        </p:sp>
        <p:sp>
          <p:nvSpPr>
            <p:cNvPr id="205895" name="AutoShape 107"/>
            <p:cNvSpPr>
              <a:spLocks noChangeAspect="1" noChangeArrowheads="1" noTextEdit="1"/>
            </p:cNvSpPr>
            <p:nvPr/>
          </p:nvSpPr>
          <p:spPr bwMode="auto">
            <a:xfrm>
              <a:off x="7656513" y="2865439"/>
              <a:ext cx="2197100" cy="2225675"/>
            </a:xfrm>
            <a:prstGeom prst="rect">
              <a:avLst/>
            </a:prstGeom>
            <a:noFill/>
            <a:ln w="9525">
              <a:noFill/>
              <a:miter lim="800000"/>
              <a:headEnd/>
              <a:tailEnd/>
            </a:ln>
          </p:spPr>
          <p:txBody>
            <a:bodyPr/>
            <a:lstStyle/>
            <a:p>
              <a:endParaRPr lang="el-GR"/>
            </a:p>
          </p:txBody>
        </p:sp>
        <p:sp>
          <p:nvSpPr>
            <p:cNvPr id="205896" name="Freeform 109"/>
            <p:cNvSpPr>
              <a:spLocks/>
            </p:cNvSpPr>
            <p:nvPr/>
          </p:nvSpPr>
          <p:spPr bwMode="auto">
            <a:xfrm>
              <a:off x="7956551" y="3021013"/>
              <a:ext cx="214313" cy="1992312"/>
            </a:xfrm>
            <a:custGeom>
              <a:avLst/>
              <a:gdLst>
                <a:gd name="T0" fmla="*/ 0 w 148"/>
                <a:gd name="T1" fmla="*/ 2147483647 h 1579"/>
                <a:gd name="T2" fmla="*/ 0 w 148"/>
                <a:gd name="T3" fmla="*/ 2147483647 h 1579"/>
                <a:gd name="T4" fmla="*/ 2147483647 w 148"/>
                <a:gd name="T5" fmla="*/ 0 h 1579"/>
                <a:gd name="T6" fmla="*/ 2147483647 w 148"/>
                <a:gd name="T7" fmla="*/ 2147483647 h 1579"/>
                <a:gd name="T8" fmla="*/ 0 w 148"/>
                <a:gd name="T9" fmla="*/ 2147483647 h 1579"/>
                <a:gd name="T10" fmla="*/ 0 60000 65536"/>
                <a:gd name="T11" fmla="*/ 0 60000 65536"/>
                <a:gd name="T12" fmla="*/ 0 60000 65536"/>
                <a:gd name="T13" fmla="*/ 0 60000 65536"/>
                <a:gd name="T14" fmla="*/ 0 60000 65536"/>
                <a:gd name="T15" fmla="*/ 0 w 148"/>
                <a:gd name="T16" fmla="*/ 0 h 1579"/>
                <a:gd name="T17" fmla="*/ 148 w 148"/>
                <a:gd name="T18" fmla="*/ 1579 h 1579"/>
              </a:gdLst>
              <a:ahLst/>
              <a:cxnLst>
                <a:cxn ang="T10">
                  <a:pos x="T0" y="T1"/>
                </a:cxn>
                <a:cxn ang="T11">
                  <a:pos x="T2" y="T3"/>
                </a:cxn>
                <a:cxn ang="T12">
                  <a:pos x="T4" y="T5"/>
                </a:cxn>
                <a:cxn ang="T13">
                  <a:pos x="T6" y="T7"/>
                </a:cxn>
                <a:cxn ang="T14">
                  <a:pos x="T8" y="T9"/>
                </a:cxn>
              </a:cxnLst>
              <a:rect l="T15" t="T16" r="T17" b="T18"/>
              <a:pathLst>
                <a:path w="148" h="1579">
                  <a:moveTo>
                    <a:pt x="0" y="1579"/>
                  </a:moveTo>
                  <a:lnTo>
                    <a:pt x="0" y="146"/>
                  </a:lnTo>
                  <a:lnTo>
                    <a:pt x="148" y="0"/>
                  </a:lnTo>
                  <a:lnTo>
                    <a:pt x="148" y="1433"/>
                  </a:lnTo>
                  <a:lnTo>
                    <a:pt x="0" y="1579"/>
                  </a:lnTo>
                  <a:close/>
                </a:path>
              </a:pathLst>
            </a:custGeom>
            <a:noFill/>
            <a:ln w="9525">
              <a:noFill/>
              <a:round/>
              <a:headEnd/>
              <a:tailEnd/>
            </a:ln>
          </p:spPr>
          <p:txBody>
            <a:bodyPr/>
            <a:lstStyle/>
            <a:p>
              <a:endParaRPr lang="el-GR"/>
            </a:p>
          </p:txBody>
        </p:sp>
        <p:sp>
          <p:nvSpPr>
            <p:cNvPr id="205897" name="Rectangle 110"/>
            <p:cNvSpPr>
              <a:spLocks noChangeArrowheads="1"/>
            </p:cNvSpPr>
            <p:nvPr/>
          </p:nvSpPr>
          <p:spPr bwMode="auto">
            <a:xfrm>
              <a:off x="8170863" y="3021013"/>
              <a:ext cx="1681162" cy="1808162"/>
            </a:xfrm>
            <a:prstGeom prst="rect">
              <a:avLst/>
            </a:prstGeom>
            <a:noFill/>
            <a:ln w="9525">
              <a:noFill/>
              <a:miter lim="800000"/>
              <a:headEnd/>
              <a:tailEnd/>
            </a:ln>
          </p:spPr>
          <p:txBody>
            <a:bodyPr/>
            <a:lstStyle/>
            <a:p>
              <a:pPr algn="r"/>
              <a:endParaRPr lang="en-GB" sz="1400"/>
            </a:p>
          </p:txBody>
        </p:sp>
        <p:sp>
          <p:nvSpPr>
            <p:cNvPr id="205898" name="Freeform 112"/>
            <p:cNvSpPr>
              <a:spLocks/>
            </p:cNvSpPr>
            <p:nvPr/>
          </p:nvSpPr>
          <p:spPr bwMode="auto">
            <a:xfrm>
              <a:off x="7956551" y="3021013"/>
              <a:ext cx="214313" cy="1992312"/>
            </a:xfrm>
            <a:custGeom>
              <a:avLst/>
              <a:gdLst>
                <a:gd name="T0" fmla="*/ 0 w 148"/>
                <a:gd name="T1" fmla="*/ 2147483647 h 1579"/>
                <a:gd name="T2" fmla="*/ 0 w 148"/>
                <a:gd name="T3" fmla="*/ 2147483647 h 1579"/>
                <a:gd name="T4" fmla="*/ 2147483647 w 148"/>
                <a:gd name="T5" fmla="*/ 0 h 1579"/>
                <a:gd name="T6" fmla="*/ 2147483647 w 148"/>
                <a:gd name="T7" fmla="*/ 2147483647 h 1579"/>
                <a:gd name="T8" fmla="*/ 0 w 148"/>
                <a:gd name="T9" fmla="*/ 2147483647 h 1579"/>
                <a:gd name="T10" fmla="*/ 0 60000 65536"/>
                <a:gd name="T11" fmla="*/ 0 60000 65536"/>
                <a:gd name="T12" fmla="*/ 0 60000 65536"/>
                <a:gd name="T13" fmla="*/ 0 60000 65536"/>
                <a:gd name="T14" fmla="*/ 0 60000 65536"/>
                <a:gd name="T15" fmla="*/ 0 w 148"/>
                <a:gd name="T16" fmla="*/ 0 h 1579"/>
                <a:gd name="T17" fmla="*/ 148 w 148"/>
                <a:gd name="T18" fmla="*/ 1579 h 1579"/>
              </a:gdLst>
              <a:ahLst/>
              <a:cxnLst>
                <a:cxn ang="T10">
                  <a:pos x="T0" y="T1"/>
                </a:cxn>
                <a:cxn ang="T11">
                  <a:pos x="T2" y="T3"/>
                </a:cxn>
                <a:cxn ang="T12">
                  <a:pos x="T4" y="T5"/>
                </a:cxn>
                <a:cxn ang="T13">
                  <a:pos x="T6" y="T7"/>
                </a:cxn>
                <a:cxn ang="T14">
                  <a:pos x="T8" y="T9"/>
                </a:cxn>
              </a:cxnLst>
              <a:rect l="T15" t="T16" r="T17" b="T18"/>
              <a:pathLst>
                <a:path w="148" h="1579">
                  <a:moveTo>
                    <a:pt x="0" y="1579"/>
                  </a:moveTo>
                  <a:lnTo>
                    <a:pt x="0" y="146"/>
                  </a:lnTo>
                  <a:lnTo>
                    <a:pt x="148" y="0"/>
                  </a:lnTo>
                  <a:lnTo>
                    <a:pt x="148" y="1433"/>
                  </a:lnTo>
                  <a:lnTo>
                    <a:pt x="0" y="1579"/>
                  </a:lnTo>
                  <a:close/>
                </a:path>
              </a:pathLst>
            </a:custGeom>
            <a:noFill/>
            <a:ln w="9525">
              <a:noFill/>
              <a:round/>
              <a:headEnd/>
              <a:tailEnd/>
            </a:ln>
          </p:spPr>
          <p:txBody>
            <a:bodyPr/>
            <a:lstStyle/>
            <a:p>
              <a:endParaRPr lang="el-GR"/>
            </a:p>
          </p:txBody>
        </p:sp>
        <p:sp>
          <p:nvSpPr>
            <p:cNvPr id="205899" name="Rectangle 113"/>
            <p:cNvSpPr>
              <a:spLocks noChangeArrowheads="1"/>
            </p:cNvSpPr>
            <p:nvPr/>
          </p:nvSpPr>
          <p:spPr bwMode="auto">
            <a:xfrm>
              <a:off x="8170863" y="3021013"/>
              <a:ext cx="1681162" cy="1808162"/>
            </a:xfrm>
            <a:prstGeom prst="rect">
              <a:avLst/>
            </a:prstGeom>
            <a:noFill/>
            <a:ln w="9525">
              <a:noFill/>
              <a:miter lim="800000"/>
              <a:headEnd/>
              <a:tailEnd/>
            </a:ln>
          </p:spPr>
          <p:txBody>
            <a:bodyPr/>
            <a:lstStyle/>
            <a:p>
              <a:pPr algn="r"/>
              <a:endParaRPr lang="en-GB" sz="1400"/>
            </a:p>
          </p:txBody>
        </p:sp>
        <p:sp>
          <p:nvSpPr>
            <p:cNvPr id="205900" name="Rectangle 115"/>
            <p:cNvSpPr>
              <a:spLocks noChangeArrowheads="1"/>
            </p:cNvSpPr>
            <p:nvPr/>
          </p:nvSpPr>
          <p:spPr bwMode="auto">
            <a:xfrm>
              <a:off x="8105775" y="3746500"/>
              <a:ext cx="469900" cy="1257300"/>
            </a:xfrm>
            <a:prstGeom prst="rect">
              <a:avLst/>
            </a:prstGeom>
            <a:solidFill>
              <a:srgbClr val="FFCC00"/>
            </a:solidFill>
            <a:ln w="6350">
              <a:solidFill>
                <a:srgbClr val="FFC408"/>
              </a:solidFill>
              <a:miter lim="800000"/>
              <a:headEnd/>
              <a:tailEnd/>
            </a:ln>
            <a:effectLst>
              <a:outerShdw blurRad="50800" dist="38100" dir="2700000" algn="tl" rotWithShape="0">
                <a:prstClr val="black">
                  <a:alpha val="40000"/>
                </a:prstClr>
              </a:outerShdw>
            </a:effectLst>
          </p:spPr>
          <p:txBody>
            <a:bodyPr/>
            <a:lstStyle/>
            <a:p>
              <a:pPr algn="r"/>
              <a:endParaRPr lang="en-GB" sz="1400"/>
            </a:p>
          </p:txBody>
        </p:sp>
        <p:sp>
          <p:nvSpPr>
            <p:cNvPr id="205901" name="Rectangle 118"/>
            <p:cNvSpPr>
              <a:spLocks noChangeArrowheads="1"/>
            </p:cNvSpPr>
            <p:nvPr/>
          </p:nvSpPr>
          <p:spPr bwMode="auto">
            <a:xfrm>
              <a:off x="9040814" y="3425826"/>
              <a:ext cx="465137" cy="1577975"/>
            </a:xfrm>
            <a:prstGeom prst="rect">
              <a:avLst/>
            </a:prstGeom>
            <a:solidFill>
              <a:srgbClr val="0070C0"/>
            </a:solidFill>
            <a:ln w="6350">
              <a:noFill/>
              <a:miter lim="800000"/>
              <a:headEnd/>
              <a:tailEnd/>
            </a:ln>
            <a:effectLst>
              <a:outerShdw blurRad="50800" dist="38100" dir="2700000" algn="tl" rotWithShape="0">
                <a:prstClr val="black">
                  <a:alpha val="40000"/>
                </a:prstClr>
              </a:outerShdw>
            </a:effectLst>
          </p:spPr>
          <p:txBody>
            <a:bodyPr/>
            <a:lstStyle/>
            <a:p>
              <a:pPr algn="r"/>
              <a:endParaRPr lang="en-GB" sz="1400" dirty="0"/>
            </a:p>
          </p:txBody>
        </p:sp>
        <p:sp>
          <p:nvSpPr>
            <p:cNvPr id="205902" name="Line 120"/>
            <p:cNvSpPr>
              <a:spLocks noChangeShapeType="1"/>
            </p:cNvSpPr>
            <p:nvPr/>
          </p:nvSpPr>
          <p:spPr bwMode="auto">
            <a:xfrm flipV="1">
              <a:off x="7956550" y="3206751"/>
              <a:ext cx="1588" cy="1806575"/>
            </a:xfrm>
            <a:prstGeom prst="line">
              <a:avLst/>
            </a:prstGeom>
            <a:noFill/>
            <a:ln w="4763">
              <a:solidFill>
                <a:srgbClr val="27318B"/>
              </a:solidFill>
              <a:round/>
              <a:headEnd/>
              <a:tailEnd/>
            </a:ln>
          </p:spPr>
          <p:txBody>
            <a:bodyPr/>
            <a:lstStyle/>
            <a:p>
              <a:endParaRPr lang="el-GR"/>
            </a:p>
          </p:txBody>
        </p:sp>
        <p:sp>
          <p:nvSpPr>
            <p:cNvPr id="205903" name="Line 121"/>
            <p:cNvSpPr>
              <a:spLocks noChangeShapeType="1"/>
            </p:cNvSpPr>
            <p:nvPr/>
          </p:nvSpPr>
          <p:spPr bwMode="auto">
            <a:xfrm flipH="1">
              <a:off x="7935914" y="5013325"/>
              <a:ext cx="20637" cy="1588"/>
            </a:xfrm>
            <a:prstGeom prst="line">
              <a:avLst/>
            </a:prstGeom>
            <a:noFill/>
            <a:ln w="4763">
              <a:solidFill>
                <a:srgbClr val="27318B"/>
              </a:solidFill>
              <a:round/>
              <a:headEnd/>
              <a:tailEnd/>
            </a:ln>
          </p:spPr>
          <p:txBody>
            <a:bodyPr/>
            <a:lstStyle/>
            <a:p>
              <a:endParaRPr lang="el-GR"/>
            </a:p>
          </p:txBody>
        </p:sp>
        <p:sp>
          <p:nvSpPr>
            <p:cNvPr id="205904" name="Line 122"/>
            <p:cNvSpPr>
              <a:spLocks noChangeShapeType="1"/>
            </p:cNvSpPr>
            <p:nvPr/>
          </p:nvSpPr>
          <p:spPr bwMode="auto">
            <a:xfrm flipH="1">
              <a:off x="7935914" y="4714875"/>
              <a:ext cx="20637" cy="1588"/>
            </a:xfrm>
            <a:prstGeom prst="line">
              <a:avLst/>
            </a:prstGeom>
            <a:noFill/>
            <a:ln w="4763">
              <a:solidFill>
                <a:srgbClr val="27318B"/>
              </a:solidFill>
              <a:round/>
              <a:headEnd/>
              <a:tailEnd/>
            </a:ln>
          </p:spPr>
          <p:txBody>
            <a:bodyPr/>
            <a:lstStyle/>
            <a:p>
              <a:endParaRPr lang="el-GR"/>
            </a:p>
          </p:txBody>
        </p:sp>
        <p:sp>
          <p:nvSpPr>
            <p:cNvPr id="205905" name="Line 123"/>
            <p:cNvSpPr>
              <a:spLocks noChangeShapeType="1"/>
            </p:cNvSpPr>
            <p:nvPr/>
          </p:nvSpPr>
          <p:spPr bwMode="auto">
            <a:xfrm flipH="1">
              <a:off x="7935914" y="4408489"/>
              <a:ext cx="20637" cy="1587"/>
            </a:xfrm>
            <a:prstGeom prst="line">
              <a:avLst/>
            </a:prstGeom>
            <a:noFill/>
            <a:ln w="4763">
              <a:solidFill>
                <a:srgbClr val="27318B"/>
              </a:solidFill>
              <a:round/>
              <a:headEnd/>
              <a:tailEnd/>
            </a:ln>
          </p:spPr>
          <p:txBody>
            <a:bodyPr/>
            <a:lstStyle/>
            <a:p>
              <a:endParaRPr lang="el-GR"/>
            </a:p>
          </p:txBody>
        </p:sp>
        <p:sp>
          <p:nvSpPr>
            <p:cNvPr id="205906" name="Line 124"/>
            <p:cNvSpPr>
              <a:spLocks noChangeShapeType="1"/>
            </p:cNvSpPr>
            <p:nvPr/>
          </p:nvSpPr>
          <p:spPr bwMode="auto">
            <a:xfrm flipH="1">
              <a:off x="7935914" y="4110039"/>
              <a:ext cx="20637" cy="1587"/>
            </a:xfrm>
            <a:prstGeom prst="line">
              <a:avLst/>
            </a:prstGeom>
            <a:noFill/>
            <a:ln w="4763">
              <a:solidFill>
                <a:srgbClr val="27318B"/>
              </a:solidFill>
              <a:round/>
              <a:headEnd/>
              <a:tailEnd/>
            </a:ln>
          </p:spPr>
          <p:txBody>
            <a:bodyPr/>
            <a:lstStyle/>
            <a:p>
              <a:endParaRPr lang="el-GR"/>
            </a:p>
          </p:txBody>
        </p:sp>
        <p:sp>
          <p:nvSpPr>
            <p:cNvPr id="205907" name="Line 125"/>
            <p:cNvSpPr>
              <a:spLocks noChangeShapeType="1"/>
            </p:cNvSpPr>
            <p:nvPr/>
          </p:nvSpPr>
          <p:spPr bwMode="auto">
            <a:xfrm flipH="1">
              <a:off x="7935914" y="3805239"/>
              <a:ext cx="20637" cy="1587"/>
            </a:xfrm>
            <a:prstGeom prst="line">
              <a:avLst/>
            </a:prstGeom>
            <a:noFill/>
            <a:ln w="4763">
              <a:solidFill>
                <a:srgbClr val="27318B"/>
              </a:solidFill>
              <a:round/>
              <a:headEnd/>
              <a:tailEnd/>
            </a:ln>
          </p:spPr>
          <p:txBody>
            <a:bodyPr/>
            <a:lstStyle/>
            <a:p>
              <a:endParaRPr lang="el-GR"/>
            </a:p>
          </p:txBody>
        </p:sp>
        <p:sp>
          <p:nvSpPr>
            <p:cNvPr id="205908" name="Line 126"/>
            <p:cNvSpPr>
              <a:spLocks noChangeShapeType="1"/>
            </p:cNvSpPr>
            <p:nvPr/>
          </p:nvSpPr>
          <p:spPr bwMode="auto">
            <a:xfrm flipH="1">
              <a:off x="7935914" y="3505200"/>
              <a:ext cx="20637" cy="1588"/>
            </a:xfrm>
            <a:prstGeom prst="line">
              <a:avLst/>
            </a:prstGeom>
            <a:noFill/>
            <a:ln w="4763">
              <a:solidFill>
                <a:srgbClr val="27318B"/>
              </a:solidFill>
              <a:round/>
              <a:headEnd/>
              <a:tailEnd/>
            </a:ln>
          </p:spPr>
          <p:txBody>
            <a:bodyPr/>
            <a:lstStyle/>
            <a:p>
              <a:endParaRPr lang="el-GR"/>
            </a:p>
          </p:txBody>
        </p:sp>
        <p:sp>
          <p:nvSpPr>
            <p:cNvPr id="205909" name="Line 127"/>
            <p:cNvSpPr>
              <a:spLocks noChangeShapeType="1"/>
            </p:cNvSpPr>
            <p:nvPr/>
          </p:nvSpPr>
          <p:spPr bwMode="auto">
            <a:xfrm flipH="1">
              <a:off x="7935914" y="3206750"/>
              <a:ext cx="20637" cy="0"/>
            </a:xfrm>
            <a:prstGeom prst="line">
              <a:avLst/>
            </a:prstGeom>
            <a:noFill/>
            <a:ln w="4763">
              <a:solidFill>
                <a:srgbClr val="27318B"/>
              </a:solidFill>
              <a:round/>
              <a:headEnd/>
              <a:tailEnd/>
            </a:ln>
          </p:spPr>
          <p:txBody>
            <a:bodyPr/>
            <a:lstStyle/>
            <a:p>
              <a:endParaRPr lang="el-GR"/>
            </a:p>
          </p:txBody>
        </p:sp>
        <p:sp>
          <p:nvSpPr>
            <p:cNvPr id="205910" name="Rectangle 128"/>
            <p:cNvSpPr>
              <a:spLocks noChangeArrowheads="1"/>
            </p:cNvSpPr>
            <p:nvPr/>
          </p:nvSpPr>
          <p:spPr bwMode="auto">
            <a:xfrm>
              <a:off x="7662863" y="4875213"/>
              <a:ext cx="9137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0</a:t>
              </a:r>
              <a:endParaRPr lang="en-US" sz="1600">
                <a:ea typeface="ＭＳ Ｐゴシック" pitchFamily="34" charset="-128"/>
              </a:endParaRPr>
            </a:p>
          </p:txBody>
        </p:sp>
        <p:sp>
          <p:nvSpPr>
            <p:cNvPr id="205911" name="Rectangle 129"/>
            <p:cNvSpPr>
              <a:spLocks noChangeArrowheads="1"/>
            </p:cNvSpPr>
            <p:nvPr/>
          </p:nvSpPr>
          <p:spPr bwMode="auto">
            <a:xfrm>
              <a:off x="7662863" y="4576763"/>
              <a:ext cx="9137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5</a:t>
              </a:r>
              <a:endParaRPr lang="en-US" sz="1600">
                <a:ea typeface="ＭＳ Ｐゴシック" pitchFamily="34" charset="-128"/>
              </a:endParaRPr>
            </a:p>
          </p:txBody>
        </p:sp>
        <p:sp>
          <p:nvSpPr>
            <p:cNvPr id="205912" name="Rectangle 130"/>
            <p:cNvSpPr>
              <a:spLocks noChangeArrowheads="1"/>
            </p:cNvSpPr>
            <p:nvPr/>
          </p:nvSpPr>
          <p:spPr bwMode="auto">
            <a:xfrm>
              <a:off x="7577138" y="4271963"/>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10</a:t>
              </a:r>
              <a:endParaRPr lang="en-US" sz="1600">
                <a:ea typeface="ＭＳ Ｐゴシック" pitchFamily="34" charset="-128"/>
              </a:endParaRPr>
            </a:p>
          </p:txBody>
        </p:sp>
        <p:sp>
          <p:nvSpPr>
            <p:cNvPr id="205913" name="Rectangle 131"/>
            <p:cNvSpPr>
              <a:spLocks noChangeArrowheads="1"/>
            </p:cNvSpPr>
            <p:nvPr/>
          </p:nvSpPr>
          <p:spPr bwMode="auto">
            <a:xfrm>
              <a:off x="7577138" y="3971925"/>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15</a:t>
              </a:r>
              <a:endParaRPr lang="en-US" sz="1600">
                <a:ea typeface="ＭＳ Ｐゴシック" pitchFamily="34" charset="-128"/>
              </a:endParaRPr>
            </a:p>
          </p:txBody>
        </p:sp>
        <p:sp>
          <p:nvSpPr>
            <p:cNvPr id="205914" name="Rectangle 132"/>
            <p:cNvSpPr>
              <a:spLocks noChangeArrowheads="1"/>
            </p:cNvSpPr>
            <p:nvPr/>
          </p:nvSpPr>
          <p:spPr bwMode="auto">
            <a:xfrm>
              <a:off x="7577138" y="3665538"/>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20</a:t>
              </a:r>
              <a:endParaRPr lang="en-US" sz="1600">
                <a:ea typeface="ＭＳ Ｐゴシック" pitchFamily="34" charset="-128"/>
              </a:endParaRPr>
            </a:p>
          </p:txBody>
        </p:sp>
        <p:sp>
          <p:nvSpPr>
            <p:cNvPr id="205915" name="Rectangle 133"/>
            <p:cNvSpPr>
              <a:spLocks noChangeArrowheads="1"/>
            </p:cNvSpPr>
            <p:nvPr/>
          </p:nvSpPr>
          <p:spPr bwMode="auto">
            <a:xfrm>
              <a:off x="7577138" y="3367088"/>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25</a:t>
              </a:r>
              <a:endParaRPr lang="en-US" sz="1600">
                <a:ea typeface="ＭＳ Ｐゴシック" pitchFamily="34" charset="-128"/>
              </a:endParaRPr>
            </a:p>
          </p:txBody>
        </p:sp>
        <p:sp>
          <p:nvSpPr>
            <p:cNvPr id="205916" name="Rectangle 134"/>
            <p:cNvSpPr>
              <a:spLocks noChangeArrowheads="1"/>
            </p:cNvSpPr>
            <p:nvPr/>
          </p:nvSpPr>
          <p:spPr bwMode="auto">
            <a:xfrm>
              <a:off x="7577138" y="3068638"/>
              <a:ext cx="182742" cy="215444"/>
            </a:xfrm>
            <a:prstGeom prst="rect">
              <a:avLst/>
            </a:prstGeom>
            <a:noFill/>
            <a:ln w="9525">
              <a:noFill/>
              <a:miter lim="800000"/>
              <a:headEnd/>
              <a:tailEnd/>
            </a:ln>
          </p:spPr>
          <p:txBody>
            <a:bodyPr wrap="none" lIns="0" tIns="0" rIns="0" bIns="0">
              <a:spAutoFit/>
            </a:bodyPr>
            <a:lstStyle/>
            <a:p>
              <a:pPr eaLnBrk="0" hangingPunct="0"/>
              <a:r>
                <a:rPr lang="en-US" sz="1400" b="1">
                  <a:ea typeface="ＭＳ Ｐゴシック" pitchFamily="34" charset="-128"/>
                </a:rPr>
                <a:t>30</a:t>
              </a:r>
              <a:endParaRPr lang="en-US" sz="1600">
                <a:ea typeface="ＭＳ Ｐゴシック" pitchFamily="34" charset="-128"/>
              </a:endParaRPr>
            </a:p>
          </p:txBody>
        </p:sp>
        <p:sp>
          <p:nvSpPr>
            <p:cNvPr id="205917" name="Line 135"/>
            <p:cNvSpPr>
              <a:spLocks noChangeShapeType="1"/>
            </p:cNvSpPr>
            <p:nvPr/>
          </p:nvSpPr>
          <p:spPr bwMode="auto">
            <a:xfrm>
              <a:off x="7956551" y="5013325"/>
              <a:ext cx="1681163" cy="1588"/>
            </a:xfrm>
            <a:prstGeom prst="line">
              <a:avLst/>
            </a:prstGeom>
            <a:noFill/>
            <a:ln w="4763">
              <a:solidFill>
                <a:srgbClr val="27318B"/>
              </a:solidFill>
              <a:round/>
              <a:headEnd/>
              <a:tailEnd/>
            </a:ln>
          </p:spPr>
          <p:txBody>
            <a:bodyPr/>
            <a:lstStyle/>
            <a:p>
              <a:endParaRPr lang="el-GR"/>
            </a:p>
          </p:txBody>
        </p:sp>
        <p:sp>
          <p:nvSpPr>
            <p:cNvPr id="205918" name="Line 136"/>
            <p:cNvSpPr>
              <a:spLocks noChangeShapeType="1"/>
            </p:cNvSpPr>
            <p:nvPr/>
          </p:nvSpPr>
          <p:spPr bwMode="auto">
            <a:xfrm>
              <a:off x="7956550" y="5013326"/>
              <a:ext cx="1588" cy="30163"/>
            </a:xfrm>
            <a:prstGeom prst="line">
              <a:avLst/>
            </a:prstGeom>
            <a:noFill/>
            <a:ln w="4763">
              <a:solidFill>
                <a:srgbClr val="27318B"/>
              </a:solidFill>
              <a:round/>
              <a:headEnd/>
              <a:tailEnd/>
            </a:ln>
          </p:spPr>
          <p:txBody>
            <a:bodyPr/>
            <a:lstStyle/>
            <a:p>
              <a:endParaRPr lang="el-GR"/>
            </a:p>
          </p:txBody>
        </p:sp>
        <p:sp>
          <p:nvSpPr>
            <p:cNvPr id="205919" name="Line 137"/>
            <p:cNvSpPr>
              <a:spLocks noChangeShapeType="1"/>
            </p:cNvSpPr>
            <p:nvPr/>
          </p:nvSpPr>
          <p:spPr bwMode="auto">
            <a:xfrm>
              <a:off x="9637714" y="5013326"/>
              <a:ext cx="1587" cy="30163"/>
            </a:xfrm>
            <a:prstGeom prst="line">
              <a:avLst/>
            </a:prstGeom>
            <a:noFill/>
            <a:ln w="4763">
              <a:solidFill>
                <a:srgbClr val="27318B"/>
              </a:solidFill>
              <a:round/>
              <a:headEnd/>
              <a:tailEnd/>
            </a:ln>
          </p:spPr>
          <p:txBody>
            <a:bodyPr/>
            <a:lstStyle/>
            <a:p>
              <a:endParaRPr lang="el-GR"/>
            </a:p>
          </p:txBody>
        </p:sp>
        <p:sp>
          <p:nvSpPr>
            <p:cNvPr id="205920" name="Text Box 138"/>
            <p:cNvSpPr txBox="1">
              <a:spLocks noChangeAspect="1" noChangeArrowheads="1"/>
            </p:cNvSpPr>
            <p:nvPr/>
          </p:nvSpPr>
          <p:spPr bwMode="auto">
            <a:xfrm>
              <a:off x="8120628" y="4030663"/>
              <a:ext cx="506869" cy="2862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400" b="1"/>
                <a:t>20.9</a:t>
              </a:r>
            </a:p>
          </p:txBody>
        </p:sp>
        <p:sp>
          <p:nvSpPr>
            <p:cNvPr id="205921" name="Text Box 139"/>
            <p:cNvSpPr txBox="1">
              <a:spLocks noChangeAspect="1" noChangeArrowheads="1"/>
            </p:cNvSpPr>
            <p:nvPr/>
          </p:nvSpPr>
          <p:spPr bwMode="auto">
            <a:xfrm>
              <a:off x="9054078" y="4030663"/>
              <a:ext cx="506869" cy="286232"/>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fr-FR" sz="1400" b="1" dirty="0"/>
                <a:t>26.2</a:t>
              </a:r>
            </a:p>
          </p:txBody>
        </p:sp>
        <p:sp>
          <p:nvSpPr>
            <p:cNvPr id="205924" name="Rectangle 119"/>
            <p:cNvSpPr>
              <a:spLocks noChangeArrowheads="1"/>
            </p:cNvSpPr>
            <p:nvPr/>
          </p:nvSpPr>
          <p:spPr bwMode="auto">
            <a:xfrm>
              <a:off x="9193168" y="3105151"/>
              <a:ext cx="300082" cy="369332"/>
            </a:xfrm>
            <a:prstGeom prst="rect">
              <a:avLst/>
            </a:prstGeom>
            <a:noFill/>
            <a:ln w="9525">
              <a:noFill/>
              <a:miter lim="800000"/>
              <a:headEnd/>
              <a:tailEnd/>
            </a:ln>
          </p:spPr>
          <p:txBody>
            <a:bodyPr wrap="none">
              <a:spAutoFit/>
            </a:bodyPr>
            <a:lstStyle/>
            <a:p>
              <a:pPr algn="r"/>
              <a:r>
                <a:rPr lang="fr-FR" b="1"/>
                <a:t>*</a:t>
              </a:r>
              <a:endParaRPr lang="en-US" b="1"/>
            </a:p>
          </p:txBody>
        </p:sp>
        <p:sp>
          <p:nvSpPr>
            <p:cNvPr id="205929" name="Rectangle 120"/>
            <p:cNvSpPr>
              <a:spLocks noChangeArrowheads="1"/>
            </p:cNvSpPr>
            <p:nvPr/>
          </p:nvSpPr>
          <p:spPr bwMode="auto">
            <a:xfrm>
              <a:off x="8888368" y="2800351"/>
              <a:ext cx="300082" cy="369332"/>
            </a:xfrm>
            <a:prstGeom prst="rect">
              <a:avLst/>
            </a:prstGeom>
            <a:noFill/>
            <a:ln w="9525">
              <a:noFill/>
              <a:miter lim="800000"/>
              <a:headEnd/>
              <a:tailEnd/>
            </a:ln>
          </p:spPr>
          <p:txBody>
            <a:bodyPr wrap="none">
              <a:spAutoFit/>
            </a:bodyPr>
            <a:lstStyle/>
            <a:p>
              <a:pPr algn="r"/>
              <a:r>
                <a:rPr lang="fr-FR" b="1"/>
                <a:t>*</a:t>
              </a:r>
              <a:endParaRPr lang="en-US" b="1"/>
            </a:p>
          </p:txBody>
        </p:sp>
      </p:grpSp>
      <p:sp>
        <p:nvSpPr>
          <p:cNvPr id="102" name="Rounded Rectangle 101"/>
          <p:cNvSpPr/>
          <p:nvPr/>
        </p:nvSpPr>
        <p:spPr>
          <a:xfrm>
            <a:off x="-19844" y="6108682"/>
            <a:ext cx="12211843" cy="785813"/>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5175">
              <a:tabLst>
                <a:tab pos="190500" algn="l"/>
                <a:tab pos="288925" algn="l"/>
                <a:tab pos="476250" algn="l"/>
                <a:tab pos="1047750" algn="l"/>
              </a:tabLst>
              <a:defRPr/>
            </a:pPr>
            <a:r>
              <a:rPr lang="el-GR" sz="2400" dirty="0">
                <a:solidFill>
                  <a:schemeClr val="bg1"/>
                </a:solidFill>
              </a:rPr>
              <a:t>Η από του στόματος χορήγηση του </a:t>
            </a:r>
            <a:r>
              <a:rPr lang="en-GB" sz="2400" dirty="0">
                <a:solidFill>
                  <a:schemeClr val="bg1"/>
                </a:solidFill>
                <a:cs typeface="Times New Roman" pitchFamily="18" charset="0"/>
              </a:rPr>
              <a:t>S. </a:t>
            </a:r>
            <a:r>
              <a:rPr lang="en-GB" sz="2400" dirty="0" err="1">
                <a:solidFill>
                  <a:schemeClr val="bg1"/>
                </a:solidFill>
                <a:cs typeface="Times New Roman" pitchFamily="18" charset="0"/>
              </a:rPr>
              <a:t>boulardii</a:t>
            </a:r>
            <a:r>
              <a:rPr lang="en-GB" sz="2400" dirty="0">
                <a:solidFill>
                  <a:schemeClr val="bg1"/>
                </a:solidFill>
                <a:cs typeface="Times New Roman" pitchFamily="18" charset="0"/>
              </a:rPr>
              <a:t>  </a:t>
            </a:r>
            <a:r>
              <a:rPr lang="el-GR" sz="2400" dirty="0">
                <a:solidFill>
                  <a:schemeClr val="bg1"/>
                </a:solidFill>
              </a:rPr>
              <a:t>οδηγεί σε </a:t>
            </a:r>
            <a:r>
              <a:rPr lang="el-GR" sz="2400" b="1" dirty="0">
                <a:solidFill>
                  <a:srgbClr val="FFFF00"/>
                </a:solidFill>
              </a:rPr>
              <a:t>σημαντική αύξηση </a:t>
            </a:r>
            <a:r>
              <a:rPr lang="el-GR" sz="2400" dirty="0">
                <a:solidFill>
                  <a:schemeClr val="bg1"/>
                </a:solidFill>
              </a:rPr>
              <a:t>της συνολικής ποσότητας των </a:t>
            </a:r>
            <a:r>
              <a:rPr lang="el-GR" sz="2400" dirty="0">
                <a:solidFill>
                  <a:srgbClr val="FFFF00"/>
                </a:solidFill>
              </a:rPr>
              <a:t>λιπαρών οξέων βραχείας αλύσου</a:t>
            </a:r>
            <a:r>
              <a:rPr lang="el-GR" sz="2400" dirty="0">
                <a:solidFill>
                  <a:schemeClr val="bg1"/>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blinds(horizontal)">
                                      <p:cBhvr>
                                        <p:cTn id="2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6"/>
          <p:cNvPicPr>
            <a:picLocks noChangeAspect="1" noChangeArrowheads="1"/>
          </p:cNvPicPr>
          <p:nvPr/>
        </p:nvPicPr>
        <p:blipFill>
          <a:blip r:embed="rId3" cstate="print"/>
          <a:srcRect/>
          <a:stretch>
            <a:fillRect/>
          </a:stretch>
        </p:blipFill>
        <p:spPr bwMode="auto">
          <a:xfrm>
            <a:off x="6324601" y="1600200"/>
            <a:ext cx="3838575" cy="4114800"/>
          </a:xfrm>
          <a:prstGeom prst="rect">
            <a:avLst/>
          </a:prstGeom>
          <a:noFill/>
          <a:ln w="9525">
            <a:noFill/>
            <a:miter lim="800000"/>
            <a:headEnd/>
            <a:tailEnd/>
          </a:ln>
        </p:spPr>
      </p:pic>
      <p:sp>
        <p:nvSpPr>
          <p:cNvPr id="5" name="Rounded Rectangle 4"/>
          <p:cNvSpPr/>
          <p:nvPr/>
        </p:nvSpPr>
        <p:spPr>
          <a:xfrm>
            <a:off x="795338" y="4124325"/>
            <a:ext cx="5964554" cy="2266950"/>
          </a:xfrm>
          <a:prstGeom prst="roundRect">
            <a:avLst>
              <a:gd name="adj" fmla="val 23439"/>
            </a:avLst>
          </a:prstGeom>
          <a:ln/>
        </p:spPr>
        <p:style>
          <a:lnRef idx="2">
            <a:schemeClr val="accent1"/>
          </a:lnRef>
          <a:fillRef idx="1">
            <a:schemeClr val="lt1"/>
          </a:fillRef>
          <a:effectRef idx="0">
            <a:schemeClr val="accent1"/>
          </a:effectRef>
          <a:fontRef idx="minor">
            <a:schemeClr val="dk1"/>
          </a:fontRef>
        </p:style>
        <p:txBody>
          <a:bodyPr anchor="ctr"/>
          <a:lstStyle/>
          <a:p>
            <a:pPr algn="ctr" eaLnBrk="0" hangingPunct="0">
              <a:spcAft>
                <a:spcPct val="20000"/>
              </a:spcAft>
              <a:buSzPct val="85000"/>
              <a:defRPr/>
            </a:pPr>
            <a:r>
              <a:rPr lang="pl-PL" sz="2000" kern="0" dirty="0">
                <a:solidFill>
                  <a:schemeClr val="tx1"/>
                </a:solidFill>
              </a:rPr>
              <a:t>Ο S. boulardii CNCM I-745 </a:t>
            </a:r>
            <a:r>
              <a:rPr lang="el-GR" sz="2000" kern="0" dirty="0">
                <a:solidFill>
                  <a:schemeClr val="tx1"/>
                </a:solidFill>
              </a:rPr>
              <a:t> </a:t>
            </a:r>
            <a:r>
              <a:rPr lang="el-GR" sz="2000" b="1" kern="0" dirty="0">
                <a:solidFill>
                  <a:schemeClr val="tx1"/>
                </a:solidFill>
              </a:rPr>
              <a:t>αυξάνει τα επίπεδα των πολυαμινών</a:t>
            </a:r>
            <a:r>
              <a:rPr lang="el-GR" sz="2000" kern="0" dirty="0">
                <a:solidFill>
                  <a:schemeClr val="tx1"/>
                </a:solidFill>
              </a:rPr>
              <a:t>, ευνοώντας έτσι την ωρίμανση των εντεροκυττάρων, και αυξάνοντας έτσι την παραγωγή των </a:t>
            </a:r>
            <a:r>
              <a:rPr lang="el-GR" sz="2000" kern="0" dirty="0" err="1">
                <a:solidFill>
                  <a:schemeClr val="tx1"/>
                </a:solidFill>
              </a:rPr>
              <a:t>δισακχαριδασών</a:t>
            </a:r>
            <a:r>
              <a:rPr lang="el-GR" sz="2000" kern="0" dirty="0">
                <a:solidFill>
                  <a:schemeClr val="tx1"/>
                </a:solidFill>
              </a:rPr>
              <a:t> </a:t>
            </a:r>
          </a:p>
          <a:p>
            <a:pPr algn="ctr" eaLnBrk="0" hangingPunct="0">
              <a:spcAft>
                <a:spcPct val="20000"/>
              </a:spcAft>
              <a:buSzPct val="85000"/>
              <a:defRPr/>
            </a:pPr>
            <a:endParaRPr lang="en-US" sz="2000" b="1" kern="0" dirty="0">
              <a:solidFill>
                <a:schemeClr val="tx1"/>
              </a:solidFill>
            </a:endParaRPr>
          </a:p>
        </p:txBody>
      </p:sp>
      <p:sp>
        <p:nvSpPr>
          <p:cNvPr id="211972" name="Rectangle 2"/>
          <p:cNvSpPr>
            <a:spLocks noGrp="1" noChangeArrowheads="1"/>
          </p:cNvSpPr>
          <p:nvPr>
            <p:ph type="title" idx="4294967295"/>
          </p:nvPr>
        </p:nvSpPr>
        <p:spPr>
          <a:xfrm>
            <a:off x="8139114" y="1830612"/>
            <a:ext cx="10205083" cy="762000"/>
          </a:xfrm>
        </p:spPr>
        <p:txBody>
          <a:bodyPr>
            <a:normAutofit/>
          </a:bodyPr>
          <a:lstStyle/>
          <a:p>
            <a:r>
              <a:rPr lang="el-GR" sz="2800" b="1" dirty="0"/>
              <a:t>Η δράση των Πολυαμινών</a:t>
            </a:r>
            <a:endParaRPr lang="en-US" sz="2800" b="1" dirty="0"/>
          </a:p>
        </p:txBody>
      </p:sp>
      <p:sp>
        <p:nvSpPr>
          <p:cNvPr id="211973" name="Rectangle 3"/>
          <p:cNvSpPr>
            <a:spLocks noGrp="1" noChangeArrowheads="1"/>
          </p:cNvSpPr>
          <p:nvPr>
            <p:ph type="body" sz="half" idx="4294967295"/>
          </p:nvPr>
        </p:nvSpPr>
        <p:spPr>
          <a:xfrm>
            <a:off x="877429" y="2165892"/>
            <a:ext cx="5218571" cy="1324769"/>
          </a:xfrm>
        </p:spPr>
        <p:txBody>
          <a:bodyPr>
            <a:normAutofit lnSpcReduction="10000"/>
          </a:bodyPr>
          <a:lstStyle/>
          <a:p>
            <a:pPr marL="0" indent="0">
              <a:spcBef>
                <a:spcPct val="0"/>
              </a:spcBef>
              <a:buClrTx/>
              <a:buNone/>
            </a:pPr>
            <a:r>
              <a:rPr lang="el-GR" sz="1800" dirty="0"/>
              <a:t>Ο </a:t>
            </a:r>
            <a:r>
              <a:rPr lang="en-US" sz="1800" b="1" dirty="0">
                <a:solidFill>
                  <a:srgbClr val="003366"/>
                </a:solidFill>
              </a:rPr>
              <a:t>S. boulardii CNCM I-745</a:t>
            </a:r>
            <a:r>
              <a:rPr lang="el-GR" sz="1800" b="1" dirty="0">
                <a:solidFill>
                  <a:srgbClr val="003366"/>
                </a:solidFill>
              </a:rPr>
              <a:t> </a:t>
            </a:r>
            <a:r>
              <a:rPr lang="el-GR" sz="1800" dirty="0"/>
              <a:t>αυξάνει σημαντικά την απελευθέρωση των </a:t>
            </a:r>
            <a:r>
              <a:rPr lang="el-GR" sz="1800" dirty="0" err="1"/>
              <a:t>πολυαμινών</a:t>
            </a:r>
            <a:r>
              <a:rPr lang="el-GR" sz="1800" dirty="0"/>
              <a:t> στο </a:t>
            </a:r>
            <a:r>
              <a:rPr lang="el-GR" sz="1800" dirty="0" err="1"/>
              <a:t>νηστιδικό</a:t>
            </a:r>
            <a:r>
              <a:rPr lang="el-GR" sz="1800" dirty="0"/>
              <a:t>  βλεννογόνο (σπερμίνη &amp; σπερμιδίνη), οι οποίες ασκούν τροφικές ιδιότητες και ενισχύουν την ενζυμική δραστηριότητα</a:t>
            </a:r>
          </a:p>
          <a:p>
            <a:pPr marL="0" indent="0">
              <a:spcBef>
                <a:spcPct val="0"/>
              </a:spcBef>
              <a:buClrTx/>
              <a:buNone/>
            </a:pPr>
            <a:endParaRPr lang="el-GR" sz="1100" dirty="0"/>
          </a:p>
          <a:p>
            <a:pPr marL="0" indent="0">
              <a:spcBef>
                <a:spcPct val="0"/>
              </a:spcBef>
              <a:buClrTx/>
              <a:buNone/>
            </a:pPr>
            <a:endParaRPr lang="en-US" sz="1100" dirty="0"/>
          </a:p>
          <a:p>
            <a:pPr marL="0" indent="0">
              <a:spcBef>
                <a:spcPct val="0"/>
              </a:spcBef>
              <a:buClrTx/>
              <a:buNone/>
            </a:pPr>
            <a:endParaRPr lang="en-US" sz="1100" dirty="0"/>
          </a:p>
          <a:p>
            <a:pPr marL="0" indent="0">
              <a:spcBef>
                <a:spcPct val="0"/>
              </a:spcBef>
              <a:buClrTx/>
              <a:buNone/>
            </a:pPr>
            <a:endParaRPr lang="en-US" sz="1100" dirty="0"/>
          </a:p>
        </p:txBody>
      </p:sp>
      <p:sp>
        <p:nvSpPr>
          <p:cNvPr id="7" name="TextBox 6">
            <a:extLst>
              <a:ext uri="{FF2B5EF4-FFF2-40B4-BE49-F238E27FC236}">
                <a16:creationId xmlns:a16="http://schemas.microsoft.com/office/drawing/2014/main" id="{C784EC26-2117-4AD4-A284-532B7F14CC5E}"/>
              </a:ext>
            </a:extLst>
          </p:cNvPr>
          <p:cNvSpPr txBox="1"/>
          <p:nvPr/>
        </p:nvSpPr>
        <p:spPr>
          <a:xfrm>
            <a:off x="7084696" y="6218237"/>
            <a:ext cx="6156960" cy="369332"/>
          </a:xfrm>
          <a:prstGeom prst="rect">
            <a:avLst/>
          </a:prstGeom>
          <a:noFill/>
        </p:spPr>
        <p:txBody>
          <a:bodyPr wrap="square">
            <a:spAutoFit/>
          </a:bodyPr>
          <a:lstStyle/>
          <a:p>
            <a:pPr marL="0" indent="0">
              <a:spcBef>
                <a:spcPct val="0"/>
              </a:spcBef>
              <a:buClrTx/>
              <a:buNone/>
            </a:pPr>
            <a:r>
              <a:rPr lang="en-US" sz="1800" dirty="0"/>
              <a:t>J.P. BUTS </a:t>
            </a:r>
            <a:r>
              <a:rPr lang="en-US" sz="1800" i="1" dirty="0"/>
              <a:t>&amp; al</a:t>
            </a:r>
            <a:r>
              <a:rPr lang="en-US" sz="1800" dirty="0"/>
              <a:t>. - </a:t>
            </a:r>
            <a:r>
              <a:rPr lang="en-US" sz="1800" i="1" dirty="0"/>
              <a:t>Pediatric Research</a:t>
            </a:r>
            <a:r>
              <a:rPr lang="en-US" sz="1800" dirty="0"/>
              <a:t>, 1994</a:t>
            </a:r>
            <a:endParaRPr lang="el-GR" sz="1800" dirty="0"/>
          </a:p>
        </p:txBody>
      </p:sp>
      <p:sp>
        <p:nvSpPr>
          <p:cNvPr id="9" name="TextBox 8">
            <a:extLst>
              <a:ext uri="{FF2B5EF4-FFF2-40B4-BE49-F238E27FC236}">
                <a16:creationId xmlns:a16="http://schemas.microsoft.com/office/drawing/2014/main" id="{AA9357DD-E074-4878-8319-7D2DB69D269E}"/>
              </a:ext>
            </a:extLst>
          </p:cNvPr>
          <p:cNvSpPr txBox="1"/>
          <p:nvPr/>
        </p:nvSpPr>
        <p:spPr>
          <a:xfrm>
            <a:off x="795338" y="0"/>
            <a:ext cx="11274742" cy="1588127"/>
          </a:xfrm>
          <a:prstGeom prst="rect">
            <a:avLst/>
          </a:prstGeom>
        </p:spPr>
        <p:txBody>
          <a:bodyPr vert="horz" lIns="91440" tIns="45720" rIns="91440" bIns="45720" rtlCol="0" anchor="ctr">
            <a:normAutofit/>
          </a:bodyPr>
          <a:lstStyle>
            <a:lvl1pPr>
              <a:lnSpc>
                <a:spcPct val="90000"/>
              </a:lnSpc>
              <a:spcBef>
                <a:spcPct val="0"/>
              </a:spcBef>
              <a:buNone/>
              <a:defRPr sz="3600">
                <a:solidFill>
                  <a:srgbClr val="003366"/>
                </a:solidFill>
                <a:latin typeface="+mj-lt"/>
                <a:ea typeface="+mj-ea"/>
                <a:cs typeface="+mj-cs"/>
              </a:defRPr>
            </a:lvl1pPr>
          </a:lstStyle>
          <a:p>
            <a:r>
              <a:rPr lang="pl-PL" b="1" dirty="0">
                <a:solidFill>
                  <a:schemeClr val="tx1"/>
                </a:solidFill>
              </a:rPr>
              <a:t>Ο S. </a:t>
            </a:r>
            <a:r>
              <a:rPr lang="pl-PL" b="1" i="1" dirty="0">
                <a:solidFill>
                  <a:schemeClr val="tx1"/>
                </a:solidFill>
              </a:rPr>
              <a:t>boulardii</a:t>
            </a:r>
            <a:r>
              <a:rPr lang="pl-PL" b="1" dirty="0">
                <a:solidFill>
                  <a:schemeClr val="tx1"/>
                </a:solidFill>
              </a:rPr>
              <a:t> CNCM I-745 </a:t>
            </a:r>
            <a:r>
              <a:rPr lang="el-GR" b="1" dirty="0">
                <a:solidFill>
                  <a:schemeClr val="tx1"/>
                </a:solidFill>
              </a:rPr>
              <a:t>στη θεραπεία των συμπτωμάτων της ιογενούς διάρροιας</a:t>
            </a:r>
            <a:endParaRPr lang="en-US" b="1" dirty="0">
              <a:solidFill>
                <a:schemeClr val="tx1"/>
              </a:solidFill>
            </a:endParaRPr>
          </a:p>
        </p:txBody>
      </p:sp>
      <p:sp>
        <p:nvSpPr>
          <p:cNvPr id="12" name="TextBox 11">
            <a:extLst>
              <a:ext uri="{FF2B5EF4-FFF2-40B4-BE49-F238E27FC236}">
                <a16:creationId xmlns:a16="http://schemas.microsoft.com/office/drawing/2014/main" id="{0C7A89D4-FA80-4F87-8F5E-339FC18053B4}"/>
              </a:ext>
            </a:extLst>
          </p:cNvPr>
          <p:cNvSpPr txBox="1"/>
          <p:nvPr/>
        </p:nvSpPr>
        <p:spPr>
          <a:xfrm>
            <a:off x="877430" y="1449207"/>
            <a:ext cx="5447172" cy="369332"/>
          </a:xfrm>
          <a:prstGeom prst="rect">
            <a:avLst/>
          </a:prstGeom>
          <a:solidFill>
            <a:srgbClr val="27318B"/>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l-GR" sz="1800" b="1" i="0" u="none" strike="noStrike" baseline="0" dirty="0">
                <a:solidFill>
                  <a:schemeClr val="bg1"/>
                </a:solidFill>
                <a:latin typeface="Arial" panose="020B0604020202020204" pitchFamily="34" charset="0"/>
                <a:cs typeface="Arial" panose="020B0604020202020204" pitchFamily="34" charset="0"/>
              </a:rPr>
              <a:t>Ο SB έχει την ικανότητα να συνθέτει </a:t>
            </a:r>
            <a:r>
              <a:rPr lang="el-GR" sz="1800" b="1" i="0" u="none" strike="noStrike" baseline="0" dirty="0" err="1">
                <a:solidFill>
                  <a:schemeClr val="bg1"/>
                </a:solidFill>
                <a:latin typeface="Arial" panose="020B0604020202020204" pitchFamily="34" charset="0"/>
                <a:cs typeface="Arial" panose="020B0604020202020204" pitchFamily="34" charset="0"/>
              </a:rPr>
              <a:t>πολυαμίνες</a:t>
            </a:r>
            <a:r>
              <a:rPr lang="el-GR" sz="1800" b="1" i="0" u="none" strike="noStrike" baseline="0"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idx="4294967295"/>
          </p:nvPr>
        </p:nvSpPr>
        <p:spPr>
          <a:xfrm>
            <a:off x="525148" y="203200"/>
            <a:ext cx="11895451" cy="1031875"/>
          </a:xfrm>
        </p:spPr>
        <p:txBody>
          <a:bodyPr>
            <a:normAutofit fontScale="90000"/>
          </a:bodyPr>
          <a:lstStyle/>
          <a:p>
            <a:r>
              <a:rPr lang="el-GR" sz="3600" b="1" dirty="0"/>
              <a:t>Επίδραση του</a:t>
            </a:r>
            <a:r>
              <a:rPr lang="en-US" sz="3600" b="1" dirty="0"/>
              <a:t> S. boulardii CNCM I-745 </a:t>
            </a:r>
            <a:r>
              <a:rPr lang="el-GR" sz="3600" b="1" dirty="0"/>
              <a:t>στην εκκριτική </a:t>
            </a:r>
            <a:r>
              <a:rPr lang="el-GR" sz="3600" b="1" dirty="0" err="1"/>
              <a:t>IgA</a:t>
            </a:r>
            <a:r>
              <a:rPr lang="el-GR" sz="3600" b="1" dirty="0"/>
              <a:t> και στην εκκριτική συνιστώσα των </a:t>
            </a:r>
            <a:r>
              <a:rPr lang="el-GR" sz="3600" b="1" dirty="0" err="1"/>
              <a:t>ανοσοσφαιρινών</a:t>
            </a:r>
            <a:r>
              <a:rPr lang="el-GR" sz="3600" b="1" dirty="0"/>
              <a:t>  </a:t>
            </a:r>
            <a:endParaRPr lang="en-US" sz="3600" b="1" dirty="0"/>
          </a:p>
        </p:txBody>
      </p:sp>
      <p:sp>
        <p:nvSpPr>
          <p:cNvPr id="9" name="Rectangle 8"/>
          <p:cNvSpPr>
            <a:spLocks noChangeArrowheads="1"/>
          </p:cNvSpPr>
          <p:nvPr/>
        </p:nvSpPr>
        <p:spPr bwMode="auto">
          <a:xfrm>
            <a:off x="7441580" y="6425752"/>
            <a:ext cx="7245350" cy="238125"/>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nSpc>
                <a:spcPct val="90000"/>
              </a:lnSpc>
              <a:spcBef>
                <a:spcPct val="30000"/>
              </a:spcBef>
              <a:defRPr/>
            </a:pPr>
            <a:r>
              <a:rPr lang="it-IT" sz="1050" dirty="0">
                <a:solidFill>
                  <a:srgbClr val="6A737B"/>
                </a:solidFill>
                <a:latin typeface="Arial" charset="0"/>
                <a:ea typeface="ＭＳ Ｐゴシック" pitchFamily="34" charset="-128"/>
              </a:rPr>
              <a:t>Buts JP et al. </a:t>
            </a:r>
            <a:r>
              <a:rPr lang="it-IT" sz="1050" i="1" dirty="0">
                <a:solidFill>
                  <a:srgbClr val="6A737B"/>
                </a:solidFill>
                <a:latin typeface="Arial" charset="0"/>
                <a:ea typeface="ＭＳ Ｐゴシック" pitchFamily="34" charset="-128"/>
              </a:rPr>
              <a:t>Digestive Diseases And Sciences</a:t>
            </a:r>
            <a:r>
              <a:rPr lang="it-IT" sz="1050" dirty="0">
                <a:solidFill>
                  <a:srgbClr val="6A737B"/>
                </a:solidFill>
                <a:latin typeface="Arial" charset="0"/>
                <a:ea typeface="ＭＳ Ｐゴシック" pitchFamily="34" charset="-128"/>
              </a:rPr>
              <a:t>. 1990;35(2):251-256</a:t>
            </a:r>
          </a:p>
        </p:txBody>
      </p:sp>
      <p:graphicFrame>
        <p:nvGraphicFramePr>
          <p:cNvPr id="62546" name="Group 82"/>
          <p:cNvGraphicFramePr>
            <a:graphicFrameLocks noGrp="1"/>
          </p:cNvGraphicFramePr>
          <p:nvPr>
            <p:extLst>
              <p:ext uri="{D42A27DB-BD31-4B8C-83A1-F6EECF244321}">
                <p14:modId xmlns:p14="http://schemas.microsoft.com/office/powerpoint/2010/main" val="629001470"/>
              </p:ext>
            </p:extLst>
          </p:nvPr>
        </p:nvGraphicFramePr>
        <p:xfrm>
          <a:off x="479427" y="5197159"/>
          <a:ext cx="11381071" cy="975360"/>
        </p:xfrm>
        <a:graphic>
          <a:graphicData uri="http://schemas.openxmlformats.org/drawingml/2006/table">
            <a:tbl>
              <a:tblPr/>
              <a:tblGrid>
                <a:gridCol w="225422">
                  <a:extLst>
                    <a:ext uri="{9D8B030D-6E8A-4147-A177-3AD203B41FA5}">
                      <a16:colId xmlns:a16="http://schemas.microsoft.com/office/drawing/2014/main" val="20000"/>
                    </a:ext>
                  </a:extLst>
                </a:gridCol>
                <a:gridCol w="11155649">
                  <a:extLst>
                    <a:ext uri="{9D8B030D-6E8A-4147-A177-3AD203B41FA5}">
                      <a16:colId xmlns:a16="http://schemas.microsoft.com/office/drawing/2014/main" val="20001"/>
                    </a:ext>
                  </a:extLst>
                </a:gridCol>
              </a:tblGrid>
              <a:tr h="236009">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endParaRPr kumimoji="0" lang="en-US" sz="1600" b="1"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20000"/>
                        </a:spcAft>
                        <a:buClr>
                          <a:srgbClr val="27318B"/>
                        </a:buClr>
                        <a:buSzPct val="85000"/>
                        <a:buFont typeface="Wingdings" pitchFamily="2" charset="2"/>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72018">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l-GR" sz="1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Η θεραπεία με </a:t>
                      </a:r>
                      <a:r>
                        <a:rPr kumimoji="0" lang="en-US" sz="1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S. boulardii CNCM I-745 </a:t>
                      </a:r>
                      <a:r>
                        <a:rPr kumimoji="0" lang="el-GR" sz="1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a:t>
                      </a:r>
                      <a:r>
                        <a:rPr kumimoji="0" lang="en-US" sz="1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r>
                        <a:rPr kumimoji="0" lang="el-GR" sz="1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παρουσίασε αύξηση και στα δύο: </a:t>
                      </a:r>
                      <a:r>
                        <a:rPr lang="el-GR" sz="1800" dirty="0">
                          <a:solidFill>
                            <a:schemeClr val="tx1"/>
                          </a:solidFill>
                          <a:latin typeface="Calibri" panose="020F0502020204030204" pitchFamily="34" charset="0"/>
                          <a:cs typeface="Calibri" panose="020F0502020204030204" pitchFamily="34" charset="0"/>
                        </a:rPr>
                        <a:t> </a:t>
                      </a:r>
                      <a:r>
                        <a:rPr kumimoji="0" lang="el-GR"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εκκριτικό συστατικό </a:t>
                      </a: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(48.7%) </a:t>
                      </a:r>
                      <a:r>
                        <a:rPr kumimoji="0" lang="el-GR"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και στην </a:t>
                      </a: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εκκριτική συνιστώσα των </a:t>
                      </a:r>
                      <a:r>
                        <a:rPr kumimoji="0" lang="el-GR" sz="1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ανοσοσφαιρίνων</a:t>
                      </a:r>
                      <a:r>
                        <a:rPr kumimoji="0" lang="el-GR"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sz="1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IgA</a:t>
                      </a:r>
                      <a:r>
                        <a:rPr kumimoji="0" 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(56.9%)</a:t>
                      </a: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στον εντερικό βλεννογόνο και στο δωδεκαδακτυλικό υγρό.</a:t>
                      </a: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4" name="Group 3">
            <a:extLst>
              <a:ext uri="{FF2B5EF4-FFF2-40B4-BE49-F238E27FC236}">
                <a16:creationId xmlns:a16="http://schemas.microsoft.com/office/drawing/2014/main" id="{6CB37697-C69A-4801-8A46-D439EF9CD13E}"/>
              </a:ext>
            </a:extLst>
          </p:cNvPr>
          <p:cNvGrpSpPr/>
          <p:nvPr/>
        </p:nvGrpSpPr>
        <p:grpSpPr>
          <a:xfrm>
            <a:off x="2011681" y="2234738"/>
            <a:ext cx="7517766" cy="3287078"/>
            <a:chOff x="3048001" y="3352801"/>
            <a:chExt cx="6613525" cy="2768600"/>
          </a:xfrm>
        </p:grpSpPr>
        <p:sp>
          <p:nvSpPr>
            <p:cNvPr id="214026" name="Text Box 108"/>
            <p:cNvSpPr txBox="1">
              <a:spLocks noChangeArrowheads="1"/>
            </p:cNvSpPr>
            <p:nvPr/>
          </p:nvSpPr>
          <p:spPr bwMode="auto">
            <a:xfrm>
              <a:off x="3770314" y="3362326"/>
              <a:ext cx="1749425" cy="422275"/>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n-US" sz="1200" b="1">
                  <a:solidFill>
                    <a:srgbClr val="27318B"/>
                  </a:solidFill>
                </a:rPr>
                <a:t>Secretory component</a:t>
              </a:r>
              <a:br>
                <a:rPr lang="en-US" sz="1200" b="1">
                  <a:solidFill>
                    <a:srgbClr val="27318B"/>
                  </a:solidFill>
                </a:rPr>
              </a:br>
              <a:r>
                <a:rPr lang="en-US" sz="1200" b="1">
                  <a:solidFill>
                    <a:srgbClr val="27318B"/>
                  </a:solidFill>
                </a:rPr>
                <a:t>(µg/g mucosa)</a:t>
              </a:r>
            </a:p>
          </p:txBody>
        </p:sp>
        <p:sp>
          <p:nvSpPr>
            <p:cNvPr id="214027" name="Text Box 109"/>
            <p:cNvSpPr txBox="1">
              <a:spLocks noChangeArrowheads="1"/>
            </p:cNvSpPr>
            <p:nvPr/>
          </p:nvSpPr>
          <p:spPr bwMode="auto">
            <a:xfrm>
              <a:off x="3341688" y="5537200"/>
              <a:ext cx="1814512" cy="285750"/>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l-GR" sz="1400">
                  <a:solidFill>
                    <a:srgbClr val="27318B"/>
                  </a:solidFill>
                </a:rPr>
                <a:t>εντερικό βλεννογόνο</a:t>
              </a:r>
              <a:endParaRPr lang="en-US" sz="1100">
                <a:solidFill>
                  <a:srgbClr val="27318B"/>
                </a:solidFill>
              </a:endParaRPr>
            </a:p>
          </p:txBody>
        </p:sp>
        <p:sp>
          <p:nvSpPr>
            <p:cNvPr id="214028" name="Text Box 110"/>
            <p:cNvSpPr txBox="1">
              <a:spLocks noChangeArrowheads="1"/>
            </p:cNvSpPr>
            <p:nvPr/>
          </p:nvSpPr>
          <p:spPr bwMode="auto">
            <a:xfrm>
              <a:off x="4876801" y="4267201"/>
              <a:ext cx="265113" cy="314325"/>
            </a:xfrm>
            <a:prstGeom prst="rect">
              <a:avLst/>
            </a:prstGeom>
            <a:noFill/>
            <a:ln w="12700">
              <a:noFill/>
              <a:miter lim="800000"/>
              <a:headEnd type="none" w="sm" len="sm"/>
              <a:tailEnd type="none" w="sm" len="sm"/>
            </a:ln>
          </p:spPr>
          <p:txBody>
            <a:bodyPr wrap="none">
              <a:spAutoFit/>
            </a:bodyPr>
            <a:lstStyle/>
            <a:p>
              <a:pPr defTabSz="703263" eaLnBrk="0" hangingPunct="0">
                <a:lnSpc>
                  <a:spcPct val="90000"/>
                </a:lnSpc>
              </a:pPr>
              <a:r>
                <a:rPr lang="fr-FR" sz="1600" b="1">
                  <a:solidFill>
                    <a:srgbClr val="333399"/>
                  </a:solidFill>
                </a:rPr>
                <a:t>*</a:t>
              </a:r>
            </a:p>
          </p:txBody>
        </p:sp>
        <p:sp>
          <p:nvSpPr>
            <p:cNvPr id="214029" name="Text Box 111"/>
            <p:cNvSpPr txBox="1">
              <a:spLocks noChangeArrowheads="1"/>
            </p:cNvSpPr>
            <p:nvPr/>
          </p:nvSpPr>
          <p:spPr bwMode="auto">
            <a:xfrm>
              <a:off x="7585076" y="3352801"/>
              <a:ext cx="1304925" cy="422275"/>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n-US" sz="1200" b="1">
                  <a:solidFill>
                    <a:srgbClr val="27318B"/>
                  </a:solidFill>
                </a:rPr>
                <a:t>Secretory IgA</a:t>
              </a:r>
              <a:br>
                <a:rPr lang="en-US" sz="1200" b="1">
                  <a:solidFill>
                    <a:srgbClr val="27318B"/>
                  </a:solidFill>
                </a:rPr>
              </a:br>
              <a:r>
                <a:rPr lang="en-US" sz="1200" b="1">
                  <a:solidFill>
                    <a:srgbClr val="27318B"/>
                  </a:solidFill>
                </a:rPr>
                <a:t>(ng/mg protein)</a:t>
              </a:r>
            </a:p>
          </p:txBody>
        </p:sp>
        <p:sp>
          <p:nvSpPr>
            <p:cNvPr id="214030" name="Text Box 112"/>
            <p:cNvSpPr txBox="1">
              <a:spLocks noChangeArrowheads="1"/>
            </p:cNvSpPr>
            <p:nvPr/>
          </p:nvSpPr>
          <p:spPr bwMode="auto">
            <a:xfrm>
              <a:off x="8305800" y="4038600"/>
              <a:ext cx="342900" cy="312738"/>
            </a:xfrm>
            <a:prstGeom prst="rect">
              <a:avLst/>
            </a:prstGeom>
            <a:noFill/>
            <a:ln w="12700">
              <a:noFill/>
              <a:miter lim="800000"/>
              <a:headEnd type="none" w="sm" len="sm"/>
              <a:tailEnd type="none" w="sm" len="sm"/>
            </a:ln>
          </p:spPr>
          <p:txBody>
            <a:bodyPr wrap="none">
              <a:spAutoFit/>
            </a:bodyPr>
            <a:lstStyle/>
            <a:p>
              <a:pPr defTabSz="703263" eaLnBrk="0" hangingPunct="0">
                <a:lnSpc>
                  <a:spcPct val="90000"/>
                </a:lnSpc>
              </a:pPr>
              <a:r>
                <a:rPr lang="fr-FR" sz="1600" b="1">
                  <a:solidFill>
                    <a:srgbClr val="333399"/>
                  </a:solidFill>
                </a:rPr>
                <a:t>**</a:t>
              </a:r>
            </a:p>
          </p:txBody>
        </p:sp>
        <p:sp>
          <p:nvSpPr>
            <p:cNvPr id="214031" name="Text Box 113"/>
            <p:cNvSpPr txBox="1">
              <a:spLocks noChangeArrowheads="1"/>
            </p:cNvSpPr>
            <p:nvPr/>
          </p:nvSpPr>
          <p:spPr bwMode="auto">
            <a:xfrm>
              <a:off x="6884988" y="5537200"/>
              <a:ext cx="2012950" cy="285750"/>
            </a:xfrm>
            <a:prstGeom prst="rect">
              <a:avLst/>
            </a:prstGeom>
            <a:noFill/>
            <a:ln w="12700">
              <a:noFill/>
              <a:miter lim="800000"/>
              <a:headEnd type="none" w="sm" len="sm"/>
              <a:tailEnd type="none" w="sm" len="sm"/>
            </a:ln>
          </p:spPr>
          <p:txBody>
            <a:bodyPr wrap="none">
              <a:spAutoFit/>
            </a:bodyPr>
            <a:lstStyle/>
            <a:p>
              <a:pPr algn="ctr" defTabSz="703263" eaLnBrk="0" hangingPunct="0">
                <a:lnSpc>
                  <a:spcPct val="90000"/>
                </a:lnSpc>
              </a:pPr>
              <a:r>
                <a:rPr lang="el-GR" sz="1400">
                  <a:solidFill>
                    <a:srgbClr val="27318B"/>
                  </a:solidFill>
                </a:rPr>
                <a:t>δωδεκαδακτυλικό υγρό</a:t>
              </a:r>
              <a:endParaRPr lang="en-US" sz="1100">
                <a:solidFill>
                  <a:srgbClr val="27318B"/>
                </a:solidFill>
              </a:endParaRPr>
            </a:p>
          </p:txBody>
        </p:sp>
        <p:sp>
          <p:nvSpPr>
            <p:cNvPr id="214032" name="Rectangle 114"/>
            <p:cNvSpPr>
              <a:spLocks noChangeArrowheads="1"/>
            </p:cNvSpPr>
            <p:nvPr/>
          </p:nvSpPr>
          <p:spPr bwMode="auto">
            <a:xfrm>
              <a:off x="5221288" y="5637214"/>
              <a:ext cx="2017712" cy="484187"/>
            </a:xfrm>
            <a:prstGeom prst="rect">
              <a:avLst/>
            </a:prstGeom>
            <a:noFill/>
            <a:ln w="8001">
              <a:noFill/>
              <a:miter lim="800000"/>
              <a:headEnd/>
              <a:tailEnd/>
            </a:ln>
          </p:spPr>
          <p:txBody>
            <a:bodyPr/>
            <a:lstStyle/>
            <a:p>
              <a:pPr algn="r"/>
              <a:endParaRPr lang="en-GB" sz="1400">
                <a:solidFill>
                  <a:srgbClr val="000000"/>
                </a:solidFill>
              </a:endParaRPr>
            </a:p>
          </p:txBody>
        </p:sp>
        <p:sp>
          <p:nvSpPr>
            <p:cNvPr id="214033" name="Rectangle 115"/>
            <p:cNvSpPr>
              <a:spLocks noChangeArrowheads="1"/>
            </p:cNvSpPr>
            <p:nvPr/>
          </p:nvSpPr>
          <p:spPr bwMode="auto">
            <a:xfrm>
              <a:off x="5526088" y="5751514"/>
              <a:ext cx="95250" cy="98425"/>
            </a:xfrm>
            <a:prstGeom prst="rect">
              <a:avLst/>
            </a:prstGeom>
            <a:solidFill>
              <a:srgbClr val="FFC408"/>
            </a:solidFill>
            <a:ln w="7938">
              <a:solidFill>
                <a:schemeClr val="bg2"/>
              </a:solidFill>
              <a:miter lim="800000"/>
              <a:headEnd/>
              <a:tailEnd/>
            </a:ln>
          </p:spPr>
          <p:txBody>
            <a:bodyPr/>
            <a:lstStyle/>
            <a:p>
              <a:pPr algn="r"/>
              <a:endParaRPr lang="en-GB" sz="1400">
                <a:solidFill>
                  <a:srgbClr val="000000"/>
                </a:solidFill>
              </a:endParaRPr>
            </a:p>
          </p:txBody>
        </p:sp>
        <p:sp>
          <p:nvSpPr>
            <p:cNvPr id="214034" name="Rectangle 116"/>
            <p:cNvSpPr>
              <a:spLocks noChangeArrowheads="1"/>
            </p:cNvSpPr>
            <p:nvPr/>
          </p:nvSpPr>
          <p:spPr bwMode="auto">
            <a:xfrm>
              <a:off x="5702301" y="5711826"/>
              <a:ext cx="949325" cy="168275"/>
            </a:xfrm>
            <a:prstGeom prst="rect">
              <a:avLst/>
            </a:prstGeom>
            <a:noFill/>
            <a:ln w="9525">
              <a:noFill/>
              <a:miter lim="800000"/>
              <a:headEnd/>
              <a:tailEnd/>
            </a:ln>
          </p:spPr>
          <p:txBody>
            <a:bodyPr wrap="none" lIns="0" tIns="0" rIns="0" bIns="0">
              <a:spAutoFit/>
            </a:bodyPr>
            <a:lstStyle/>
            <a:p>
              <a:pPr algn="ctr" eaLnBrk="0" hangingPunct="0"/>
              <a:r>
                <a:rPr lang="en-GB" sz="1100" b="1">
                  <a:solidFill>
                    <a:srgbClr val="27318B"/>
                  </a:solidFill>
                </a:rPr>
                <a:t>Control (n=16)</a:t>
              </a:r>
            </a:p>
          </p:txBody>
        </p:sp>
        <p:sp>
          <p:nvSpPr>
            <p:cNvPr id="214035" name="Rectangle 117"/>
            <p:cNvSpPr>
              <a:spLocks noChangeArrowheads="1"/>
            </p:cNvSpPr>
            <p:nvPr/>
          </p:nvSpPr>
          <p:spPr bwMode="auto">
            <a:xfrm>
              <a:off x="5526088" y="5989638"/>
              <a:ext cx="95250" cy="100012"/>
            </a:xfrm>
            <a:prstGeom prst="rect">
              <a:avLst/>
            </a:prstGeom>
            <a:solidFill>
              <a:srgbClr val="00B1B0"/>
            </a:solidFill>
            <a:ln w="7938">
              <a:solidFill>
                <a:schemeClr val="bg2"/>
              </a:solidFill>
              <a:miter lim="800000"/>
              <a:headEnd/>
              <a:tailEnd/>
            </a:ln>
          </p:spPr>
          <p:txBody>
            <a:bodyPr/>
            <a:lstStyle/>
            <a:p>
              <a:pPr algn="r"/>
              <a:endParaRPr lang="en-GB" sz="1400">
                <a:solidFill>
                  <a:srgbClr val="000000"/>
                </a:solidFill>
              </a:endParaRPr>
            </a:p>
          </p:txBody>
        </p:sp>
        <p:sp>
          <p:nvSpPr>
            <p:cNvPr id="214036" name="Rectangle 118"/>
            <p:cNvSpPr>
              <a:spLocks noChangeArrowheads="1"/>
            </p:cNvSpPr>
            <p:nvPr/>
          </p:nvSpPr>
          <p:spPr bwMode="auto">
            <a:xfrm>
              <a:off x="5691623" y="5949951"/>
              <a:ext cx="1223092" cy="169277"/>
            </a:xfrm>
            <a:prstGeom prst="rect">
              <a:avLst/>
            </a:prstGeom>
            <a:noFill/>
            <a:ln w="9525" algn="ctr">
              <a:noFill/>
              <a:miter lim="800000"/>
              <a:headEnd/>
              <a:tailEnd/>
            </a:ln>
          </p:spPr>
          <p:txBody>
            <a:bodyPr wrap="none" lIns="0" tIns="0" rIns="0" bIns="0">
              <a:spAutoFit/>
            </a:bodyPr>
            <a:lstStyle/>
            <a:p>
              <a:pPr algn="ctr" eaLnBrk="0" hangingPunct="0"/>
              <a:r>
                <a:rPr lang="en-GB" sz="1100" b="1" i="1" dirty="0">
                  <a:solidFill>
                    <a:srgbClr val="27318B"/>
                  </a:solidFill>
                </a:rPr>
                <a:t>S. </a:t>
              </a:r>
              <a:r>
                <a:rPr lang="en-GB" sz="1100" b="1" i="1" dirty="0" err="1">
                  <a:solidFill>
                    <a:srgbClr val="27318B"/>
                  </a:solidFill>
                </a:rPr>
                <a:t>boulardii</a:t>
              </a:r>
              <a:r>
                <a:rPr lang="en-GB" sz="1100" b="1" dirty="0">
                  <a:solidFill>
                    <a:srgbClr val="27318B"/>
                  </a:solidFill>
                </a:rPr>
                <a:t> (n=15)</a:t>
              </a:r>
            </a:p>
          </p:txBody>
        </p:sp>
        <p:sp>
          <p:nvSpPr>
            <p:cNvPr id="214037" name="AutoShape 119"/>
            <p:cNvSpPr>
              <a:spLocks noChangeArrowheads="1"/>
            </p:cNvSpPr>
            <p:nvPr/>
          </p:nvSpPr>
          <p:spPr bwMode="auto">
            <a:xfrm>
              <a:off x="3962400" y="4419601"/>
              <a:ext cx="450850" cy="422275"/>
            </a:xfrm>
            <a:prstGeom prst="upArrow">
              <a:avLst>
                <a:gd name="adj1" fmla="val 50000"/>
                <a:gd name="adj2" fmla="val 25000"/>
              </a:avLst>
            </a:prstGeom>
            <a:solidFill>
              <a:schemeClr val="accent2"/>
            </a:solidFill>
            <a:ln w="9525">
              <a:noFill/>
              <a:miter lim="800000"/>
              <a:headEnd/>
              <a:tailEnd/>
            </a:ln>
          </p:spPr>
          <p:txBody>
            <a:bodyPr wrap="none" anchor="ctr"/>
            <a:lstStyle/>
            <a:p>
              <a:pPr algn="r"/>
              <a:endParaRPr lang="en-GB" sz="1400">
                <a:solidFill>
                  <a:srgbClr val="000000"/>
                </a:solidFill>
              </a:endParaRPr>
            </a:p>
          </p:txBody>
        </p:sp>
        <p:sp>
          <p:nvSpPr>
            <p:cNvPr id="214038" name="Text Box 120"/>
            <p:cNvSpPr txBox="1">
              <a:spLocks noChangeArrowheads="1"/>
            </p:cNvSpPr>
            <p:nvPr/>
          </p:nvSpPr>
          <p:spPr bwMode="auto">
            <a:xfrm>
              <a:off x="3810000" y="4038601"/>
              <a:ext cx="1169988" cy="366713"/>
            </a:xfrm>
            <a:prstGeom prst="rect">
              <a:avLst/>
            </a:prstGeom>
            <a:noFill/>
            <a:ln w="9525">
              <a:noFill/>
              <a:miter lim="800000"/>
              <a:headEnd/>
              <a:tailEnd/>
            </a:ln>
          </p:spPr>
          <p:txBody>
            <a:bodyPr>
              <a:spAutoFit/>
            </a:bodyPr>
            <a:lstStyle/>
            <a:p>
              <a:pPr eaLnBrk="0" hangingPunct="0">
                <a:spcBef>
                  <a:spcPct val="50000"/>
                </a:spcBef>
              </a:pPr>
              <a:r>
                <a:rPr lang="en-US" b="1">
                  <a:solidFill>
                    <a:srgbClr val="27318B"/>
                  </a:solidFill>
                  <a:ea typeface="ＭＳ Ｐゴシック" pitchFamily="34" charset="-128"/>
                </a:rPr>
                <a:t>+ 48.7%</a:t>
              </a:r>
            </a:p>
          </p:txBody>
        </p:sp>
        <p:sp>
          <p:nvSpPr>
            <p:cNvPr id="214039" name="AutoShape 121"/>
            <p:cNvSpPr>
              <a:spLocks noChangeArrowheads="1"/>
            </p:cNvSpPr>
            <p:nvPr/>
          </p:nvSpPr>
          <p:spPr bwMode="auto">
            <a:xfrm>
              <a:off x="7467600" y="4343401"/>
              <a:ext cx="450850" cy="422275"/>
            </a:xfrm>
            <a:prstGeom prst="upArrow">
              <a:avLst>
                <a:gd name="adj1" fmla="val 50000"/>
                <a:gd name="adj2" fmla="val 25000"/>
              </a:avLst>
            </a:prstGeom>
            <a:solidFill>
              <a:schemeClr val="accent2"/>
            </a:solidFill>
            <a:ln w="9525">
              <a:noFill/>
              <a:miter lim="800000"/>
              <a:headEnd/>
              <a:tailEnd/>
            </a:ln>
          </p:spPr>
          <p:txBody>
            <a:bodyPr wrap="none" anchor="ctr"/>
            <a:lstStyle/>
            <a:p>
              <a:pPr algn="r"/>
              <a:endParaRPr lang="en-GB" sz="1400">
                <a:solidFill>
                  <a:srgbClr val="000000"/>
                </a:solidFill>
              </a:endParaRPr>
            </a:p>
          </p:txBody>
        </p:sp>
        <p:sp>
          <p:nvSpPr>
            <p:cNvPr id="214040" name="Text Box 122"/>
            <p:cNvSpPr txBox="1">
              <a:spLocks noChangeArrowheads="1"/>
            </p:cNvSpPr>
            <p:nvPr/>
          </p:nvSpPr>
          <p:spPr bwMode="auto">
            <a:xfrm>
              <a:off x="7239001" y="3962401"/>
              <a:ext cx="1171575" cy="366713"/>
            </a:xfrm>
            <a:prstGeom prst="rect">
              <a:avLst/>
            </a:prstGeom>
            <a:noFill/>
            <a:ln w="9525">
              <a:noFill/>
              <a:miter lim="800000"/>
              <a:headEnd/>
              <a:tailEnd/>
            </a:ln>
          </p:spPr>
          <p:txBody>
            <a:bodyPr>
              <a:spAutoFit/>
            </a:bodyPr>
            <a:lstStyle/>
            <a:p>
              <a:pPr eaLnBrk="0" hangingPunct="0">
                <a:spcBef>
                  <a:spcPct val="50000"/>
                </a:spcBef>
              </a:pPr>
              <a:r>
                <a:rPr lang="en-US" b="1">
                  <a:solidFill>
                    <a:srgbClr val="27318B"/>
                  </a:solidFill>
                  <a:ea typeface="ＭＳ Ｐゴシック" pitchFamily="34" charset="-128"/>
                </a:rPr>
                <a:t>+ 56.9%</a:t>
              </a:r>
            </a:p>
          </p:txBody>
        </p:sp>
        <p:sp>
          <p:nvSpPr>
            <p:cNvPr id="214041" name="Freeform 124"/>
            <p:cNvSpPr>
              <a:spLocks/>
            </p:cNvSpPr>
            <p:nvPr/>
          </p:nvSpPr>
          <p:spPr bwMode="auto">
            <a:xfrm>
              <a:off x="3292475" y="3476625"/>
              <a:ext cx="419100" cy="2019300"/>
            </a:xfrm>
            <a:custGeom>
              <a:avLst/>
              <a:gdLst>
                <a:gd name="T0" fmla="*/ 0 w 297"/>
                <a:gd name="T1" fmla="*/ 2147483647 h 1491"/>
                <a:gd name="T2" fmla="*/ 0 w 297"/>
                <a:gd name="T3" fmla="*/ 2147483647 h 1491"/>
                <a:gd name="T4" fmla="*/ 2147483647 w 297"/>
                <a:gd name="T5" fmla="*/ 0 h 1491"/>
                <a:gd name="T6" fmla="*/ 2147483647 w 297"/>
                <a:gd name="T7" fmla="*/ 2147483647 h 1491"/>
                <a:gd name="T8" fmla="*/ 0 w 297"/>
                <a:gd name="T9" fmla="*/ 2147483647 h 1491"/>
                <a:gd name="T10" fmla="*/ 0 60000 65536"/>
                <a:gd name="T11" fmla="*/ 0 60000 65536"/>
                <a:gd name="T12" fmla="*/ 0 60000 65536"/>
                <a:gd name="T13" fmla="*/ 0 60000 65536"/>
                <a:gd name="T14" fmla="*/ 0 60000 65536"/>
                <a:gd name="T15" fmla="*/ 0 w 297"/>
                <a:gd name="T16" fmla="*/ 0 h 1491"/>
                <a:gd name="T17" fmla="*/ 297 w 297"/>
                <a:gd name="T18" fmla="*/ 1491 h 1491"/>
              </a:gdLst>
              <a:ahLst/>
              <a:cxnLst>
                <a:cxn ang="T10">
                  <a:pos x="T0" y="T1"/>
                </a:cxn>
                <a:cxn ang="T11">
                  <a:pos x="T2" y="T3"/>
                </a:cxn>
                <a:cxn ang="T12">
                  <a:pos x="T4" y="T5"/>
                </a:cxn>
                <a:cxn ang="T13">
                  <a:pos x="T6" y="T7"/>
                </a:cxn>
                <a:cxn ang="T14">
                  <a:pos x="T8" y="T9"/>
                </a:cxn>
              </a:cxnLst>
              <a:rect l="T15" t="T16" r="T17" b="T18"/>
              <a:pathLst>
                <a:path w="297" h="1491">
                  <a:moveTo>
                    <a:pt x="0" y="1491"/>
                  </a:moveTo>
                  <a:lnTo>
                    <a:pt x="0" y="182"/>
                  </a:lnTo>
                  <a:lnTo>
                    <a:pt x="297" y="0"/>
                  </a:lnTo>
                  <a:lnTo>
                    <a:pt x="297" y="1309"/>
                  </a:lnTo>
                  <a:lnTo>
                    <a:pt x="0" y="1491"/>
                  </a:lnTo>
                  <a:close/>
                </a:path>
              </a:pathLst>
            </a:custGeom>
            <a:noFill/>
            <a:ln w="9525">
              <a:noFill/>
              <a:round/>
              <a:headEnd/>
              <a:tailEnd/>
            </a:ln>
          </p:spPr>
          <p:txBody>
            <a:bodyPr/>
            <a:lstStyle/>
            <a:p>
              <a:endParaRPr lang="el-GR">
                <a:solidFill>
                  <a:srgbClr val="000000"/>
                </a:solidFill>
              </a:endParaRPr>
            </a:p>
          </p:txBody>
        </p:sp>
        <p:sp>
          <p:nvSpPr>
            <p:cNvPr id="214042" name="Rectangle 125"/>
            <p:cNvSpPr>
              <a:spLocks noChangeArrowheads="1"/>
            </p:cNvSpPr>
            <p:nvPr/>
          </p:nvSpPr>
          <p:spPr bwMode="auto">
            <a:xfrm>
              <a:off x="3711575" y="3476625"/>
              <a:ext cx="2395538" cy="1773238"/>
            </a:xfrm>
            <a:prstGeom prst="rect">
              <a:avLst/>
            </a:prstGeom>
            <a:noFill/>
            <a:ln w="9525">
              <a:noFill/>
              <a:miter lim="800000"/>
              <a:headEnd/>
              <a:tailEnd/>
            </a:ln>
          </p:spPr>
          <p:txBody>
            <a:bodyPr/>
            <a:lstStyle/>
            <a:p>
              <a:pPr algn="r"/>
              <a:endParaRPr lang="en-GB" sz="1400">
                <a:solidFill>
                  <a:srgbClr val="000000"/>
                </a:solidFill>
              </a:endParaRPr>
            </a:p>
          </p:txBody>
        </p:sp>
        <p:sp>
          <p:nvSpPr>
            <p:cNvPr id="214043" name="Freeform 127"/>
            <p:cNvSpPr>
              <a:spLocks/>
            </p:cNvSpPr>
            <p:nvPr/>
          </p:nvSpPr>
          <p:spPr bwMode="auto">
            <a:xfrm>
              <a:off x="3292475" y="3476625"/>
              <a:ext cx="419100" cy="2019300"/>
            </a:xfrm>
            <a:custGeom>
              <a:avLst/>
              <a:gdLst>
                <a:gd name="T0" fmla="*/ 0 w 297"/>
                <a:gd name="T1" fmla="*/ 2147483647 h 1491"/>
                <a:gd name="T2" fmla="*/ 0 w 297"/>
                <a:gd name="T3" fmla="*/ 2147483647 h 1491"/>
                <a:gd name="T4" fmla="*/ 2147483647 w 297"/>
                <a:gd name="T5" fmla="*/ 0 h 1491"/>
                <a:gd name="T6" fmla="*/ 2147483647 w 297"/>
                <a:gd name="T7" fmla="*/ 2147483647 h 1491"/>
                <a:gd name="T8" fmla="*/ 0 w 297"/>
                <a:gd name="T9" fmla="*/ 2147483647 h 1491"/>
                <a:gd name="T10" fmla="*/ 0 60000 65536"/>
                <a:gd name="T11" fmla="*/ 0 60000 65536"/>
                <a:gd name="T12" fmla="*/ 0 60000 65536"/>
                <a:gd name="T13" fmla="*/ 0 60000 65536"/>
                <a:gd name="T14" fmla="*/ 0 60000 65536"/>
                <a:gd name="T15" fmla="*/ 0 w 297"/>
                <a:gd name="T16" fmla="*/ 0 h 1491"/>
                <a:gd name="T17" fmla="*/ 297 w 297"/>
                <a:gd name="T18" fmla="*/ 1491 h 1491"/>
              </a:gdLst>
              <a:ahLst/>
              <a:cxnLst>
                <a:cxn ang="T10">
                  <a:pos x="T0" y="T1"/>
                </a:cxn>
                <a:cxn ang="T11">
                  <a:pos x="T2" y="T3"/>
                </a:cxn>
                <a:cxn ang="T12">
                  <a:pos x="T4" y="T5"/>
                </a:cxn>
                <a:cxn ang="T13">
                  <a:pos x="T6" y="T7"/>
                </a:cxn>
                <a:cxn ang="T14">
                  <a:pos x="T8" y="T9"/>
                </a:cxn>
              </a:cxnLst>
              <a:rect l="T15" t="T16" r="T17" b="T18"/>
              <a:pathLst>
                <a:path w="297" h="1491">
                  <a:moveTo>
                    <a:pt x="0" y="1491"/>
                  </a:moveTo>
                  <a:lnTo>
                    <a:pt x="0" y="182"/>
                  </a:lnTo>
                  <a:lnTo>
                    <a:pt x="297" y="0"/>
                  </a:lnTo>
                  <a:lnTo>
                    <a:pt x="297" y="1309"/>
                  </a:lnTo>
                  <a:lnTo>
                    <a:pt x="0" y="1491"/>
                  </a:lnTo>
                  <a:close/>
                </a:path>
              </a:pathLst>
            </a:custGeom>
            <a:noFill/>
            <a:ln w="9525">
              <a:noFill/>
              <a:round/>
              <a:headEnd/>
              <a:tailEnd/>
            </a:ln>
          </p:spPr>
          <p:txBody>
            <a:bodyPr/>
            <a:lstStyle/>
            <a:p>
              <a:endParaRPr lang="el-GR">
                <a:solidFill>
                  <a:srgbClr val="000000"/>
                </a:solidFill>
              </a:endParaRPr>
            </a:p>
          </p:txBody>
        </p:sp>
        <p:sp>
          <p:nvSpPr>
            <p:cNvPr id="214044" name="Rectangle 128"/>
            <p:cNvSpPr>
              <a:spLocks noChangeArrowheads="1"/>
            </p:cNvSpPr>
            <p:nvPr/>
          </p:nvSpPr>
          <p:spPr bwMode="auto">
            <a:xfrm>
              <a:off x="3711575" y="3476625"/>
              <a:ext cx="2395538" cy="1773238"/>
            </a:xfrm>
            <a:prstGeom prst="rect">
              <a:avLst/>
            </a:prstGeom>
            <a:noFill/>
            <a:ln w="9525">
              <a:noFill/>
              <a:miter lim="800000"/>
              <a:headEnd/>
              <a:tailEnd/>
            </a:ln>
          </p:spPr>
          <p:txBody>
            <a:bodyPr/>
            <a:lstStyle/>
            <a:p>
              <a:pPr algn="r"/>
              <a:endParaRPr lang="en-GB" sz="1400">
                <a:solidFill>
                  <a:srgbClr val="000000"/>
                </a:solidFill>
              </a:endParaRPr>
            </a:p>
          </p:txBody>
        </p:sp>
        <p:sp>
          <p:nvSpPr>
            <p:cNvPr id="214045" name="Freeform 129"/>
            <p:cNvSpPr>
              <a:spLocks/>
            </p:cNvSpPr>
            <p:nvPr/>
          </p:nvSpPr>
          <p:spPr bwMode="auto">
            <a:xfrm>
              <a:off x="4508500" y="4721226"/>
              <a:ext cx="382588" cy="765175"/>
            </a:xfrm>
            <a:custGeom>
              <a:avLst/>
              <a:gdLst>
                <a:gd name="T0" fmla="*/ 0 w 271"/>
                <a:gd name="T1" fmla="*/ 2147483647 h 564"/>
                <a:gd name="T2" fmla="*/ 0 w 271"/>
                <a:gd name="T3" fmla="*/ 2147483647 h 564"/>
                <a:gd name="T4" fmla="*/ 2147483647 w 271"/>
                <a:gd name="T5" fmla="*/ 0 h 564"/>
                <a:gd name="T6" fmla="*/ 2147483647 w 271"/>
                <a:gd name="T7" fmla="*/ 2147483647 h 564"/>
                <a:gd name="T8" fmla="*/ 0 w 271"/>
                <a:gd name="T9" fmla="*/ 2147483647 h 564"/>
                <a:gd name="T10" fmla="*/ 0 60000 65536"/>
                <a:gd name="T11" fmla="*/ 0 60000 65536"/>
                <a:gd name="T12" fmla="*/ 0 60000 65536"/>
                <a:gd name="T13" fmla="*/ 0 60000 65536"/>
                <a:gd name="T14" fmla="*/ 0 60000 65536"/>
                <a:gd name="T15" fmla="*/ 0 w 271"/>
                <a:gd name="T16" fmla="*/ 0 h 564"/>
                <a:gd name="T17" fmla="*/ 271 w 271"/>
                <a:gd name="T18" fmla="*/ 564 h 564"/>
              </a:gdLst>
              <a:ahLst/>
              <a:cxnLst>
                <a:cxn ang="T10">
                  <a:pos x="T0" y="T1"/>
                </a:cxn>
                <a:cxn ang="T11">
                  <a:pos x="T2" y="T3"/>
                </a:cxn>
                <a:cxn ang="T12">
                  <a:pos x="T4" y="T5"/>
                </a:cxn>
                <a:cxn ang="T13">
                  <a:pos x="T6" y="T7"/>
                </a:cxn>
                <a:cxn ang="T14">
                  <a:pos x="T8" y="T9"/>
                </a:cxn>
              </a:cxnLst>
              <a:rect l="T15" t="T16" r="T17" b="T18"/>
              <a:pathLst>
                <a:path w="271" h="564">
                  <a:moveTo>
                    <a:pt x="0" y="564"/>
                  </a:moveTo>
                  <a:lnTo>
                    <a:pt x="0" y="166"/>
                  </a:lnTo>
                  <a:lnTo>
                    <a:pt x="271" y="0"/>
                  </a:lnTo>
                  <a:lnTo>
                    <a:pt x="271" y="399"/>
                  </a:lnTo>
                  <a:lnTo>
                    <a:pt x="0" y="564"/>
                  </a:lnTo>
                  <a:close/>
                </a:path>
              </a:pathLst>
            </a:custGeom>
            <a:solidFill>
              <a:srgbClr val="4D6600"/>
            </a:solidFill>
            <a:ln w="6350">
              <a:solidFill>
                <a:srgbClr val="000000"/>
              </a:solidFill>
              <a:round/>
              <a:headEnd/>
              <a:tailEnd/>
            </a:ln>
          </p:spPr>
          <p:txBody>
            <a:bodyPr/>
            <a:lstStyle/>
            <a:p>
              <a:endParaRPr lang="el-GR">
                <a:solidFill>
                  <a:srgbClr val="000000"/>
                </a:solidFill>
              </a:endParaRPr>
            </a:p>
          </p:txBody>
        </p:sp>
        <p:sp>
          <p:nvSpPr>
            <p:cNvPr id="214046" name="Rectangle 130"/>
            <p:cNvSpPr>
              <a:spLocks noChangeArrowheads="1"/>
            </p:cNvSpPr>
            <p:nvPr/>
          </p:nvSpPr>
          <p:spPr bwMode="auto">
            <a:xfrm>
              <a:off x="3586164" y="4946650"/>
              <a:ext cx="922337" cy="539750"/>
            </a:xfrm>
            <a:prstGeom prst="rect">
              <a:avLst/>
            </a:prstGeom>
            <a:solidFill>
              <a:srgbClr val="FFC408"/>
            </a:solidFill>
            <a:ln w="6350">
              <a:solidFill>
                <a:srgbClr val="FFC408"/>
              </a:solidFill>
              <a:miter lim="800000"/>
              <a:headEnd/>
              <a:tailEnd/>
            </a:ln>
          </p:spPr>
          <p:txBody>
            <a:bodyPr/>
            <a:lstStyle/>
            <a:p>
              <a:pPr algn="r"/>
              <a:endParaRPr lang="en-GB" sz="1400">
                <a:solidFill>
                  <a:srgbClr val="000000"/>
                </a:solidFill>
              </a:endParaRPr>
            </a:p>
          </p:txBody>
        </p:sp>
        <p:sp>
          <p:nvSpPr>
            <p:cNvPr id="214047" name="Rectangle 133"/>
            <p:cNvSpPr>
              <a:spLocks noChangeArrowheads="1"/>
            </p:cNvSpPr>
            <p:nvPr/>
          </p:nvSpPr>
          <p:spPr bwMode="auto">
            <a:xfrm>
              <a:off x="4508501" y="4538664"/>
              <a:ext cx="919163" cy="947737"/>
            </a:xfrm>
            <a:prstGeom prst="rect">
              <a:avLst/>
            </a:prstGeom>
            <a:solidFill>
              <a:srgbClr val="00B1B0"/>
            </a:solidFill>
            <a:ln w="6350">
              <a:solidFill>
                <a:srgbClr val="00B1B0"/>
              </a:solidFill>
              <a:miter lim="800000"/>
              <a:headEnd/>
              <a:tailEnd/>
            </a:ln>
          </p:spPr>
          <p:txBody>
            <a:bodyPr/>
            <a:lstStyle/>
            <a:p>
              <a:pPr algn="r"/>
              <a:endParaRPr lang="en-GB" sz="1400">
                <a:solidFill>
                  <a:srgbClr val="000000"/>
                </a:solidFill>
              </a:endParaRPr>
            </a:p>
          </p:txBody>
        </p:sp>
        <p:sp>
          <p:nvSpPr>
            <p:cNvPr id="214048" name="Line 135"/>
            <p:cNvSpPr>
              <a:spLocks noChangeShapeType="1"/>
            </p:cNvSpPr>
            <p:nvPr/>
          </p:nvSpPr>
          <p:spPr bwMode="auto">
            <a:xfrm flipV="1">
              <a:off x="3292475" y="3722689"/>
              <a:ext cx="1588" cy="1773237"/>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49" name="Line 136"/>
            <p:cNvSpPr>
              <a:spLocks noChangeShapeType="1"/>
            </p:cNvSpPr>
            <p:nvPr/>
          </p:nvSpPr>
          <p:spPr bwMode="auto">
            <a:xfrm flipH="1">
              <a:off x="3263901" y="5495925"/>
              <a:ext cx="28575" cy="1588"/>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50" name="Line 137"/>
            <p:cNvSpPr>
              <a:spLocks noChangeShapeType="1"/>
            </p:cNvSpPr>
            <p:nvPr/>
          </p:nvSpPr>
          <p:spPr bwMode="auto">
            <a:xfrm flipH="1">
              <a:off x="3263901" y="5054600"/>
              <a:ext cx="28575" cy="1588"/>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51" name="Line 138"/>
            <p:cNvSpPr>
              <a:spLocks noChangeShapeType="1"/>
            </p:cNvSpPr>
            <p:nvPr/>
          </p:nvSpPr>
          <p:spPr bwMode="auto">
            <a:xfrm flipH="1">
              <a:off x="3263901" y="4613275"/>
              <a:ext cx="28575" cy="1588"/>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52" name="Line 139"/>
            <p:cNvSpPr>
              <a:spLocks noChangeShapeType="1"/>
            </p:cNvSpPr>
            <p:nvPr/>
          </p:nvSpPr>
          <p:spPr bwMode="auto">
            <a:xfrm flipH="1">
              <a:off x="3263901" y="4164014"/>
              <a:ext cx="28575" cy="1587"/>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53" name="Line 140"/>
            <p:cNvSpPr>
              <a:spLocks noChangeShapeType="1"/>
            </p:cNvSpPr>
            <p:nvPr/>
          </p:nvSpPr>
          <p:spPr bwMode="auto">
            <a:xfrm flipH="1">
              <a:off x="3263901" y="3722689"/>
              <a:ext cx="28575" cy="1587"/>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54" name="Rectangle 141"/>
            <p:cNvSpPr>
              <a:spLocks noChangeArrowheads="1"/>
            </p:cNvSpPr>
            <p:nvPr/>
          </p:nvSpPr>
          <p:spPr bwMode="auto">
            <a:xfrm>
              <a:off x="3143251" y="5416551"/>
              <a:ext cx="79375" cy="169863"/>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0</a:t>
              </a:r>
              <a:endParaRPr lang="en-US" sz="1400">
                <a:solidFill>
                  <a:srgbClr val="27318B"/>
                </a:solidFill>
                <a:ea typeface="ＭＳ Ｐゴシック" pitchFamily="34" charset="-128"/>
              </a:endParaRPr>
            </a:p>
          </p:txBody>
        </p:sp>
        <p:sp>
          <p:nvSpPr>
            <p:cNvPr id="214055" name="Rectangle 142"/>
            <p:cNvSpPr>
              <a:spLocks noChangeArrowheads="1"/>
            </p:cNvSpPr>
            <p:nvPr/>
          </p:nvSpPr>
          <p:spPr bwMode="auto">
            <a:xfrm>
              <a:off x="3143251" y="4975226"/>
              <a:ext cx="79375" cy="169863"/>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5</a:t>
              </a:r>
              <a:endParaRPr lang="en-US" sz="1400">
                <a:solidFill>
                  <a:srgbClr val="27318B"/>
                </a:solidFill>
                <a:ea typeface="ＭＳ Ｐゴシック" pitchFamily="34" charset="-128"/>
              </a:endParaRPr>
            </a:p>
          </p:txBody>
        </p:sp>
        <p:sp>
          <p:nvSpPr>
            <p:cNvPr id="214056" name="Rectangle 143"/>
            <p:cNvSpPr>
              <a:spLocks noChangeArrowheads="1"/>
            </p:cNvSpPr>
            <p:nvPr/>
          </p:nvSpPr>
          <p:spPr bwMode="auto">
            <a:xfrm>
              <a:off x="3048001" y="4533901"/>
              <a:ext cx="157163" cy="168275"/>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10</a:t>
              </a:r>
              <a:endParaRPr lang="en-US" sz="1400">
                <a:solidFill>
                  <a:srgbClr val="27318B"/>
                </a:solidFill>
                <a:ea typeface="ＭＳ Ｐゴシック" pitchFamily="34" charset="-128"/>
              </a:endParaRPr>
            </a:p>
          </p:txBody>
        </p:sp>
        <p:sp>
          <p:nvSpPr>
            <p:cNvPr id="214057" name="Rectangle 144"/>
            <p:cNvSpPr>
              <a:spLocks noChangeArrowheads="1"/>
            </p:cNvSpPr>
            <p:nvPr/>
          </p:nvSpPr>
          <p:spPr bwMode="auto">
            <a:xfrm>
              <a:off x="3048001" y="4084638"/>
              <a:ext cx="157163" cy="169862"/>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15</a:t>
              </a:r>
              <a:endParaRPr lang="en-US" sz="1400">
                <a:solidFill>
                  <a:srgbClr val="27318B"/>
                </a:solidFill>
                <a:ea typeface="ＭＳ Ｐゴシック" pitchFamily="34" charset="-128"/>
              </a:endParaRPr>
            </a:p>
          </p:txBody>
        </p:sp>
        <p:sp>
          <p:nvSpPr>
            <p:cNvPr id="214058" name="Rectangle 145"/>
            <p:cNvSpPr>
              <a:spLocks noChangeArrowheads="1"/>
            </p:cNvSpPr>
            <p:nvPr/>
          </p:nvSpPr>
          <p:spPr bwMode="auto">
            <a:xfrm>
              <a:off x="3048001" y="3643314"/>
              <a:ext cx="157163" cy="168275"/>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20</a:t>
              </a:r>
              <a:endParaRPr lang="en-US" sz="1400">
                <a:solidFill>
                  <a:srgbClr val="27318B"/>
                </a:solidFill>
                <a:ea typeface="ＭＳ Ｐゴシック" pitchFamily="34" charset="-128"/>
              </a:endParaRPr>
            </a:p>
          </p:txBody>
        </p:sp>
        <p:sp>
          <p:nvSpPr>
            <p:cNvPr id="214059" name="Line 146"/>
            <p:cNvSpPr>
              <a:spLocks noChangeShapeType="1"/>
            </p:cNvSpPr>
            <p:nvPr/>
          </p:nvSpPr>
          <p:spPr bwMode="auto">
            <a:xfrm>
              <a:off x="3292476" y="5495925"/>
              <a:ext cx="2397125" cy="1588"/>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60" name="Line 147"/>
            <p:cNvSpPr>
              <a:spLocks noChangeShapeType="1"/>
            </p:cNvSpPr>
            <p:nvPr/>
          </p:nvSpPr>
          <p:spPr bwMode="auto">
            <a:xfrm>
              <a:off x="3292475" y="5495926"/>
              <a:ext cx="1588" cy="30163"/>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61" name="Line 148"/>
            <p:cNvSpPr>
              <a:spLocks noChangeShapeType="1"/>
            </p:cNvSpPr>
            <p:nvPr/>
          </p:nvSpPr>
          <p:spPr bwMode="auto">
            <a:xfrm>
              <a:off x="5689600" y="5495926"/>
              <a:ext cx="1588" cy="30163"/>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62" name="Freeform 150"/>
            <p:cNvSpPr>
              <a:spLocks/>
            </p:cNvSpPr>
            <p:nvPr/>
          </p:nvSpPr>
          <p:spPr bwMode="auto">
            <a:xfrm>
              <a:off x="6853238" y="3551238"/>
              <a:ext cx="404812" cy="1949450"/>
            </a:xfrm>
            <a:custGeom>
              <a:avLst/>
              <a:gdLst>
                <a:gd name="T0" fmla="*/ 0 w 288"/>
                <a:gd name="T1" fmla="*/ 2147483647 h 1439"/>
                <a:gd name="T2" fmla="*/ 0 w 288"/>
                <a:gd name="T3" fmla="*/ 2147483647 h 1439"/>
                <a:gd name="T4" fmla="*/ 2147483647 w 288"/>
                <a:gd name="T5" fmla="*/ 0 h 1439"/>
                <a:gd name="T6" fmla="*/ 2147483647 w 288"/>
                <a:gd name="T7" fmla="*/ 2147483647 h 1439"/>
                <a:gd name="T8" fmla="*/ 0 w 288"/>
                <a:gd name="T9" fmla="*/ 2147483647 h 1439"/>
                <a:gd name="T10" fmla="*/ 0 60000 65536"/>
                <a:gd name="T11" fmla="*/ 0 60000 65536"/>
                <a:gd name="T12" fmla="*/ 0 60000 65536"/>
                <a:gd name="T13" fmla="*/ 0 60000 65536"/>
                <a:gd name="T14" fmla="*/ 0 60000 65536"/>
                <a:gd name="T15" fmla="*/ 0 w 288"/>
                <a:gd name="T16" fmla="*/ 0 h 1439"/>
                <a:gd name="T17" fmla="*/ 288 w 288"/>
                <a:gd name="T18" fmla="*/ 1439 h 1439"/>
              </a:gdLst>
              <a:ahLst/>
              <a:cxnLst>
                <a:cxn ang="T10">
                  <a:pos x="T0" y="T1"/>
                </a:cxn>
                <a:cxn ang="T11">
                  <a:pos x="T2" y="T3"/>
                </a:cxn>
                <a:cxn ang="T12">
                  <a:pos x="T4" y="T5"/>
                </a:cxn>
                <a:cxn ang="T13">
                  <a:pos x="T6" y="T7"/>
                </a:cxn>
                <a:cxn ang="T14">
                  <a:pos x="T8" y="T9"/>
                </a:cxn>
              </a:cxnLst>
              <a:rect l="T15" t="T16" r="T17" b="T18"/>
              <a:pathLst>
                <a:path w="288" h="1439">
                  <a:moveTo>
                    <a:pt x="0" y="1439"/>
                  </a:moveTo>
                  <a:lnTo>
                    <a:pt x="0" y="174"/>
                  </a:lnTo>
                  <a:lnTo>
                    <a:pt x="288" y="0"/>
                  </a:lnTo>
                  <a:lnTo>
                    <a:pt x="288" y="1266"/>
                  </a:lnTo>
                  <a:lnTo>
                    <a:pt x="0" y="1439"/>
                  </a:lnTo>
                  <a:close/>
                </a:path>
              </a:pathLst>
            </a:custGeom>
            <a:noFill/>
            <a:ln w="9525">
              <a:noFill/>
              <a:round/>
              <a:headEnd/>
              <a:tailEnd/>
            </a:ln>
          </p:spPr>
          <p:txBody>
            <a:bodyPr/>
            <a:lstStyle/>
            <a:p>
              <a:endParaRPr lang="el-GR">
                <a:solidFill>
                  <a:srgbClr val="000000"/>
                </a:solidFill>
              </a:endParaRPr>
            </a:p>
          </p:txBody>
        </p:sp>
        <p:sp>
          <p:nvSpPr>
            <p:cNvPr id="214063" name="Rectangle 151"/>
            <p:cNvSpPr>
              <a:spLocks noChangeArrowheads="1"/>
            </p:cNvSpPr>
            <p:nvPr/>
          </p:nvSpPr>
          <p:spPr bwMode="auto">
            <a:xfrm>
              <a:off x="7258050" y="3551238"/>
              <a:ext cx="2311400" cy="1714500"/>
            </a:xfrm>
            <a:prstGeom prst="rect">
              <a:avLst/>
            </a:prstGeom>
            <a:noFill/>
            <a:ln w="9525">
              <a:noFill/>
              <a:miter lim="800000"/>
              <a:headEnd/>
              <a:tailEnd/>
            </a:ln>
          </p:spPr>
          <p:txBody>
            <a:bodyPr/>
            <a:lstStyle/>
            <a:p>
              <a:pPr algn="r"/>
              <a:endParaRPr lang="en-GB" sz="1400">
                <a:solidFill>
                  <a:srgbClr val="000000"/>
                </a:solidFill>
              </a:endParaRPr>
            </a:p>
          </p:txBody>
        </p:sp>
        <p:sp>
          <p:nvSpPr>
            <p:cNvPr id="214064" name="Freeform 153"/>
            <p:cNvSpPr>
              <a:spLocks/>
            </p:cNvSpPr>
            <p:nvPr/>
          </p:nvSpPr>
          <p:spPr bwMode="auto">
            <a:xfrm>
              <a:off x="6853238" y="3551238"/>
              <a:ext cx="404812" cy="1949450"/>
            </a:xfrm>
            <a:custGeom>
              <a:avLst/>
              <a:gdLst>
                <a:gd name="T0" fmla="*/ 0 w 288"/>
                <a:gd name="T1" fmla="*/ 2147483647 h 1439"/>
                <a:gd name="T2" fmla="*/ 0 w 288"/>
                <a:gd name="T3" fmla="*/ 2147483647 h 1439"/>
                <a:gd name="T4" fmla="*/ 2147483647 w 288"/>
                <a:gd name="T5" fmla="*/ 0 h 1439"/>
                <a:gd name="T6" fmla="*/ 2147483647 w 288"/>
                <a:gd name="T7" fmla="*/ 2147483647 h 1439"/>
                <a:gd name="T8" fmla="*/ 0 w 288"/>
                <a:gd name="T9" fmla="*/ 2147483647 h 1439"/>
                <a:gd name="T10" fmla="*/ 0 60000 65536"/>
                <a:gd name="T11" fmla="*/ 0 60000 65536"/>
                <a:gd name="T12" fmla="*/ 0 60000 65536"/>
                <a:gd name="T13" fmla="*/ 0 60000 65536"/>
                <a:gd name="T14" fmla="*/ 0 60000 65536"/>
                <a:gd name="T15" fmla="*/ 0 w 288"/>
                <a:gd name="T16" fmla="*/ 0 h 1439"/>
                <a:gd name="T17" fmla="*/ 288 w 288"/>
                <a:gd name="T18" fmla="*/ 1439 h 1439"/>
              </a:gdLst>
              <a:ahLst/>
              <a:cxnLst>
                <a:cxn ang="T10">
                  <a:pos x="T0" y="T1"/>
                </a:cxn>
                <a:cxn ang="T11">
                  <a:pos x="T2" y="T3"/>
                </a:cxn>
                <a:cxn ang="T12">
                  <a:pos x="T4" y="T5"/>
                </a:cxn>
                <a:cxn ang="T13">
                  <a:pos x="T6" y="T7"/>
                </a:cxn>
                <a:cxn ang="T14">
                  <a:pos x="T8" y="T9"/>
                </a:cxn>
              </a:cxnLst>
              <a:rect l="T15" t="T16" r="T17" b="T18"/>
              <a:pathLst>
                <a:path w="288" h="1439">
                  <a:moveTo>
                    <a:pt x="0" y="1439"/>
                  </a:moveTo>
                  <a:lnTo>
                    <a:pt x="0" y="174"/>
                  </a:lnTo>
                  <a:lnTo>
                    <a:pt x="288" y="0"/>
                  </a:lnTo>
                  <a:lnTo>
                    <a:pt x="288" y="1266"/>
                  </a:lnTo>
                  <a:lnTo>
                    <a:pt x="0" y="1439"/>
                  </a:lnTo>
                  <a:close/>
                </a:path>
              </a:pathLst>
            </a:custGeom>
            <a:noFill/>
            <a:ln w="9525">
              <a:noFill/>
              <a:round/>
              <a:headEnd/>
              <a:tailEnd/>
            </a:ln>
          </p:spPr>
          <p:txBody>
            <a:bodyPr/>
            <a:lstStyle/>
            <a:p>
              <a:endParaRPr lang="el-GR">
                <a:solidFill>
                  <a:srgbClr val="000000"/>
                </a:solidFill>
              </a:endParaRPr>
            </a:p>
          </p:txBody>
        </p:sp>
        <p:sp>
          <p:nvSpPr>
            <p:cNvPr id="214065" name="Rectangle 154"/>
            <p:cNvSpPr>
              <a:spLocks noChangeArrowheads="1"/>
            </p:cNvSpPr>
            <p:nvPr/>
          </p:nvSpPr>
          <p:spPr bwMode="auto">
            <a:xfrm>
              <a:off x="7258050" y="3551238"/>
              <a:ext cx="2311400" cy="1714500"/>
            </a:xfrm>
            <a:prstGeom prst="rect">
              <a:avLst/>
            </a:prstGeom>
            <a:noFill/>
            <a:ln w="9525">
              <a:noFill/>
              <a:miter lim="800000"/>
              <a:headEnd/>
              <a:tailEnd/>
            </a:ln>
          </p:spPr>
          <p:txBody>
            <a:bodyPr/>
            <a:lstStyle/>
            <a:p>
              <a:pPr algn="r"/>
              <a:endParaRPr lang="en-GB" sz="1400">
                <a:solidFill>
                  <a:srgbClr val="000000"/>
                </a:solidFill>
              </a:endParaRPr>
            </a:p>
          </p:txBody>
        </p:sp>
        <p:sp>
          <p:nvSpPr>
            <p:cNvPr id="214066" name="Freeform 155"/>
            <p:cNvSpPr>
              <a:spLocks/>
            </p:cNvSpPr>
            <p:nvPr/>
          </p:nvSpPr>
          <p:spPr bwMode="auto">
            <a:xfrm>
              <a:off x="8026400" y="4589463"/>
              <a:ext cx="369888" cy="906462"/>
            </a:xfrm>
            <a:custGeom>
              <a:avLst/>
              <a:gdLst>
                <a:gd name="T0" fmla="*/ 0 w 262"/>
                <a:gd name="T1" fmla="*/ 2147483647 h 669"/>
                <a:gd name="T2" fmla="*/ 0 w 262"/>
                <a:gd name="T3" fmla="*/ 2147483647 h 669"/>
                <a:gd name="T4" fmla="*/ 2147483647 w 262"/>
                <a:gd name="T5" fmla="*/ 0 h 669"/>
                <a:gd name="T6" fmla="*/ 2147483647 w 262"/>
                <a:gd name="T7" fmla="*/ 2147483647 h 669"/>
                <a:gd name="T8" fmla="*/ 0 w 262"/>
                <a:gd name="T9" fmla="*/ 2147483647 h 669"/>
                <a:gd name="T10" fmla="*/ 0 60000 65536"/>
                <a:gd name="T11" fmla="*/ 0 60000 65536"/>
                <a:gd name="T12" fmla="*/ 0 60000 65536"/>
                <a:gd name="T13" fmla="*/ 0 60000 65536"/>
                <a:gd name="T14" fmla="*/ 0 60000 65536"/>
                <a:gd name="T15" fmla="*/ 0 w 262"/>
                <a:gd name="T16" fmla="*/ 0 h 669"/>
                <a:gd name="T17" fmla="*/ 262 w 262"/>
                <a:gd name="T18" fmla="*/ 669 h 669"/>
              </a:gdLst>
              <a:ahLst/>
              <a:cxnLst>
                <a:cxn ang="T10">
                  <a:pos x="T0" y="T1"/>
                </a:cxn>
                <a:cxn ang="T11">
                  <a:pos x="T2" y="T3"/>
                </a:cxn>
                <a:cxn ang="T12">
                  <a:pos x="T4" y="T5"/>
                </a:cxn>
                <a:cxn ang="T13">
                  <a:pos x="T6" y="T7"/>
                </a:cxn>
                <a:cxn ang="T14">
                  <a:pos x="T8" y="T9"/>
                </a:cxn>
              </a:cxnLst>
              <a:rect l="T15" t="T16" r="T17" b="T18"/>
              <a:pathLst>
                <a:path w="262" h="669">
                  <a:moveTo>
                    <a:pt x="0" y="669"/>
                  </a:moveTo>
                  <a:lnTo>
                    <a:pt x="0" y="161"/>
                  </a:lnTo>
                  <a:lnTo>
                    <a:pt x="262" y="0"/>
                  </a:lnTo>
                  <a:lnTo>
                    <a:pt x="262" y="508"/>
                  </a:lnTo>
                  <a:lnTo>
                    <a:pt x="0" y="669"/>
                  </a:lnTo>
                  <a:close/>
                </a:path>
              </a:pathLst>
            </a:custGeom>
            <a:solidFill>
              <a:srgbClr val="4D6600"/>
            </a:solidFill>
            <a:ln w="6350">
              <a:solidFill>
                <a:srgbClr val="000000"/>
              </a:solidFill>
              <a:round/>
              <a:headEnd/>
              <a:tailEnd/>
            </a:ln>
          </p:spPr>
          <p:txBody>
            <a:bodyPr/>
            <a:lstStyle/>
            <a:p>
              <a:endParaRPr lang="el-GR">
                <a:solidFill>
                  <a:srgbClr val="000000"/>
                </a:solidFill>
              </a:endParaRPr>
            </a:p>
          </p:txBody>
        </p:sp>
        <p:sp>
          <p:nvSpPr>
            <p:cNvPr id="214067" name="Rectangle 156"/>
            <p:cNvSpPr>
              <a:spLocks noChangeArrowheads="1"/>
            </p:cNvSpPr>
            <p:nvPr/>
          </p:nvSpPr>
          <p:spPr bwMode="auto">
            <a:xfrm>
              <a:off x="7132638" y="4806951"/>
              <a:ext cx="893762" cy="688975"/>
            </a:xfrm>
            <a:prstGeom prst="rect">
              <a:avLst/>
            </a:prstGeom>
            <a:solidFill>
              <a:srgbClr val="FFC408"/>
            </a:solidFill>
            <a:ln w="6350">
              <a:solidFill>
                <a:srgbClr val="FFC408"/>
              </a:solidFill>
              <a:miter lim="800000"/>
              <a:headEnd/>
              <a:tailEnd/>
            </a:ln>
          </p:spPr>
          <p:txBody>
            <a:bodyPr/>
            <a:lstStyle/>
            <a:p>
              <a:pPr algn="r"/>
              <a:endParaRPr lang="en-GB" sz="1400">
                <a:solidFill>
                  <a:srgbClr val="000000"/>
                </a:solidFill>
              </a:endParaRPr>
            </a:p>
          </p:txBody>
        </p:sp>
        <p:sp>
          <p:nvSpPr>
            <p:cNvPr id="214068" name="Rectangle 159"/>
            <p:cNvSpPr>
              <a:spLocks noChangeArrowheads="1"/>
            </p:cNvSpPr>
            <p:nvPr/>
          </p:nvSpPr>
          <p:spPr bwMode="auto">
            <a:xfrm>
              <a:off x="8026401" y="4394201"/>
              <a:ext cx="887413" cy="1101725"/>
            </a:xfrm>
            <a:prstGeom prst="rect">
              <a:avLst/>
            </a:prstGeom>
            <a:solidFill>
              <a:srgbClr val="00B1B0"/>
            </a:solidFill>
            <a:ln w="6350">
              <a:solidFill>
                <a:srgbClr val="00B1B0"/>
              </a:solidFill>
              <a:miter lim="800000"/>
              <a:headEnd/>
              <a:tailEnd/>
            </a:ln>
          </p:spPr>
          <p:txBody>
            <a:bodyPr/>
            <a:lstStyle/>
            <a:p>
              <a:pPr algn="r"/>
              <a:endParaRPr lang="en-GB" sz="1400">
                <a:solidFill>
                  <a:srgbClr val="000000"/>
                </a:solidFill>
              </a:endParaRPr>
            </a:p>
          </p:txBody>
        </p:sp>
        <p:sp>
          <p:nvSpPr>
            <p:cNvPr id="214069" name="Line 161"/>
            <p:cNvSpPr>
              <a:spLocks noChangeShapeType="1"/>
            </p:cNvSpPr>
            <p:nvPr/>
          </p:nvSpPr>
          <p:spPr bwMode="auto">
            <a:xfrm flipV="1">
              <a:off x="6853239" y="3786188"/>
              <a:ext cx="1587" cy="1714500"/>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70" name="Line 162"/>
            <p:cNvSpPr>
              <a:spLocks noChangeShapeType="1"/>
            </p:cNvSpPr>
            <p:nvPr/>
          </p:nvSpPr>
          <p:spPr bwMode="auto">
            <a:xfrm flipH="1">
              <a:off x="6823076" y="5500689"/>
              <a:ext cx="30163" cy="1587"/>
            </a:xfrm>
            <a:prstGeom prst="line">
              <a:avLst/>
            </a:prstGeom>
            <a:noFill/>
            <a:ln w="6350">
              <a:solidFill>
                <a:srgbClr val="000000"/>
              </a:solidFill>
              <a:round/>
              <a:headEnd/>
              <a:tailEnd/>
            </a:ln>
          </p:spPr>
          <p:txBody>
            <a:bodyPr/>
            <a:lstStyle/>
            <a:p>
              <a:endParaRPr lang="el-GR">
                <a:solidFill>
                  <a:srgbClr val="000000"/>
                </a:solidFill>
              </a:endParaRPr>
            </a:p>
          </p:txBody>
        </p:sp>
        <p:sp>
          <p:nvSpPr>
            <p:cNvPr id="214071" name="Line 163"/>
            <p:cNvSpPr>
              <a:spLocks noChangeShapeType="1"/>
            </p:cNvSpPr>
            <p:nvPr/>
          </p:nvSpPr>
          <p:spPr bwMode="auto">
            <a:xfrm flipH="1">
              <a:off x="6823076" y="5162550"/>
              <a:ext cx="30163" cy="1588"/>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72" name="Line 164"/>
            <p:cNvSpPr>
              <a:spLocks noChangeShapeType="1"/>
            </p:cNvSpPr>
            <p:nvPr/>
          </p:nvSpPr>
          <p:spPr bwMode="auto">
            <a:xfrm flipH="1">
              <a:off x="6823076" y="4819650"/>
              <a:ext cx="30163" cy="0"/>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73" name="Line 165"/>
            <p:cNvSpPr>
              <a:spLocks noChangeShapeType="1"/>
            </p:cNvSpPr>
            <p:nvPr/>
          </p:nvSpPr>
          <p:spPr bwMode="auto">
            <a:xfrm flipH="1">
              <a:off x="6823076" y="4475164"/>
              <a:ext cx="30163" cy="1587"/>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74" name="Line 166"/>
            <p:cNvSpPr>
              <a:spLocks noChangeShapeType="1"/>
            </p:cNvSpPr>
            <p:nvPr/>
          </p:nvSpPr>
          <p:spPr bwMode="auto">
            <a:xfrm flipH="1">
              <a:off x="6823076" y="4130675"/>
              <a:ext cx="30163" cy="1588"/>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75" name="Line 167"/>
            <p:cNvSpPr>
              <a:spLocks noChangeShapeType="1"/>
            </p:cNvSpPr>
            <p:nvPr/>
          </p:nvSpPr>
          <p:spPr bwMode="auto">
            <a:xfrm flipH="1">
              <a:off x="6823076" y="3786189"/>
              <a:ext cx="30163" cy="1587"/>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76" name="Rectangle 168"/>
            <p:cNvSpPr>
              <a:spLocks noChangeArrowheads="1"/>
            </p:cNvSpPr>
            <p:nvPr/>
          </p:nvSpPr>
          <p:spPr bwMode="auto">
            <a:xfrm>
              <a:off x="6704013" y="5421314"/>
              <a:ext cx="78548" cy="169277"/>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0</a:t>
              </a:r>
              <a:endParaRPr lang="en-US" sz="1400">
                <a:solidFill>
                  <a:srgbClr val="27318B"/>
                </a:solidFill>
                <a:ea typeface="ＭＳ Ｐゴシック" pitchFamily="34" charset="-128"/>
              </a:endParaRPr>
            </a:p>
          </p:txBody>
        </p:sp>
        <p:sp>
          <p:nvSpPr>
            <p:cNvPr id="214077" name="Rectangle 169"/>
            <p:cNvSpPr>
              <a:spLocks noChangeArrowheads="1"/>
            </p:cNvSpPr>
            <p:nvPr/>
          </p:nvSpPr>
          <p:spPr bwMode="auto">
            <a:xfrm>
              <a:off x="6511925" y="5081588"/>
              <a:ext cx="234950" cy="169862"/>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100</a:t>
              </a:r>
              <a:endParaRPr lang="en-US" sz="1400">
                <a:solidFill>
                  <a:srgbClr val="27318B"/>
                </a:solidFill>
                <a:ea typeface="ＭＳ Ｐゴシック" pitchFamily="34" charset="-128"/>
              </a:endParaRPr>
            </a:p>
          </p:txBody>
        </p:sp>
        <p:sp>
          <p:nvSpPr>
            <p:cNvPr id="214078" name="Rectangle 170"/>
            <p:cNvSpPr>
              <a:spLocks noChangeArrowheads="1"/>
            </p:cNvSpPr>
            <p:nvPr/>
          </p:nvSpPr>
          <p:spPr bwMode="auto">
            <a:xfrm>
              <a:off x="6511925" y="4737101"/>
              <a:ext cx="234950" cy="169863"/>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200</a:t>
              </a:r>
              <a:endParaRPr lang="en-US" sz="1400">
                <a:solidFill>
                  <a:srgbClr val="27318B"/>
                </a:solidFill>
                <a:ea typeface="ＭＳ Ｐゴシック" pitchFamily="34" charset="-128"/>
              </a:endParaRPr>
            </a:p>
          </p:txBody>
        </p:sp>
        <p:sp>
          <p:nvSpPr>
            <p:cNvPr id="214079" name="Rectangle 171"/>
            <p:cNvSpPr>
              <a:spLocks noChangeArrowheads="1"/>
            </p:cNvSpPr>
            <p:nvPr/>
          </p:nvSpPr>
          <p:spPr bwMode="auto">
            <a:xfrm>
              <a:off x="6511925" y="4394201"/>
              <a:ext cx="234950" cy="168275"/>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300</a:t>
              </a:r>
              <a:endParaRPr lang="en-US" sz="1400">
                <a:solidFill>
                  <a:srgbClr val="27318B"/>
                </a:solidFill>
                <a:ea typeface="ＭＳ Ｐゴシック" pitchFamily="34" charset="-128"/>
              </a:endParaRPr>
            </a:p>
          </p:txBody>
        </p:sp>
        <p:sp>
          <p:nvSpPr>
            <p:cNvPr id="214080" name="Rectangle 172"/>
            <p:cNvSpPr>
              <a:spLocks noChangeArrowheads="1"/>
            </p:cNvSpPr>
            <p:nvPr/>
          </p:nvSpPr>
          <p:spPr bwMode="auto">
            <a:xfrm>
              <a:off x="6511925" y="4051301"/>
              <a:ext cx="234950" cy="168275"/>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400</a:t>
              </a:r>
              <a:endParaRPr lang="en-US" sz="1400">
                <a:solidFill>
                  <a:srgbClr val="27318B"/>
                </a:solidFill>
                <a:ea typeface="ＭＳ Ｐゴシック" pitchFamily="34" charset="-128"/>
              </a:endParaRPr>
            </a:p>
          </p:txBody>
        </p:sp>
        <p:sp>
          <p:nvSpPr>
            <p:cNvPr id="214081" name="Rectangle 173"/>
            <p:cNvSpPr>
              <a:spLocks noChangeArrowheads="1"/>
            </p:cNvSpPr>
            <p:nvPr/>
          </p:nvSpPr>
          <p:spPr bwMode="auto">
            <a:xfrm>
              <a:off x="6511925" y="3706813"/>
              <a:ext cx="234950" cy="169862"/>
            </a:xfrm>
            <a:prstGeom prst="rect">
              <a:avLst/>
            </a:prstGeom>
            <a:noFill/>
            <a:ln w="9525">
              <a:noFill/>
              <a:miter lim="800000"/>
              <a:headEnd/>
              <a:tailEnd/>
            </a:ln>
          </p:spPr>
          <p:txBody>
            <a:bodyPr wrap="none" lIns="0" tIns="0" rIns="0" bIns="0">
              <a:spAutoFit/>
            </a:bodyPr>
            <a:lstStyle/>
            <a:p>
              <a:pPr eaLnBrk="0" hangingPunct="0"/>
              <a:r>
                <a:rPr lang="en-US" sz="1100" b="1">
                  <a:solidFill>
                    <a:srgbClr val="27318B"/>
                  </a:solidFill>
                  <a:ea typeface="ＭＳ Ｐゴシック" pitchFamily="34" charset="-128"/>
                </a:rPr>
                <a:t>500</a:t>
              </a:r>
              <a:endParaRPr lang="en-US" sz="1400">
                <a:solidFill>
                  <a:srgbClr val="27318B"/>
                </a:solidFill>
                <a:ea typeface="ＭＳ Ｐゴシック" pitchFamily="34" charset="-128"/>
              </a:endParaRPr>
            </a:p>
          </p:txBody>
        </p:sp>
        <p:sp>
          <p:nvSpPr>
            <p:cNvPr id="214082" name="Line 174"/>
            <p:cNvSpPr>
              <a:spLocks noChangeShapeType="1"/>
            </p:cNvSpPr>
            <p:nvPr/>
          </p:nvSpPr>
          <p:spPr bwMode="auto">
            <a:xfrm>
              <a:off x="6853238" y="5500689"/>
              <a:ext cx="2311400" cy="1587"/>
            </a:xfrm>
            <a:prstGeom prst="line">
              <a:avLst/>
            </a:prstGeom>
            <a:noFill/>
            <a:ln w="6350">
              <a:solidFill>
                <a:schemeClr val="bg2"/>
              </a:solidFill>
              <a:round/>
              <a:headEnd/>
              <a:tailEnd/>
            </a:ln>
          </p:spPr>
          <p:txBody>
            <a:bodyPr/>
            <a:lstStyle/>
            <a:p>
              <a:endParaRPr lang="el-GR">
                <a:solidFill>
                  <a:srgbClr val="000000"/>
                </a:solidFill>
              </a:endParaRPr>
            </a:p>
          </p:txBody>
        </p:sp>
        <p:sp>
          <p:nvSpPr>
            <p:cNvPr id="214083" name="Line 175"/>
            <p:cNvSpPr>
              <a:spLocks noChangeShapeType="1"/>
            </p:cNvSpPr>
            <p:nvPr/>
          </p:nvSpPr>
          <p:spPr bwMode="auto">
            <a:xfrm>
              <a:off x="6853239" y="5500689"/>
              <a:ext cx="1587" cy="28575"/>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84" name="Line 176"/>
            <p:cNvSpPr>
              <a:spLocks noChangeShapeType="1"/>
            </p:cNvSpPr>
            <p:nvPr/>
          </p:nvSpPr>
          <p:spPr bwMode="auto">
            <a:xfrm>
              <a:off x="9164639" y="5500689"/>
              <a:ext cx="1587" cy="28575"/>
            </a:xfrm>
            <a:prstGeom prst="line">
              <a:avLst/>
            </a:prstGeom>
            <a:noFill/>
            <a:ln w="6350">
              <a:solidFill>
                <a:srgbClr val="27318B"/>
              </a:solidFill>
              <a:round/>
              <a:headEnd/>
              <a:tailEnd/>
            </a:ln>
          </p:spPr>
          <p:txBody>
            <a:bodyPr/>
            <a:lstStyle/>
            <a:p>
              <a:endParaRPr lang="el-GR">
                <a:solidFill>
                  <a:srgbClr val="000000"/>
                </a:solidFill>
              </a:endParaRPr>
            </a:p>
          </p:txBody>
        </p:sp>
        <p:sp>
          <p:nvSpPr>
            <p:cNvPr id="214085" name="Text Box 152"/>
            <p:cNvSpPr txBox="1">
              <a:spLocks noChangeArrowheads="1"/>
            </p:cNvSpPr>
            <p:nvPr/>
          </p:nvSpPr>
          <p:spPr bwMode="auto">
            <a:xfrm>
              <a:off x="8763001" y="4038600"/>
              <a:ext cx="898525" cy="274638"/>
            </a:xfrm>
            <a:prstGeom prst="rect">
              <a:avLst/>
            </a:prstGeom>
            <a:noFill/>
            <a:ln w="9525">
              <a:noFill/>
              <a:miter lim="800000"/>
              <a:headEnd/>
              <a:tailEnd/>
            </a:ln>
          </p:spPr>
          <p:txBody>
            <a:bodyPr>
              <a:spAutoFit/>
            </a:bodyPr>
            <a:lstStyle/>
            <a:p>
              <a:pPr algn="r"/>
              <a:r>
                <a:rPr lang="en-US" sz="1200">
                  <a:solidFill>
                    <a:srgbClr val="27318B"/>
                  </a:solidFill>
                </a:rPr>
                <a:t>** p &lt; 0.01</a:t>
              </a:r>
            </a:p>
          </p:txBody>
        </p:sp>
        <p:sp>
          <p:nvSpPr>
            <p:cNvPr id="214086" name="Text Box 153"/>
            <p:cNvSpPr txBox="1">
              <a:spLocks noChangeArrowheads="1"/>
            </p:cNvSpPr>
            <p:nvPr/>
          </p:nvSpPr>
          <p:spPr bwMode="auto">
            <a:xfrm>
              <a:off x="5105401" y="4191000"/>
              <a:ext cx="898525" cy="274638"/>
            </a:xfrm>
            <a:prstGeom prst="rect">
              <a:avLst/>
            </a:prstGeom>
            <a:noFill/>
            <a:ln w="9525">
              <a:noFill/>
              <a:miter lim="800000"/>
              <a:headEnd/>
              <a:tailEnd/>
            </a:ln>
          </p:spPr>
          <p:txBody>
            <a:bodyPr>
              <a:spAutoFit/>
            </a:bodyPr>
            <a:lstStyle/>
            <a:p>
              <a:pPr algn="r"/>
              <a:r>
                <a:rPr lang="en-US" sz="1200">
                  <a:solidFill>
                    <a:srgbClr val="27318B"/>
                  </a:solidFill>
                </a:rPr>
                <a:t>* p &lt; 0.05</a:t>
              </a:r>
            </a:p>
          </p:txBody>
        </p:sp>
      </p:grpSp>
      <p:sp>
        <p:nvSpPr>
          <p:cNvPr id="74" name="TextBox 73">
            <a:extLst>
              <a:ext uri="{FF2B5EF4-FFF2-40B4-BE49-F238E27FC236}">
                <a16:creationId xmlns:a16="http://schemas.microsoft.com/office/drawing/2014/main" id="{D33BB70C-BD1D-45BF-BCB6-B5A5DA7681E4}"/>
              </a:ext>
            </a:extLst>
          </p:cNvPr>
          <p:cNvSpPr txBox="1"/>
          <p:nvPr/>
        </p:nvSpPr>
        <p:spPr>
          <a:xfrm>
            <a:off x="884263" y="1585216"/>
            <a:ext cx="10978041" cy="412421"/>
          </a:xfrm>
          <a:prstGeom prst="rect">
            <a:avLst/>
          </a:prstGeom>
          <a:noFill/>
        </p:spPr>
        <p:txBody>
          <a:bodyPr wrap="square">
            <a:spAutoFit/>
          </a:bodyPr>
          <a:lstStyle/>
          <a:p>
            <a:pPr marL="0" marR="0" lvl="0" indent="0" algn="l" defTabSz="914400" rtl="0" eaLnBrk="0" fontAlgn="base" latinLnBrk="0" hangingPunct="0">
              <a:lnSpc>
                <a:spcPct val="80000"/>
              </a:lnSpc>
              <a:spcBef>
                <a:spcPct val="20000"/>
              </a:spcBef>
              <a:spcAft>
                <a:spcPct val="20000"/>
              </a:spcAft>
              <a:buClr>
                <a:srgbClr val="27318B"/>
              </a:buClr>
              <a:buSzPct val="85000"/>
              <a:buFont typeface="Wingdings" pitchFamily="2" charset="2"/>
              <a:buNone/>
              <a:tabLst/>
            </a:pPr>
            <a:r>
              <a:rPr lang="el-GR" sz="1300" i="1" dirty="0">
                <a:latin typeface="Georgia" pitchFamily="18" charset="0"/>
                <a:ea typeface="+mj-ea"/>
                <a:cs typeface="+mj-cs"/>
              </a:rPr>
              <a:t>Αξιολόγηση ανοσοποιητικής απόκρισης της πεπτικής οδού παρουσία του </a:t>
            </a:r>
            <a:r>
              <a:rPr lang="en-US" sz="1300" i="1" dirty="0">
                <a:latin typeface="Georgia" pitchFamily="18" charset="0"/>
                <a:ea typeface="+mj-ea"/>
                <a:cs typeface="+mj-cs"/>
              </a:rPr>
              <a:t>Saccharomyces boulardii</a:t>
            </a:r>
            <a:r>
              <a:rPr lang="el-GR" sz="1300" i="1" dirty="0">
                <a:latin typeface="Georgia" pitchFamily="18" charset="0"/>
                <a:ea typeface="+mj-ea"/>
                <a:cs typeface="+mj-cs"/>
              </a:rPr>
              <a:t>, προκειμένου να μελετηθεί η προστατευτική επίδρασή του κατά τη διάρκεια εντερικής λοίμωξης</a:t>
            </a:r>
            <a:endParaRPr lang="en-US" sz="1300" i="1" dirty="0">
              <a:latin typeface="Georgia" pitchFamily="18" charset="0"/>
              <a:ea typeface="+mj-ea"/>
              <a:cs typeface="+mj-c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38"/>
          <p:cNvPicPr>
            <a:picLocks noGrp="1" noChangeAspect="1" noChangeArrowheads="1"/>
          </p:cNvPicPr>
          <p:nvPr>
            <p:ph type="body" idx="4294967295"/>
          </p:nvPr>
        </p:nvPicPr>
        <p:blipFill>
          <a:blip r:embed="rId3" cstate="print"/>
          <a:srcRect/>
          <a:stretch>
            <a:fillRect/>
          </a:stretch>
        </p:blipFill>
        <p:spPr>
          <a:xfrm>
            <a:off x="3881438" y="1887685"/>
            <a:ext cx="3771900" cy="4525962"/>
          </a:xfrm>
        </p:spPr>
      </p:pic>
      <p:sp>
        <p:nvSpPr>
          <p:cNvPr id="219139" name="Rectangle 2"/>
          <p:cNvSpPr>
            <a:spLocks noGrp="1" noChangeArrowheads="1"/>
          </p:cNvSpPr>
          <p:nvPr>
            <p:ph type="title" idx="4294967295"/>
          </p:nvPr>
        </p:nvSpPr>
        <p:spPr>
          <a:xfrm>
            <a:off x="1025609" y="324338"/>
            <a:ext cx="11548765" cy="914400"/>
          </a:xfrm>
        </p:spPr>
        <p:txBody>
          <a:bodyPr>
            <a:normAutofit fontScale="90000"/>
          </a:bodyPr>
          <a:lstStyle/>
          <a:p>
            <a:pPr>
              <a:tabLst>
                <a:tab pos="457200" algn="l"/>
              </a:tabLst>
            </a:pPr>
            <a:r>
              <a:rPr lang="en-US" sz="4000" dirty="0"/>
              <a:t>S. boulardii CNCM I-745 </a:t>
            </a:r>
            <a:r>
              <a:rPr lang="el-GR" sz="4000" dirty="0"/>
              <a:t>και Αντιφλεγμονώδης δράση</a:t>
            </a:r>
            <a:br>
              <a:rPr lang="el-GR" dirty="0">
                <a:latin typeface="Georgia" pitchFamily="18" charset="0"/>
              </a:rPr>
            </a:br>
            <a:r>
              <a:rPr lang="el-GR" i="1" dirty="0">
                <a:latin typeface="Georgia" pitchFamily="18" charset="0"/>
              </a:rPr>
              <a:t> </a:t>
            </a:r>
            <a:r>
              <a:rPr lang="el-GR" sz="1400" i="1" dirty="0">
                <a:latin typeface="Georgia" pitchFamily="18" charset="0"/>
              </a:rPr>
              <a:t>Η καταστολή των δύο φλεγμονωδών οδών από τον </a:t>
            </a:r>
            <a:r>
              <a:rPr lang="en-US" sz="1400" b="1" i="1" dirty="0">
                <a:latin typeface="Georgia" pitchFamily="18" charset="0"/>
              </a:rPr>
              <a:t>S. boulardii CNCM I-745 </a:t>
            </a:r>
            <a:r>
              <a:rPr lang="el-GR" sz="1400" i="1" dirty="0">
                <a:latin typeface="Georgia" pitchFamily="18" charset="0"/>
              </a:rPr>
              <a:t>αποτελεί την κύρια αντιφλεγμονώδη δράση του</a:t>
            </a:r>
            <a:br>
              <a:rPr lang="el-GR" sz="1400" i="1" dirty="0">
                <a:latin typeface="Georgia" pitchFamily="18" charset="0"/>
              </a:rPr>
            </a:br>
            <a:r>
              <a:rPr lang="el-GR" sz="1400" i="1" dirty="0">
                <a:latin typeface="Georgia" pitchFamily="18" charset="0"/>
              </a:rPr>
              <a:t>(</a:t>
            </a:r>
            <a:r>
              <a:rPr lang="en-US" sz="1400" i="1" dirty="0" err="1">
                <a:latin typeface="Georgia" pitchFamily="18" charset="0"/>
              </a:rPr>
              <a:t>Dahan</a:t>
            </a:r>
            <a:r>
              <a:rPr lang="el-GR" sz="1400" i="1" dirty="0">
                <a:latin typeface="Georgia" pitchFamily="18" charset="0"/>
              </a:rPr>
              <a:t>, 2003).</a:t>
            </a:r>
            <a:r>
              <a:rPr lang="el-GR" sz="1400" dirty="0">
                <a:latin typeface="Georgia" pitchFamily="18" charset="0"/>
              </a:rPr>
              <a:t> </a:t>
            </a:r>
            <a:endParaRPr lang="en-US" sz="1400" dirty="0"/>
          </a:p>
        </p:txBody>
      </p:sp>
      <p:sp>
        <p:nvSpPr>
          <p:cNvPr id="78877" name="Text Box 69"/>
          <p:cNvSpPr txBox="1">
            <a:spLocks noChangeArrowheads="1"/>
          </p:cNvSpPr>
          <p:nvPr/>
        </p:nvSpPr>
        <p:spPr bwMode="auto">
          <a:xfrm>
            <a:off x="2819400" y="1646239"/>
            <a:ext cx="2743200" cy="731837"/>
          </a:xfrm>
          <a:prstGeom prst="rect">
            <a:avLst/>
          </a:prstGeom>
          <a:solidFill>
            <a:srgbClr val="00B1B0"/>
          </a:solidFill>
          <a:ln w="9525">
            <a:noFill/>
            <a:miter lim="800000"/>
            <a:headEnd/>
            <a:tailEnd/>
          </a:ln>
        </p:spPr>
        <p:txBody>
          <a:bodyPr>
            <a:spAutoFit/>
          </a:bodyPr>
          <a:lstStyle/>
          <a:p>
            <a:pPr algn="ctr" eaLnBrk="0" hangingPunct="0">
              <a:spcBef>
                <a:spcPct val="50000"/>
              </a:spcBef>
            </a:pPr>
            <a:r>
              <a:rPr lang="en-US" b="1" i="1">
                <a:solidFill>
                  <a:srgbClr val="FFFFFF"/>
                </a:solidFill>
                <a:ea typeface="ＭＳ Ｐゴシック" pitchFamily="34" charset="-128"/>
              </a:rPr>
              <a:t>Sb</a:t>
            </a:r>
          </a:p>
          <a:p>
            <a:pPr eaLnBrk="0" hangingPunct="0"/>
            <a:r>
              <a:rPr lang="en-US" sz="1200">
                <a:solidFill>
                  <a:srgbClr val="FFFFFF"/>
                </a:solidFill>
                <a:ea typeface="ＭＳ Ｐゴシック" pitchFamily="34" charset="-128"/>
              </a:rPr>
              <a:t>Chen X et al. 2006.  </a:t>
            </a:r>
          </a:p>
          <a:p>
            <a:pPr eaLnBrk="0" hangingPunct="0"/>
            <a:r>
              <a:rPr lang="en-US" sz="1200" b="1">
                <a:solidFill>
                  <a:srgbClr val="FFFFFF"/>
                </a:solidFill>
                <a:ea typeface="ＭＳ Ｐゴシック" pitchFamily="34" charset="-128"/>
              </a:rPr>
              <a:t>Inhibition of JNK, ERK</a:t>
            </a:r>
          </a:p>
        </p:txBody>
      </p:sp>
      <p:grpSp>
        <p:nvGrpSpPr>
          <p:cNvPr id="2" name="Group 38"/>
          <p:cNvGrpSpPr>
            <a:grpSpLocks/>
          </p:cNvGrpSpPr>
          <p:nvPr/>
        </p:nvGrpSpPr>
        <p:grpSpPr bwMode="auto">
          <a:xfrm>
            <a:off x="3200400" y="2332039"/>
            <a:ext cx="1092200" cy="1112837"/>
            <a:chOff x="1056" y="1469"/>
            <a:chExt cx="688" cy="701"/>
          </a:xfrm>
        </p:grpSpPr>
        <p:sp>
          <p:nvSpPr>
            <p:cNvPr id="219169" name="Line 70"/>
            <p:cNvSpPr>
              <a:spLocks noChangeShapeType="1"/>
            </p:cNvSpPr>
            <p:nvPr/>
          </p:nvSpPr>
          <p:spPr bwMode="auto">
            <a:xfrm flipV="1">
              <a:off x="1344" y="1469"/>
              <a:ext cx="26" cy="420"/>
            </a:xfrm>
            <a:prstGeom prst="line">
              <a:avLst/>
            </a:prstGeom>
            <a:noFill/>
            <a:ln w="53975">
              <a:solidFill>
                <a:schemeClr val="accent2"/>
              </a:solidFill>
              <a:round/>
              <a:headEnd type="triangle" w="med" len="med"/>
              <a:tailEnd/>
            </a:ln>
          </p:spPr>
          <p:txBody>
            <a:bodyPr/>
            <a:lstStyle/>
            <a:p>
              <a:endParaRPr lang="el-GR">
                <a:solidFill>
                  <a:srgbClr val="000000"/>
                </a:solidFill>
              </a:endParaRPr>
            </a:p>
          </p:txBody>
        </p:sp>
        <p:grpSp>
          <p:nvGrpSpPr>
            <p:cNvPr id="3" name="Group 71"/>
            <p:cNvGrpSpPr>
              <a:grpSpLocks/>
            </p:cNvGrpSpPr>
            <p:nvPr/>
          </p:nvGrpSpPr>
          <p:grpSpPr bwMode="auto">
            <a:xfrm>
              <a:off x="1104" y="1613"/>
              <a:ext cx="177" cy="144"/>
              <a:chOff x="4080" y="1232"/>
              <a:chExt cx="296" cy="208"/>
            </a:xfrm>
          </p:grpSpPr>
          <p:sp>
            <p:nvSpPr>
              <p:cNvPr id="219172" name="Oval 72"/>
              <p:cNvSpPr>
                <a:spLocks noChangeArrowheads="1"/>
              </p:cNvSpPr>
              <p:nvPr/>
            </p:nvSpPr>
            <p:spPr bwMode="auto">
              <a:xfrm>
                <a:off x="4080" y="1232"/>
                <a:ext cx="296" cy="208"/>
              </a:xfrm>
              <a:prstGeom prst="ellipse">
                <a:avLst/>
              </a:prstGeom>
              <a:noFill/>
              <a:ln w="76200">
                <a:solidFill>
                  <a:schemeClr val="accent2"/>
                </a:solidFill>
                <a:round/>
                <a:headEnd/>
                <a:tailEnd/>
              </a:ln>
            </p:spPr>
            <p:txBody>
              <a:bodyPr wrap="none" anchor="ctr"/>
              <a:lstStyle/>
              <a:p>
                <a:pPr algn="r"/>
                <a:endParaRPr lang="en-GB" b="1">
                  <a:solidFill>
                    <a:srgbClr val="000000"/>
                  </a:solidFill>
                </a:endParaRPr>
              </a:p>
            </p:txBody>
          </p:sp>
          <p:sp>
            <p:nvSpPr>
              <p:cNvPr id="219173" name="Line 73"/>
              <p:cNvSpPr>
                <a:spLocks noChangeShapeType="1"/>
              </p:cNvSpPr>
              <p:nvPr/>
            </p:nvSpPr>
            <p:spPr bwMode="auto">
              <a:xfrm>
                <a:off x="4168" y="1328"/>
                <a:ext cx="128" cy="0"/>
              </a:xfrm>
              <a:prstGeom prst="line">
                <a:avLst/>
              </a:prstGeom>
              <a:noFill/>
              <a:ln w="79375">
                <a:solidFill>
                  <a:srgbClr val="FF3300"/>
                </a:solidFill>
                <a:round/>
                <a:headEnd/>
                <a:tailEnd/>
              </a:ln>
            </p:spPr>
            <p:txBody>
              <a:bodyPr/>
              <a:lstStyle/>
              <a:p>
                <a:endParaRPr lang="el-GR">
                  <a:solidFill>
                    <a:srgbClr val="000000"/>
                  </a:solidFill>
                </a:endParaRPr>
              </a:p>
            </p:txBody>
          </p:sp>
        </p:grpSp>
        <p:sp>
          <p:nvSpPr>
            <p:cNvPr id="219171" name="Text Box 74"/>
            <p:cNvSpPr txBox="1">
              <a:spLocks noChangeArrowheads="1"/>
            </p:cNvSpPr>
            <p:nvPr/>
          </p:nvSpPr>
          <p:spPr bwMode="auto">
            <a:xfrm>
              <a:off x="1056" y="1997"/>
              <a:ext cx="688" cy="173"/>
            </a:xfrm>
            <a:prstGeom prst="rect">
              <a:avLst/>
            </a:prstGeom>
            <a:noFill/>
            <a:ln w="9525">
              <a:noFill/>
              <a:miter lim="800000"/>
              <a:headEnd/>
              <a:tailEnd/>
            </a:ln>
          </p:spPr>
          <p:txBody>
            <a:bodyPr>
              <a:spAutoFit/>
            </a:bodyPr>
            <a:lstStyle/>
            <a:p>
              <a:pPr eaLnBrk="0" hangingPunct="0">
                <a:spcBef>
                  <a:spcPct val="50000"/>
                </a:spcBef>
              </a:pPr>
              <a:r>
                <a:rPr lang="en-US" sz="1200" b="1" i="1">
                  <a:solidFill>
                    <a:srgbClr val="333399"/>
                  </a:solidFill>
                  <a:ea typeface="ＭＳ Ｐゴシック" pitchFamily="34" charset="-128"/>
                </a:rPr>
                <a:t>JNK, ERK</a:t>
              </a:r>
            </a:p>
          </p:txBody>
        </p:sp>
      </p:grpSp>
      <p:sp>
        <p:nvSpPr>
          <p:cNvPr id="245813" name="Text Box 53"/>
          <p:cNvSpPr txBox="1">
            <a:spLocks noChangeArrowheads="1"/>
          </p:cNvSpPr>
          <p:nvPr/>
        </p:nvSpPr>
        <p:spPr bwMode="auto">
          <a:xfrm>
            <a:off x="8610600" y="1722439"/>
            <a:ext cx="1295400" cy="731837"/>
          </a:xfrm>
          <a:prstGeom prst="rect">
            <a:avLst/>
          </a:prstGeom>
          <a:solidFill>
            <a:srgbClr val="00B1B0"/>
          </a:solidFill>
          <a:ln w="9525">
            <a:noFill/>
            <a:miter lim="800000"/>
            <a:headEnd/>
            <a:tailEnd/>
          </a:ln>
        </p:spPr>
        <p:txBody>
          <a:bodyPr>
            <a:spAutoFit/>
          </a:bodyPr>
          <a:lstStyle/>
          <a:p>
            <a:pPr algn="ctr" eaLnBrk="0" hangingPunct="0">
              <a:spcBef>
                <a:spcPct val="50000"/>
              </a:spcBef>
            </a:pPr>
            <a:r>
              <a:rPr lang="en-US" b="1" i="1">
                <a:solidFill>
                  <a:srgbClr val="FFFFFF"/>
                </a:solidFill>
                <a:ea typeface="ＭＳ Ｐゴシック" pitchFamily="34" charset="-128"/>
              </a:rPr>
              <a:t>Sb</a:t>
            </a:r>
          </a:p>
          <a:p>
            <a:r>
              <a:rPr lang="en-GB" sz="1200">
                <a:solidFill>
                  <a:srgbClr val="FFFFFF"/>
                </a:solidFill>
                <a:ea typeface="ＭＳ Ｐゴシック" pitchFamily="34" charset="-128"/>
              </a:rPr>
              <a:t>Dahan S et al.</a:t>
            </a:r>
            <a:r>
              <a:rPr lang="en-GB" sz="1200" i="1">
                <a:solidFill>
                  <a:srgbClr val="FFFFFF"/>
                </a:solidFill>
                <a:ea typeface="ＭＳ Ｐゴシック" pitchFamily="34" charset="-128"/>
              </a:rPr>
              <a:t> </a:t>
            </a:r>
            <a:r>
              <a:rPr lang="en-GB" sz="1200">
                <a:solidFill>
                  <a:srgbClr val="FFFFFF"/>
                </a:solidFill>
                <a:ea typeface="ＭＳ Ｐゴシック" pitchFamily="34" charset="-128"/>
              </a:rPr>
              <a:t> 2003. </a:t>
            </a:r>
            <a:r>
              <a:rPr lang="en-GB" sz="1200" b="1" i="1">
                <a:solidFill>
                  <a:srgbClr val="FFFFFF"/>
                </a:solidFill>
                <a:ea typeface="ＭＳ Ｐゴシック" pitchFamily="34" charset="-128"/>
              </a:rPr>
              <a:t>EHEC</a:t>
            </a:r>
            <a:endParaRPr lang="en-US" sz="1200" b="1" i="1">
              <a:solidFill>
                <a:srgbClr val="FFFFFF"/>
              </a:solidFill>
              <a:ea typeface="ＭＳ Ｐゴシック" pitchFamily="34" charset="-128"/>
            </a:endParaRPr>
          </a:p>
        </p:txBody>
      </p:sp>
      <p:sp>
        <p:nvSpPr>
          <p:cNvPr id="245823" name="Text Box 63"/>
          <p:cNvSpPr txBox="1">
            <a:spLocks noChangeArrowheads="1"/>
          </p:cNvSpPr>
          <p:nvPr/>
        </p:nvSpPr>
        <p:spPr bwMode="auto">
          <a:xfrm>
            <a:off x="6019800" y="1646239"/>
            <a:ext cx="2286000" cy="835025"/>
          </a:xfrm>
          <a:prstGeom prst="rect">
            <a:avLst/>
          </a:prstGeom>
          <a:solidFill>
            <a:srgbClr val="00B1B0"/>
          </a:solidFill>
          <a:ln w="9525">
            <a:noFill/>
            <a:miter lim="800000"/>
            <a:headEnd/>
            <a:tailEnd/>
          </a:ln>
        </p:spPr>
        <p:txBody>
          <a:bodyPr>
            <a:spAutoFit/>
          </a:bodyPr>
          <a:lstStyle/>
          <a:p>
            <a:pPr algn="ctr">
              <a:lnSpc>
                <a:spcPct val="90000"/>
              </a:lnSpc>
            </a:pPr>
            <a:r>
              <a:rPr lang="fr-FR" b="1" i="1">
                <a:solidFill>
                  <a:srgbClr val="FFFFFF"/>
                </a:solidFill>
                <a:ea typeface="ＭＳ Ｐゴシック" pitchFamily="34" charset="-128"/>
              </a:rPr>
              <a:t>Sb</a:t>
            </a:r>
          </a:p>
          <a:p>
            <a:pPr>
              <a:lnSpc>
                <a:spcPct val="90000"/>
              </a:lnSpc>
            </a:pPr>
            <a:r>
              <a:rPr lang="fr-FR" sz="1200">
                <a:solidFill>
                  <a:srgbClr val="FFFFFF"/>
                </a:solidFill>
                <a:ea typeface="ＭＳ Ｐゴシック" pitchFamily="34" charset="-128"/>
              </a:rPr>
              <a:t>Sougioultzis S et al. 2006. </a:t>
            </a:r>
            <a:r>
              <a:rPr lang="en-GB" sz="1200" b="1">
                <a:solidFill>
                  <a:srgbClr val="FFFFFF"/>
                </a:solidFill>
                <a:ea typeface="ＭＳ Ｐゴシック" pitchFamily="34" charset="-128"/>
              </a:rPr>
              <a:t>Soluble Antiinflammatory Factor</a:t>
            </a:r>
            <a:endParaRPr lang="fr-FR" sz="1200" b="1">
              <a:solidFill>
                <a:srgbClr val="FFFFFF"/>
              </a:solidFill>
              <a:ea typeface="ＭＳ Ｐゴシック" pitchFamily="34" charset="-128"/>
            </a:endParaRPr>
          </a:p>
        </p:txBody>
      </p:sp>
      <p:grpSp>
        <p:nvGrpSpPr>
          <p:cNvPr id="4" name="Group 41"/>
          <p:cNvGrpSpPr>
            <a:grpSpLocks/>
          </p:cNvGrpSpPr>
          <p:nvPr/>
        </p:nvGrpSpPr>
        <p:grpSpPr bwMode="auto">
          <a:xfrm>
            <a:off x="5029200" y="2484438"/>
            <a:ext cx="3962400" cy="838200"/>
            <a:chOff x="2448" y="1440"/>
            <a:chExt cx="2496" cy="528"/>
          </a:xfrm>
        </p:grpSpPr>
        <p:grpSp>
          <p:nvGrpSpPr>
            <p:cNvPr id="5" name="Group 58"/>
            <p:cNvGrpSpPr>
              <a:grpSpLocks/>
            </p:cNvGrpSpPr>
            <p:nvPr/>
          </p:nvGrpSpPr>
          <p:grpSpPr bwMode="auto">
            <a:xfrm>
              <a:off x="2966" y="1488"/>
              <a:ext cx="188" cy="144"/>
              <a:chOff x="4080" y="1232"/>
              <a:chExt cx="296" cy="208"/>
            </a:xfrm>
          </p:grpSpPr>
          <p:sp>
            <p:nvSpPr>
              <p:cNvPr id="219167" name="Oval 59"/>
              <p:cNvSpPr>
                <a:spLocks noChangeArrowheads="1"/>
              </p:cNvSpPr>
              <p:nvPr/>
            </p:nvSpPr>
            <p:spPr bwMode="auto">
              <a:xfrm>
                <a:off x="4080" y="1232"/>
                <a:ext cx="296" cy="208"/>
              </a:xfrm>
              <a:prstGeom prst="ellipse">
                <a:avLst/>
              </a:prstGeom>
              <a:noFill/>
              <a:ln w="76200">
                <a:solidFill>
                  <a:schemeClr val="accent2"/>
                </a:solidFill>
                <a:round/>
                <a:headEnd/>
                <a:tailEnd/>
              </a:ln>
            </p:spPr>
            <p:txBody>
              <a:bodyPr wrap="none" anchor="ctr"/>
              <a:lstStyle/>
              <a:p>
                <a:pPr algn="r"/>
                <a:endParaRPr lang="en-GB" b="1">
                  <a:solidFill>
                    <a:srgbClr val="000000"/>
                  </a:solidFill>
                </a:endParaRPr>
              </a:p>
            </p:txBody>
          </p:sp>
          <p:sp>
            <p:nvSpPr>
              <p:cNvPr id="219168" name="Line 60"/>
              <p:cNvSpPr>
                <a:spLocks noChangeShapeType="1"/>
              </p:cNvSpPr>
              <p:nvPr/>
            </p:nvSpPr>
            <p:spPr bwMode="auto">
              <a:xfrm>
                <a:off x="4168" y="1328"/>
                <a:ext cx="128" cy="0"/>
              </a:xfrm>
              <a:prstGeom prst="line">
                <a:avLst/>
              </a:prstGeom>
              <a:noFill/>
              <a:ln w="79375">
                <a:solidFill>
                  <a:srgbClr val="FF3300"/>
                </a:solidFill>
                <a:round/>
                <a:headEnd/>
                <a:tailEnd/>
              </a:ln>
            </p:spPr>
            <p:txBody>
              <a:bodyPr/>
              <a:lstStyle/>
              <a:p>
                <a:endParaRPr lang="el-GR">
                  <a:solidFill>
                    <a:srgbClr val="000000"/>
                  </a:solidFill>
                </a:endParaRPr>
              </a:p>
            </p:txBody>
          </p:sp>
        </p:grpSp>
        <p:sp>
          <p:nvSpPr>
            <p:cNvPr id="219165" name="Line 61"/>
            <p:cNvSpPr>
              <a:spLocks noChangeShapeType="1"/>
            </p:cNvSpPr>
            <p:nvPr/>
          </p:nvSpPr>
          <p:spPr bwMode="auto">
            <a:xfrm flipV="1">
              <a:off x="2448" y="1440"/>
              <a:ext cx="942" cy="528"/>
            </a:xfrm>
            <a:prstGeom prst="line">
              <a:avLst/>
            </a:prstGeom>
            <a:noFill/>
            <a:ln w="53975">
              <a:solidFill>
                <a:schemeClr val="accent2"/>
              </a:solidFill>
              <a:round/>
              <a:headEnd type="triangle" w="med" len="med"/>
              <a:tailEnd/>
            </a:ln>
          </p:spPr>
          <p:txBody>
            <a:bodyPr/>
            <a:lstStyle/>
            <a:p>
              <a:endParaRPr lang="el-GR">
                <a:solidFill>
                  <a:srgbClr val="000000"/>
                </a:solidFill>
              </a:endParaRPr>
            </a:p>
          </p:txBody>
        </p:sp>
        <p:sp>
          <p:nvSpPr>
            <p:cNvPr id="219166" name="Line 62"/>
            <p:cNvSpPr>
              <a:spLocks noChangeShapeType="1"/>
            </p:cNvSpPr>
            <p:nvPr/>
          </p:nvSpPr>
          <p:spPr bwMode="auto">
            <a:xfrm flipV="1">
              <a:off x="3390" y="1440"/>
              <a:ext cx="1554" cy="0"/>
            </a:xfrm>
            <a:prstGeom prst="line">
              <a:avLst/>
            </a:prstGeom>
            <a:noFill/>
            <a:ln w="53975">
              <a:solidFill>
                <a:schemeClr val="accent2"/>
              </a:solidFill>
              <a:round/>
              <a:headEnd/>
              <a:tailEnd/>
            </a:ln>
          </p:spPr>
          <p:txBody>
            <a:bodyPr/>
            <a:lstStyle/>
            <a:p>
              <a:endParaRPr lang="el-GR">
                <a:solidFill>
                  <a:srgbClr val="000000"/>
                </a:solidFill>
              </a:endParaRPr>
            </a:p>
          </p:txBody>
        </p:sp>
      </p:grpSp>
      <p:grpSp>
        <p:nvGrpSpPr>
          <p:cNvPr id="6" name="Group 39"/>
          <p:cNvGrpSpPr>
            <a:grpSpLocks/>
          </p:cNvGrpSpPr>
          <p:nvPr/>
        </p:nvGrpSpPr>
        <p:grpSpPr bwMode="auto">
          <a:xfrm>
            <a:off x="6705600" y="2514600"/>
            <a:ext cx="317500" cy="655638"/>
            <a:chOff x="3264" y="1584"/>
            <a:chExt cx="200" cy="413"/>
          </a:xfrm>
        </p:grpSpPr>
        <p:grpSp>
          <p:nvGrpSpPr>
            <p:cNvPr id="7" name="Group 54"/>
            <p:cNvGrpSpPr>
              <a:grpSpLocks/>
            </p:cNvGrpSpPr>
            <p:nvPr/>
          </p:nvGrpSpPr>
          <p:grpSpPr bwMode="auto">
            <a:xfrm>
              <a:off x="3264" y="1757"/>
              <a:ext cx="200" cy="144"/>
              <a:chOff x="4080" y="1232"/>
              <a:chExt cx="296" cy="208"/>
            </a:xfrm>
          </p:grpSpPr>
          <p:sp>
            <p:nvSpPr>
              <p:cNvPr id="219162" name="Oval 55"/>
              <p:cNvSpPr>
                <a:spLocks noChangeArrowheads="1"/>
              </p:cNvSpPr>
              <p:nvPr/>
            </p:nvSpPr>
            <p:spPr bwMode="auto">
              <a:xfrm>
                <a:off x="4080" y="1232"/>
                <a:ext cx="296" cy="208"/>
              </a:xfrm>
              <a:prstGeom prst="ellipse">
                <a:avLst/>
              </a:prstGeom>
              <a:noFill/>
              <a:ln w="76200">
                <a:solidFill>
                  <a:schemeClr val="accent2"/>
                </a:solidFill>
                <a:round/>
                <a:headEnd/>
                <a:tailEnd/>
              </a:ln>
            </p:spPr>
            <p:txBody>
              <a:bodyPr wrap="none" anchor="ctr"/>
              <a:lstStyle/>
              <a:p>
                <a:pPr algn="r"/>
                <a:endParaRPr lang="en-GB" b="1">
                  <a:solidFill>
                    <a:srgbClr val="000000"/>
                  </a:solidFill>
                </a:endParaRPr>
              </a:p>
            </p:txBody>
          </p:sp>
          <p:sp>
            <p:nvSpPr>
              <p:cNvPr id="219163" name="Line 56"/>
              <p:cNvSpPr>
                <a:spLocks noChangeShapeType="1"/>
              </p:cNvSpPr>
              <p:nvPr/>
            </p:nvSpPr>
            <p:spPr bwMode="auto">
              <a:xfrm>
                <a:off x="4168" y="1328"/>
                <a:ext cx="128" cy="0"/>
              </a:xfrm>
              <a:prstGeom prst="line">
                <a:avLst/>
              </a:prstGeom>
              <a:noFill/>
              <a:ln w="79375">
                <a:solidFill>
                  <a:srgbClr val="FF3300"/>
                </a:solidFill>
                <a:round/>
                <a:headEnd/>
                <a:tailEnd/>
              </a:ln>
            </p:spPr>
            <p:txBody>
              <a:bodyPr/>
              <a:lstStyle/>
              <a:p>
                <a:endParaRPr lang="el-GR">
                  <a:solidFill>
                    <a:srgbClr val="000000"/>
                  </a:solidFill>
                </a:endParaRPr>
              </a:p>
            </p:txBody>
          </p:sp>
        </p:grpSp>
        <p:sp>
          <p:nvSpPr>
            <p:cNvPr id="219161" name="Line 52"/>
            <p:cNvSpPr>
              <a:spLocks noChangeShapeType="1"/>
            </p:cNvSpPr>
            <p:nvPr/>
          </p:nvSpPr>
          <p:spPr bwMode="auto">
            <a:xfrm flipV="1">
              <a:off x="3264" y="1584"/>
              <a:ext cx="0" cy="413"/>
            </a:xfrm>
            <a:prstGeom prst="line">
              <a:avLst/>
            </a:prstGeom>
            <a:noFill/>
            <a:ln w="53975">
              <a:solidFill>
                <a:schemeClr val="accent2"/>
              </a:solidFill>
              <a:round/>
              <a:headEnd type="triangle" w="med" len="med"/>
              <a:tailEnd/>
            </a:ln>
          </p:spPr>
          <p:txBody>
            <a:bodyPr/>
            <a:lstStyle/>
            <a:p>
              <a:endParaRPr lang="el-GR">
                <a:solidFill>
                  <a:srgbClr val="000000"/>
                </a:solidFill>
              </a:endParaRPr>
            </a:p>
          </p:txBody>
        </p:sp>
      </p:grpSp>
      <p:sp>
        <p:nvSpPr>
          <p:cNvPr id="78863" name="Rectangle 76"/>
          <p:cNvSpPr>
            <a:spLocks noChangeArrowheads="1"/>
          </p:cNvSpPr>
          <p:nvPr/>
        </p:nvSpPr>
        <p:spPr bwMode="auto">
          <a:xfrm>
            <a:off x="8108950" y="5303839"/>
            <a:ext cx="1835150" cy="731837"/>
          </a:xfrm>
          <a:prstGeom prst="rect">
            <a:avLst/>
          </a:prstGeom>
          <a:solidFill>
            <a:srgbClr val="00B1B0"/>
          </a:solidFill>
          <a:ln w="9525">
            <a:noFill/>
            <a:miter lim="800000"/>
            <a:headEnd/>
            <a:tailEnd/>
          </a:ln>
        </p:spPr>
        <p:txBody>
          <a:bodyPr>
            <a:spAutoFit/>
          </a:bodyPr>
          <a:lstStyle/>
          <a:p>
            <a:pPr algn="ctr" eaLnBrk="0" hangingPunct="0"/>
            <a:r>
              <a:rPr lang="en-US" b="1" i="1">
                <a:solidFill>
                  <a:srgbClr val="FFFFFF"/>
                </a:solidFill>
                <a:ea typeface="ＭＳ Ｐゴシック" pitchFamily="34" charset="-128"/>
              </a:rPr>
              <a:t>Sb</a:t>
            </a:r>
          </a:p>
          <a:p>
            <a:pPr algn="ctr" eaLnBrk="0" hangingPunct="0"/>
            <a:r>
              <a:rPr lang="en-US" sz="1200">
                <a:solidFill>
                  <a:srgbClr val="FFFFFF"/>
                </a:solidFill>
                <a:ea typeface="ＭＳ Ｐゴシック" pitchFamily="34" charset="-128"/>
              </a:rPr>
              <a:t>Lee et al. 2008. </a:t>
            </a:r>
            <a:r>
              <a:rPr lang="en-US" sz="1200" b="1">
                <a:solidFill>
                  <a:srgbClr val="FFFFFF"/>
                </a:solidFill>
                <a:ea typeface="ＭＳ Ｐゴシック" pitchFamily="34" charset="-128"/>
              </a:rPr>
              <a:t>PPAR activation</a:t>
            </a:r>
          </a:p>
        </p:txBody>
      </p:sp>
      <p:grpSp>
        <p:nvGrpSpPr>
          <p:cNvPr id="8" name="Group 37"/>
          <p:cNvGrpSpPr>
            <a:grpSpLocks/>
          </p:cNvGrpSpPr>
          <p:nvPr/>
        </p:nvGrpSpPr>
        <p:grpSpPr bwMode="auto">
          <a:xfrm>
            <a:off x="7086600" y="5410200"/>
            <a:ext cx="1028700" cy="393700"/>
            <a:chOff x="3504" y="3408"/>
            <a:chExt cx="648" cy="248"/>
          </a:xfrm>
        </p:grpSpPr>
        <p:sp>
          <p:nvSpPr>
            <p:cNvPr id="219154" name="Line 77"/>
            <p:cNvSpPr>
              <a:spLocks noChangeShapeType="1"/>
            </p:cNvSpPr>
            <p:nvPr/>
          </p:nvSpPr>
          <p:spPr bwMode="auto">
            <a:xfrm flipV="1">
              <a:off x="3504" y="3646"/>
              <a:ext cx="648" cy="10"/>
            </a:xfrm>
            <a:prstGeom prst="line">
              <a:avLst/>
            </a:prstGeom>
            <a:noFill/>
            <a:ln w="53975">
              <a:solidFill>
                <a:schemeClr val="accent2"/>
              </a:solidFill>
              <a:round/>
              <a:headEnd type="triangle" w="med" len="med"/>
              <a:tailEnd/>
            </a:ln>
          </p:spPr>
          <p:txBody>
            <a:bodyPr/>
            <a:lstStyle/>
            <a:p>
              <a:endParaRPr lang="el-GR">
                <a:solidFill>
                  <a:srgbClr val="000000"/>
                </a:solidFill>
              </a:endParaRPr>
            </a:p>
          </p:txBody>
        </p:sp>
        <p:grpSp>
          <p:nvGrpSpPr>
            <p:cNvPr id="9" name="Group 78"/>
            <p:cNvGrpSpPr>
              <a:grpSpLocks/>
            </p:cNvGrpSpPr>
            <p:nvPr/>
          </p:nvGrpSpPr>
          <p:grpSpPr bwMode="auto">
            <a:xfrm>
              <a:off x="3736" y="3408"/>
              <a:ext cx="296" cy="229"/>
              <a:chOff x="4176" y="3752"/>
              <a:chExt cx="296" cy="229"/>
            </a:xfrm>
          </p:grpSpPr>
          <p:grpSp>
            <p:nvGrpSpPr>
              <p:cNvPr id="10" name="Group 79"/>
              <p:cNvGrpSpPr>
                <a:grpSpLocks/>
              </p:cNvGrpSpPr>
              <p:nvPr/>
            </p:nvGrpSpPr>
            <p:grpSpPr bwMode="auto">
              <a:xfrm>
                <a:off x="4176" y="3752"/>
                <a:ext cx="296" cy="229"/>
                <a:chOff x="4080" y="1232"/>
                <a:chExt cx="296" cy="208"/>
              </a:xfrm>
            </p:grpSpPr>
            <p:sp>
              <p:nvSpPr>
                <p:cNvPr id="219158" name="Oval 80"/>
                <p:cNvSpPr>
                  <a:spLocks noChangeArrowheads="1"/>
                </p:cNvSpPr>
                <p:nvPr/>
              </p:nvSpPr>
              <p:spPr bwMode="auto">
                <a:xfrm>
                  <a:off x="4080" y="1232"/>
                  <a:ext cx="296" cy="208"/>
                </a:xfrm>
                <a:prstGeom prst="ellipse">
                  <a:avLst/>
                </a:prstGeom>
                <a:noFill/>
                <a:ln w="76200">
                  <a:solidFill>
                    <a:schemeClr val="accent2"/>
                  </a:solidFill>
                  <a:round/>
                  <a:headEnd/>
                  <a:tailEnd/>
                </a:ln>
              </p:spPr>
              <p:txBody>
                <a:bodyPr wrap="none" anchor="ctr"/>
                <a:lstStyle/>
                <a:p>
                  <a:pPr algn="r"/>
                  <a:endParaRPr lang="en-GB" b="1">
                    <a:solidFill>
                      <a:srgbClr val="000000"/>
                    </a:solidFill>
                  </a:endParaRPr>
                </a:p>
              </p:txBody>
            </p:sp>
            <p:sp>
              <p:nvSpPr>
                <p:cNvPr id="219159" name="Line 81"/>
                <p:cNvSpPr>
                  <a:spLocks noChangeShapeType="1"/>
                </p:cNvSpPr>
                <p:nvPr/>
              </p:nvSpPr>
              <p:spPr bwMode="auto">
                <a:xfrm>
                  <a:off x="4168" y="1328"/>
                  <a:ext cx="128" cy="0"/>
                </a:xfrm>
                <a:prstGeom prst="line">
                  <a:avLst/>
                </a:prstGeom>
                <a:noFill/>
                <a:ln w="79375">
                  <a:solidFill>
                    <a:srgbClr val="FF3300"/>
                  </a:solidFill>
                  <a:round/>
                  <a:headEnd/>
                  <a:tailEnd/>
                </a:ln>
              </p:spPr>
              <p:txBody>
                <a:bodyPr/>
                <a:lstStyle/>
                <a:p>
                  <a:endParaRPr lang="el-GR">
                    <a:solidFill>
                      <a:srgbClr val="000000"/>
                    </a:solidFill>
                  </a:endParaRPr>
                </a:p>
              </p:txBody>
            </p:sp>
          </p:grpSp>
          <p:sp>
            <p:nvSpPr>
              <p:cNvPr id="219157" name="Line 82"/>
              <p:cNvSpPr>
                <a:spLocks noChangeShapeType="1"/>
              </p:cNvSpPr>
              <p:nvPr/>
            </p:nvSpPr>
            <p:spPr bwMode="auto">
              <a:xfrm>
                <a:off x="4328" y="3768"/>
                <a:ext cx="0" cy="176"/>
              </a:xfrm>
              <a:prstGeom prst="line">
                <a:avLst/>
              </a:prstGeom>
              <a:noFill/>
              <a:ln w="60325">
                <a:solidFill>
                  <a:srgbClr val="FF3300"/>
                </a:solidFill>
                <a:round/>
                <a:headEnd/>
                <a:tailEnd/>
              </a:ln>
            </p:spPr>
            <p:txBody>
              <a:bodyPr/>
              <a:lstStyle/>
              <a:p>
                <a:endParaRPr lang="el-GR">
                  <a:solidFill>
                    <a:srgbClr val="000000"/>
                  </a:solidFill>
                </a:endParaRPr>
              </a:p>
            </p:txBody>
          </p:sp>
        </p:grpSp>
      </p:grpSp>
      <p:grpSp>
        <p:nvGrpSpPr>
          <p:cNvPr id="11" name="Group 83"/>
          <p:cNvGrpSpPr>
            <a:grpSpLocks/>
          </p:cNvGrpSpPr>
          <p:nvPr/>
        </p:nvGrpSpPr>
        <p:grpSpPr bwMode="auto">
          <a:xfrm>
            <a:off x="6858000" y="4084638"/>
            <a:ext cx="533400" cy="457200"/>
            <a:chOff x="4112" y="2784"/>
            <a:chExt cx="976" cy="696"/>
          </a:xfrm>
        </p:grpSpPr>
        <p:sp>
          <p:nvSpPr>
            <p:cNvPr id="219152" name="Line 84"/>
            <p:cNvSpPr>
              <a:spLocks noChangeShapeType="1"/>
            </p:cNvSpPr>
            <p:nvPr/>
          </p:nvSpPr>
          <p:spPr bwMode="auto">
            <a:xfrm>
              <a:off x="4112" y="2784"/>
              <a:ext cx="976" cy="696"/>
            </a:xfrm>
            <a:prstGeom prst="line">
              <a:avLst/>
            </a:prstGeom>
            <a:noFill/>
            <a:ln w="73025">
              <a:solidFill>
                <a:srgbClr val="333399"/>
              </a:solidFill>
              <a:round/>
              <a:headEnd/>
              <a:tailEnd/>
            </a:ln>
          </p:spPr>
          <p:txBody>
            <a:bodyPr/>
            <a:lstStyle/>
            <a:p>
              <a:endParaRPr lang="el-GR">
                <a:solidFill>
                  <a:srgbClr val="000000"/>
                </a:solidFill>
              </a:endParaRPr>
            </a:p>
          </p:txBody>
        </p:sp>
        <p:sp>
          <p:nvSpPr>
            <p:cNvPr id="219153" name="Line 85"/>
            <p:cNvSpPr>
              <a:spLocks noChangeShapeType="1"/>
            </p:cNvSpPr>
            <p:nvPr/>
          </p:nvSpPr>
          <p:spPr bwMode="auto">
            <a:xfrm flipV="1">
              <a:off x="4144" y="2808"/>
              <a:ext cx="928" cy="640"/>
            </a:xfrm>
            <a:prstGeom prst="line">
              <a:avLst/>
            </a:prstGeom>
            <a:noFill/>
            <a:ln w="73025">
              <a:solidFill>
                <a:srgbClr val="333399"/>
              </a:solidFill>
              <a:round/>
              <a:headEnd/>
              <a:tailEnd/>
            </a:ln>
          </p:spPr>
          <p:txBody>
            <a:bodyPr/>
            <a:lstStyle/>
            <a:p>
              <a:endParaRPr lang="el-GR">
                <a:solidFill>
                  <a:srgbClr val="000000"/>
                </a:solidFill>
              </a:endParaRPr>
            </a:p>
          </p:txBody>
        </p:sp>
      </p:grpSp>
      <p:sp>
        <p:nvSpPr>
          <p:cNvPr id="219149" name="Line 40"/>
          <p:cNvSpPr>
            <a:spLocks noChangeShapeType="1"/>
          </p:cNvSpPr>
          <p:nvPr/>
        </p:nvSpPr>
        <p:spPr bwMode="auto">
          <a:xfrm flipV="1">
            <a:off x="7086600" y="4541838"/>
            <a:ext cx="0" cy="762000"/>
          </a:xfrm>
          <a:prstGeom prst="line">
            <a:avLst/>
          </a:prstGeom>
          <a:noFill/>
          <a:ln w="38100">
            <a:solidFill>
              <a:srgbClr val="003366"/>
            </a:solidFill>
            <a:round/>
            <a:headEnd/>
            <a:tailEnd type="triangle" w="med" len="med"/>
          </a:ln>
        </p:spPr>
        <p:txBody>
          <a:bodyPr/>
          <a:lstStyle/>
          <a:p>
            <a:endParaRPr lang="el-GR">
              <a:solidFill>
                <a:srgbClr val="000000"/>
              </a:solidFill>
            </a:endParaRPr>
          </a:p>
        </p:txBody>
      </p:sp>
      <p:sp>
        <p:nvSpPr>
          <p:cNvPr id="37" name="Rounded Rectangle 36"/>
          <p:cNvSpPr/>
          <p:nvPr/>
        </p:nvSpPr>
        <p:spPr>
          <a:xfrm>
            <a:off x="-11633" y="5879792"/>
            <a:ext cx="12215266" cy="906138"/>
          </a:xfrm>
          <a:prstGeom prst="roundRect">
            <a:avLst>
              <a:gd name="adj" fmla="val 0"/>
            </a:avLst>
          </a:prstGeom>
          <a:solidFill>
            <a:srgbClr val="003366"/>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solidFill>
                  <a:srgbClr val="FFFFFF"/>
                </a:solidFill>
              </a:rPr>
              <a:t>O </a:t>
            </a:r>
            <a:r>
              <a:rPr lang="en-US" b="1" dirty="0">
                <a:solidFill>
                  <a:srgbClr val="FFFFFF"/>
                </a:solidFill>
              </a:rPr>
              <a:t>S. boulardii CNCM I-745 </a:t>
            </a:r>
            <a:r>
              <a:rPr lang="el-GR" b="1" dirty="0">
                <a:solidFill>
                  <a:srgbClr val="FFFFFF"/>
                </a:solidFill>
              </a:rPr>
              <a:t> </a:t>
            </a:r>
            <a:r>
              <a:rPr lang="el-GR" dirty="0">
                <a:solidFill>
                  <a:srgbClr val="FFFFFF"/>
                </a:solidFill>
              </a:rPr>
              <a:t>δρα στα κυτταρικά σήματα που μεσολαβούν τη φλεγμονή και μειώνει την σύνθεση των φλεγμονωδών μεσολαβητών. Μείωση των επιπέδων των προ-φλεγμονωδών </a:t>
            </a:r>
            <a:r>
              <a:rPr lang="el-GR" dirty="0" err="1">
                <a:solidFill>
                  <a:srgbClr val="FFFFFF"/>
                </a:solidFill>
              </a:rPr>
              <a:t>κυτταροκινών</a:t>
            </a:r>
            <a:r>
              <a:rPr lang="el-GR" dirty="0">
                <a:solidFill>
                  <a:srgbClr val="FFFFFF"/>
                </a:solidFill>
              </a:rPr>
              <a:t>, όπως IL 8, και </a:t>
            </a:r>
            <a:r>
              <a:rPr lang="en-US" dirty="0">
                <a:solidFill>
                  <a:srgbClr val="FFFFFF"/>
                </a:solidFill>
              </a:rPr>
              <a:t>TNFA </a:t>
            </a:r>
            <a:r>
              <a:rPr lang="el-GR" dirty="0">
                <a:solidFill>
                  <a:srgbClr val="FFFFFF"/>
                </a:solidFill>
              </a:rPr>
              <a:t>προκαλούν μείωση της φλεγμονής. Συμπερασματικά, </a:t>
            </a:r>
            <a:r>
              <a:rPr lang="el-GR" dirty="0">
                <a:solidFill>
                  <a:srgbClr val="FFFF00"/>
                </a:solidFill>
              </a:rPr>
              <a:t>ο </a:t>
            </a:r>
            <a:r>
              <a:rPr lang="en-US" b="1" dirty="0">
                <a:solidFill>
                  <a:srgbClr val="FFFF00"/>
                </a:solidFill>
              </a:rPr>
              <a:t>S. boulardii CNCM I-745</a:t>
            </a:r>
            <a:r>
              <a:rPr lang="el-GR" dirty="0">
                <a:solidFill>
                  <a:srgbClr val="FFFF00"/>
                </a:solidFill>
              </a:rPr>
              <a:t> </a:t>
            </a:r>
            <a:r>
              <a:rPr lang="el-GR" dirty="0">
                <a:solidFill>
                  <a:srgbClr val="FFFFFF"/>
                </a:solidFill>
              </a:rPr>
              <a:t>δρα ποικιλοτρόπως στη </a:t>
            </a:r>
            <a:r>
              <a:rPr lang="el-GR" b="1" dirty="0">
                <a:solidFill>
                  <a:srgbClr val="FFFF00"/>
                </a:solidFill>
              </a:rPr>
              <a:t>μείωση</a:t>
            </a:r>
            <a:r>
              <a:rPr lang="el-GR" dirty="0">
                <a:solidFill>
                  <a:srgbClr val="FFFFFF"/>
                </a:solidFill>
              </a:rPr>
              <a:t> </a:t>
            </a:r>
            <a:r>
              <a:rPr lang="el-GR" b="1" dirty="0">
                <a:solidFill>
                  <a:srgbClr val="FFFF00"/>
                </a:solidFill>
              </a:rPr>
              <a:t>της</a:t>
            </a:r>
            <a:r>
              <a:rPr lang="el-GR" dirty="0">
                <a:solidFill>
                  <a:srgbClr val="FFFF00"/>
                </a:solidFill>
              </a:rPr>
              <a:t> </a:t>
            </a:r>
            <a:r>
              <a:rPr lang="el-GR" b="1" dirty="0">
                <a:solidFill>
                  <a:srgbClr val="FFFF00"/>
                </a:solidFill>
              </a:rPr>
              <a:t>φλεγμονής</a:t>
            </a:r>
            <a:r>
              <a:rPr lang="el-GR" dirty="0">
                <a:solidFill>
                  <a:srgbClr val="FFFFFF"/>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linds(horizontal)">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77" grpId="0" animBg="1"/>
      <p:bldP spid="245813" grpId="0" animBg="1"/>
      <p:bldP spid="245823" grpId="0" animBg="1"/>
      <p:bldP spid="78863"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FBDBB0-C025-46FE-A6F1-E373E618CCAC}"/>
              </a:ext>
            </a:extLst>
          </p:cNvPr>
          <p:cNvSpPr>
            <a:spLocks noGrp="1"/>
          </p:cNvSpPr>
          <p:nvPr>
            <p:ph type="body" sz="quarter" idx="13"/>
          </p:nvPr>
        </p:nvSpPr>
        <p:spPr>
          <a:xfrm>
            <a:off x="310460" y="219351"/>
            <a:ext cx="11576740" cy="891277"/>
          </a:xfrm>
        </p:spPr>
        <p:txBody>
          <a:bodyPr/>
          <a:lstStyle/>
          <a:p>
            <a:r>
              <a:rPr lang="el-GR" sz="3200" b="1" dirty="0">
                <a:solidFill>
                  <a:srgbClr val="003366"/>
                </a:solidFill>
                <a:latin typeface="Helvetica Neue LT Std 35 Thin" panose="020B0403020202020204" pitchFamily="34" charset="0"/>
                <a:ea typeface="+mn-ea"/>
                <a:cs typeface="+mn-cs"/>
              </a:rPr>
              <a:t>Αποκατάσταση μικροβιώματος</a:t>
            </a:r>
            <a:r>
              <a:rPr lang="en-US" sz="3200" b="1" dirty="0">
                <a:solidFill>
                  <a:srgbClr val="003366"/>
                </a:solidFill>
                <a:latin typeface="Helvetica Neue LT Std 35 Thin" panose="020B0403020202020204" pitchFamily="34" charset="0"/>
                <a:ea typeface="+mn-ea"/>
                <a:cs typeface="+mn-cs"/>
              </a:rPr>
              <a:t>. </a:t>
            </a:r>
            <a:r>
              <a:rPr lang="el-GR" sz="3200" b="1" dirty="0">
                <a:solidFill>
                  <a:srgbClr val="003366"/>
                </a:solidFill>
                <a:latin typeface="Helvetica Neue LT Std 35 Thin" panose="020B0403020202020204" pitchFamily="34" charset="0"/>
                <a:ea typeface="+mn-ea"/>
                <a:cs typeface="+mn-cs"/>
              </a:rPr>
              <a:t>Μηχανισμοί Δράσης του</a:t>
            </a:r>
            <a:br>
              <a:rPr lang="en-US" sz="3200" b="1" dirty="0">
                <a:solidFill>
                  <a:srgbClr val="003366"/>
                </a:solidFill>
                <a:latin typeface="Helvetica Neue LT Std 35 Thin" panose="020B0403020202020204" pitchFamily="34" charset="0"/>
                <a:ea typeface="+mn-ea"/>
                <a:cs typeface="+mn-cs"/>
              </a:rPr>
            </a:br>
            <a:r>
              <a:rPr lang="en-US" sz="3200" b="1" i="1" dirty="0">
                <a:solidFill>
                  <a:srgbClr val="003366"/>
                </a:solidFill>
                <a:latin typeface="Helvetica Neue LT Std 35 Thin" panose="020B0403020202020204" pitchFamily="34" charset="0"/>
                <a:ea typeface="+mn-ea"/>
                <a:cs typeface="+mn-cs"/>
              </a:rPr>
              <a:t>Saccharomyces </a:t>
            </a:r>
            <a:r>
              <a:rPr lang="en-US" sz="3200" b="1" i="1" dirty="0" err="1">
                <a:solidFill>
                  <a:srgbClr val="003366"/>
                </a:solidFill>
                <a:latin typeface="Helvetica Neue LT Std 35 Thin" panose="020B0403020202020204" pitchFamily="34" charset="0"/>
                <a:ea typeface="+mn-ea"/>
                <a:cs typeface="+mn-cs"/>
              </a:rPr>
              <a:t>boulardii</a:t>
            </a:r>
            <a:r>
              <a:rPr lang="en-US" sz="3200" b="1" i="1" dirty="0">
                <a:solidFill>
                  <a:srgbClr val="003366"/>
                </a:solidFill>
                <a:latin typeface="Helvetica Neue LT Std 35 Thin" panose="020B0403020202020204" pitchFamily="34" charset="0"/>
                <a:ea typeface="+mn-ea"/>
                <a:cs typeface="+mn-cs"/>
              </a:rPr>
              <a:t> </a:t>
            </a:r>
            <a:r>
              <a:rPr lang="en-US" sz="3200" b="1" dirty="0">
                <a:solidFill>
                  <a:srgbClr val="003366"/>
                </a:solidFill>
                <a:latin typeface="Helvetica Neue LT Std 35 Thin" panose="020B0403020202020204" pitchFamily="34" charset="0"/>
                <a:ea typeface="+mn-ea"/>
                <a:cs typeface="+mn-cs"/>
              </a:rPr>
              <a:t>CNCM I-745</a:t>
            </a:r>
          </a:p>
        </p:txBody>
      </p:sp>
      <p:sp>
        <p:nvSpPr>
          <p:cNvPr id="4" name="Text Placeholder 3">
            <a:extLst>
              <a:ext uri="{FF2B5EF4-FFF2-40B4-BE49-F238E27FC236}">
                <a16:creationId xmlns:a16="http://schemas.microsoft.com/office/drawing/2014/main" id="{F794D26F-2C44-4E35-B473-EF3F645A6C74}"/>
              </a:ext>
            </a:extLst>
          </p:cNvPr>
          <p:cNvSpPr>
            <a:spLocks noGrp="1"/>
          </p:cNvSpPr>
          <p:nvPr>
            <p:ph type="body" sz="quarter" idx="15"/>
          </p:nvPr>
        </p:nvSpPr>
        <p:spPr>
          <a:xfrm>
            <a:off x="304800" y="6213474"/>
            <a:ext cx="11576740" cy="325438"/>
          </a:xfrm>
        </p:spPr>
        <p:txBody>
          <a:bodyPr/>
          <a:lstStyle/>
          <a:p>
            <a:pPr marL="0" indent="0">
              <a:buNone/>
            </a:pPr>
            <a:r>
              <a:rPr lang="fr-FR" sz="1100" dirty="0" err="1">
                <a:solidFill>
                  <a:schemeClr val="tx1"/>
                </a:solidFill>
                <a:latin typeface="Helvetica Neue LT Std 35 Thin" panose="020B0403020202020204"/>
              </a:rPr>
              <a:t>Adapted</a:t>
            </a:r>
            <a:r>
              <a:rPr lang="fr-FR" sz="1100" dirty="0">
                <a:solidFill>
                  <a:schemeClr val="tx1"/>
                </a:solidFill>
                <a:latin typeface="Helvetica Neue LT Std 35 Thin" panose="020B0403020202020204"/>
              </a:rPr>
              <a:t> </a:t>
            </a:r>
            <a:r>
              <a:rPr lang="fr-FR" sz="1100" dirty="0" err="1">
                <a:solidFill>
                  <a:schemeClr val="tx1"/>
                </a:solidFill>
                <a:latin typeface="Helvetica Neue LT Std 35 Thin" panose="020B0403020202020204"/>
              </a:rPr>
              <a:t>from</a:t>
            </a:r>
            <a:r>
              <a:rPr lang="fr-FR" sz="1100" dirty="0">
                <a:solidFill>
                  <a:schemeClr val="tx1"/>
                </a:solidFill>
                <a:latin typeface="Helvetica Neue LT Std 35 Thin" panose="020B0403020202020204"/>
              </a:rPr>
              <a:t>: Moré, M. I., &amp; </a:t>
            </a:r>
            <a:r>
              <a:rPr lang="fr-FR" sz="1100" dirty="0" err="1">
                <a:solidFill>
                  <a:schemeClr val="tx1"/>
                </a:solidFill>
                <a:latin typeface="Helvetica Neue LT Std 35 Thin" panose="020B0403020202020204"/>
              </a:rPr>
              <a:t>Swidsinski</a:t>
            </a:r>
            <a:r>
              <a:rPr lang="fr-FR" sz="1100" dirty="0">
                <a:solidFill>
                  <a:schemeClr val="tx1"/>
                </a:solidFill>
                <a:latin typeface="Helvetica Neue LT Std 35 Thin" panose="020B0403020202020204"/>
              </a:rPr>
              <a:t>, A. (2015). Saccharomyces </a:t>
            </a:r>
            <a:r>
              <a:rPr lang="fr-FR" sz="1100" dirty="0" err="1">
                <a:solidFill>
                  <a:schemeClr val="tx1"/>
                </a:solidFill>
                <a:latin typeface="Helvetica Neue LT Std 35 Thin" panose="020B0403020202020204"/>
              </a:rPr>
              <a:t>boulardii</a:t>
            </a:r>
            <a:r>
              <a:rPr lang="fr-FR" sz="1100" dirty="0">
                <a:solidFill>
                  <a:schemeClr val="tx1"/>
                </a:solidFill>
                <a:latin typeface="Helvetica Neue LT Std 35 Thin" panose="020B0403020202020204"/>
              </a:rPr>
              <a:t> CNCM I-745 supports </a:t>
            </a:r>
            <a:r>
              <a:rPr lang="fr-FR" sz="1100" dirty="0" err="1">
                <a:solidFill>
                  <a:schemeClr val="tx1"/>
                </a:solidFill>
                <a:latin typeface="Helvetica Neue LT Std 35 Thin" panose="020B0403020202020204"/>
              </a:rPr>
              <a:t>regeneration</a:t>
            </a:r>
            <a:r>
              <a:rPr lang="fr-FR" sz="1100" dirty="0">
                <a:solidFill>
                  <a:schemeClr val="tx1"/>
                </a:solidFill>
                <a:latin typeface="Helvetica Neue LT Std 35 Thin" panose="020B0403020202020204"/>
              </a:rPr>
              <a:t> of the intestinal </a:t>
            </a:r>
            <a:r>
              <a:rPr lang="fr-FR" sz="1100" dirty="0" err="1">
                <a:solidFill>
                  <a:schemeClr val="tx1"/>
                </a:solidFill>
                <a:latin typeface="Helvetica Neue LT Std 35 Thin" panose="020B0403020202020204"/>
              </a:rPr>
              <a:t>microbiota</a:t>
            </a:r>
            <a:r>
              <a:rPr lang="fr-FR" sz="1100" dirty="0">
                <a:solidFill>
                  <a:schemeClr val="tx1"/>
                </a:solidFill>
                <a:latin typeface="Helvetica Neue LT Std 35 Thin" panose="020B0403020202020204"/>
              </a:rPr>
              <a:t> </a:t>
            </a:r>
            <a:r>
              <a:rPr lang="fr-FR" sz="1100" dirty="0" err="1">
                <a:solidFill>
                  <a:schemeClr val="tx1"/>
                </a:solidFill>
                <a:latin typeface="Helvetica Neue LT Std 35 Thin" panose="020B0403020202020204"/>
              </a:rPr>
              <a:t>after</a:t>
            </a:r>
            <a:r>
              <a:rPr lang="fr-FR" sz="1100" dirty="0">
                <a:solidFill>
                  <a:schemeClr val="tx1"/>
                </a:solidFill>
                <a:latin typeface="Helvetica Neue LT Std 35 Thin" panose="020B0403020202020204"/>
              </a:rPr>
              <a:t> </a:t>
            </a:r>
            <a:r>
              <a:rPr lang="fr-FR" sz="1100" dirty="0" err="1">
                <a:solidFill>
                  <a:schemeClr val="tx1"/>
                </a:solidFill>
                <a:latin typeface="Helvetica Neue LT Std 35 Thin" panose="020B0403020202020204"/>
              </a:rPr>
              <a:t>diarrheic</a:t>
            </a:r>
            <a:r>
              <a:rPr lang="fr-FR" sz="1100" dirty="0">
                <a:solidFill>
                  <a:schemeClr val="tx1"/>
                </a:solidFill>
                <a:latin typeface="Helvetica Neue LT Std 35 Thin" panose="020B0403020202020204"/>
              </a:rPr>
              <a:t> </a:t>
            </a:r>
            <a:r>
              <a:rPr lang="fr-FR" sz="1100" dirty="0" err="1">
                <a:solidFill>
                  <a:schemeClr val="tx1"/>
                </a:solidFill>
                <a:latin typeface="Helvetica Neue LT Std 35 Thin" panose="020B0403020202020204"/>
              </a:rPr>
              <a:t>dysbiosis</a:t>
            </a:r>
            <a:r>
              <a:rPr lang="fr-FR" sz="1100" dirty="0">
                <a:solidFill>
                  <a:schemeClr val="tx1"/>
                </a:solidFill>
                <a:latin typeface="Helvetica Neue LT Std 35 Thin" panose="020B0403020202020204"/>
              </a:rPr>
              <a:t>–a </a:t>
            </a:r>
            <a:r>
              <a:rPr lang="fr-FR" sz="1100" dirty="0" err="1">
                <a:solidFill>
                  <a:schemeClr val="tx1"/>
                </a:solidFill>
                <a:latin typeface="Helvetica Neue LT Std 35 Thin" panose="020B0403020202020204"/>
              </a:rPr>
              <a:t>review</a:t>
            </a:r>
            <a:r>
              <a:rPr lang="fr-FR" sz="1100" dirty="0">
                <a:solidFill>
                  <a:schemeClr val="tx1"/>
                </a:solidFill>
                <a:latin typeface="Helvetica Neue LT Std 35 Thin" panose="020B0403020202020204"/>
              </a:rPr>
              <a:t>. </a:t>
            </a:r>
            <a:r>
              <a:rPr lang="fr-FR" sz="1100" i="1" dirty="0" err="1">
                <a:solidFill>
                  <a:schemeClr val="tx1"/>
                </a:solidFill>
                <a:latin typeface="Helvetica Neue LT Std 35 Thin" panose="020B0403020202020204"/>
              </a:rPr>
              <a:t>Clinical</a:t>
            </a:r>
            <a:r>
              <a:rPr lang="fr-FR" sz="1100" i="1" dirty="0">
                <a:solidFill>
                  <a:schemeClr val="tx1"/>
                </a:solidFill>
                <a:latin typeface="Helvetica Neue LT Std 35 Thin" panose="020B0403020202020204"/>
              </a:rPr>
              <a:t> and </a:t>
            </a:r>
            <a:r>
              <a:rPr lang="fr-FR" sz="1100" i="1" dirty="0" err="1">
                <a:solidFill>
                  <a:schemeClr val="tx1"/>
                </a:solidFill>
                <a:latin typeface="Helvetica Neue LT Std 35 Thin" panose="020B0403020202020204"/>
              </a:rPr>
              <a:t>Experimental</a:t>
            </a:r>
            <a:r>
              <a:rPr lang="fr-FR" sz="1100" i="1" dirty="0">
                <a:solidFill>
                  <a:schemeClr val="tx1"/>
                </a:solidFill>
                <a:latin typeface="Helvetica Neue LT Std 35 Thin" panose="020B0403020202020204"/>
              </a:rPr>
              <a:t> </a:t>
            </a:r>
            <a:r>
              <a:rPr lang="fr-FR" sz="1100" i="1" dirty="0" err="1">
                <a:solidFill>
                  <a:schemeClr val="tx1"/>
                </a:solidFill>
                <a:latin typeface="Helvetica Neue LT Std 35 Thin" panose="020B0403020202020204"/>
              </a:rPr>
              <a:t>Gastroenterology</a:t>
            </a:r>
            <a:r>
              <a:rPr lang="fr-FR" sz="1100" dirty="0">
                <a:solidFill>
                  <a:schemeClr val="tx1"/>
                </a:solidFill>
                <a:latin typeface="Helvetica Neue LT Std 35 Thin" panose="020B0403020202020204"/>
              </a:rPr>
              <a:t>, </a:t>
            </a:r>
            <a:r>
              <a:rPr lang="fr-FR" sz="1100" i="1" dirty="0">
                <a:solidFill>
                  <a:schemeClr val="tx1"/>
                </a:solidFill>
                <a:latin typeface="Helvetica Neue LT Std 35 Thin" panose="020B0403020202020204"/>
              </a:rPr>
              <a:t>8</a:t>
            </a:r>
            <a:r>
              <a:rPr lang="fr-FR" sz="1100" dirty="0">
                <a:solidFill>
                  <a:schemeClr val="tx1"/>
                </a:solidFill>
                <a:latin typeface="Helvetica Neue LT Std 35 Thin" panose="020B0403020202020204"/>
              </a:rPr>
              <a:t>, 237.</a:t>
            </a:r>
            <a:endParaRPr lang="en-US" sz="1100" dirty="0">
              <a:solidFill>
                <a:schemeClr val="tx1"/>
              </a:solidFill>
              <a:latin typeface="Helvetica Neue LT Std 35 Thin" panose="020B0403020202020204"/>
            </a:endParaRPr>
          </a:p>
        </p:txBody>
      </p:sp>
      <p:sp>
        <p:nvSpPr>
          <p:cNvPr id="5" name="Slide Number Placeholder 4">
            <a:extLst>
              <a:ext uri="{FF2B5EF4-FFF2-40B4-BE49-F238E27FC236}">
                <a16:creationId xmlns:a16="http://schemas.microsoft.com/office/drawing/2014/main" id="{518E9061-2D5A-4656-93A7-57C021C5F8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34388-9771-A045-B67C-EED41379E549}" type="slidenum">
              <a:rPr kumimoji="0" lang="fr-FR" sz="1200" b="0" i="0" u="none" strike="noStrike" kern="1200" cap="none" spc="0" normalizeH="0" baseline="0" noProof="0" smtClean="0">
                <a:ln>
                  <a:noFill/>
                </a:ln>
                <a:solidFill>
                  <a:srgbClr val="5B2678"/>
                </a:solidFill>
                <a:effectLst/>
                <a:uLnTx/>
                <a:uFillTx/>
                <a:latin typeface="Helvetica Neue LT Std 35 Thin" panose="020B04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srgbClr val="5B2678"/>
              </a:solidFill>
              <a:effectLst/>
              <a:uLnTx/>
              <a:uFillTx/>
              <a:latin typeface="Helvetica Neue LT Std 35 Thin" panose="020B0403020202020204"/>
              <a:ea typeface="+mn-ea"/>
              <a:cs typeface="+mn-cs"/>
            </a:endParaRPr>
          </a:p>
        </p:txBody>
      </p:sp>
      <p:sp>
        <p:nvSpPr>
          <p:cNvPr id="10" name="TextBox 9">
            <a:extLst>
              <a:ext uri="{FF2B5EF4-FFF2-40B4-BE49-F238E27FC236}">
                <a16:creationId xmlns:a16="http://schemas.microsoft.com/office/drawing/2014/main" id="{FD01C82A-E3FE-4B0E-88C9-8215AB518DF7}"/>
              </a:ext>
            </a:extLst>
          </p:cNvPr>
          <p:cNvSpPr txBox="1"/>
          <p:nvPr/>
        </p:nvSpPr>
        <p:spPr>
          <a:xfrm>
            <a:off x="736645" y="1693585"/>
            <a:ext cx="10821747" cy="553998"/>
          </a:xfrm>
          <a:prstGeom prst="rect">
            <a:avLst/>
          </a:prstGeom>
          <a:noFill/>
        </p:spPr>
        <p:txBody>
          <a:bodyPr wrap="square" lIns="0" tIns="0" rIns="0" bIns="0" rtlCol="0">
            <a:spAutoFit/>
          </a:bodyPr>
          <a:lstStyle/>
          <a:p>
            <a:pPr lvl="0" algn="ctr">
              <a:buClr>
                <a:srgbClr val="5B2678"/>
              </a:buClr>
              <a:defRPr/>
            </a:pPr>
            <a:r>
              <a:rPr lang="el-GR" dirty="0">
                <a:solidFill>
                  <a:srgbClr val="003366"/>
                </a:solidFill>
                <a:latin typeface="Helvetica Neue LT Std 35 Thin" panose="020B0403020202020204"/>
              </a:rPr>
              <a:t>Περίληψη επιδράσεων του </a:t>
            </a:r>
            <a:r>
              <a:rPr lang="en-US" i="1" dirty="0">
                <a:solidFill>
                  <a:srgbClr val="003366"/>
                </a:solidFill>
                <a:latin typeface="Helvetica Neue LT Std 35 Thin" panose="020B0403020202020204"/>
              </a:rPr>
              <a:t>S. boulardii </a:t>
            </a:r>
            <a:r>
              <a:rPr lang="en-US" dirty="0">
                <a:solidFill>
                  <a:srgbClr val="003366"/>
                </a:solidFill>
                <a:latin typeface="Helvetica Neue LT Std 35 Thin" panose="020B0403020202020204"/>
              </a:rPr>
              <a:t>CNCM I</a:t>
            </a:r>
            <a:r>
              <a:rPr lang="el-GR" dirty="0">
                <a:solidFill>
                  <a:srgbClr val="003366"/>
                </a:solidFill>
                <a:latin typeface="Helvetica Neue LT Std 35 Thin" panose="020B0403020202020204"/>
              </a:rPr>
              <a:t>-</a:t>
            </a:r>
            <a:r>
              <a:rPr lang="en-US" dirty="0">
                <a:solidFill>
                  <a:srgbClr val="003366"/>
                </a:solidFill>
                <a:latin typeface="Helvetica Neue LT Std 35 Thin" panose="020B0403020202020204"/>
              </a:rPr>
              <a:t>745 </a:t>
            </a:r>
            <a:r>
              <a:rPr lang="el-GR" dirty="0">
                <a:solidFill>
                  <a:srgbClr val="003366"/>
                </a:solidFill>
                <a:latin typeface="Helvetica Neue LT Std 35 Thin" panose="020B0403020202020204"/>
              </a:rPr>
              <a:t>κατά την διάρκεια της </a:t>
            </a:r>
            <a:r>
              <a:rPr lang="el-GR" dirty="0" err="1">
                <a:solidFill>
                  <a:srgbClr val="003366"/>
                </a:solidFill>
                <a:latin typeface="Helvetica Neue LT Std 35 Thin" panose="020B0403020202020204"/>
              </a:rPr>
              <a:t>δυσβιωτικής</a:t>
            </a:r>
            <a:r>
              <a:rPr lang="el-GR" dirty="0">
                <a:solidFill>
                  <a:srgbClr val="003366"/>
                </a:solidFill>
                <a:latin typeface="Helvetica Neue LT Std 35 Thin" panose="020B0403020202020204"/>
              </a:rPr>
              <a:t> καταστάσεως και την πρόληψη της </a:t>
            </a:r>
            <a:r>
              <a:rPr lang="el-GR" dirty="0" err="1">
                <a:solidFill>
                  <a:srgbClr val="003366"/>
                </a:solidFill>
                <a:latin typeface="Helvetica Neue LT Std 35 Thin" panose="020B0403020202020204"/>
              </a:rPr>
              <a:t>δυσβιώσεως</a:t>
            </a:r>
            <a:r>
              <a:rPr lang="el-GR" dirty="0">
                <a:solidFill>
                  <a:srgbClr val="003366"/>
                </a:solidFill>
                <a:latin typeface="Helvetica Neue LT Std 35 Thin" panose="020B0403020202020204"/>
              </a:rPr>
              <a:t>.</a:t>
            </a:r>
            <a:endParaRPr kumimoji="0" lang="en-US" i="0" u="none" strike="noStrike" kern="1200" cap="none" spc="0" normalizeH="0" baseline="0" noProof="0" dirty="0">
              <a:ln>
                <a:noFill/>
              </a:ln>
              <a:solidFill>
                <a:srgbClr val="003366"/>
              </a:solidFill>
              <a:effectLst/>
              <a:uLnTx/>
              <a:uFillTx/>
              <a:latin typeface="Helvetica Neue LT Std 35 Thin" panose="020B0403020202020204"/>
            </a:endParaRPr>
          </a:p>
        </p:txBody>
      </p:sp>
      <p:graphicFrame>
        <p:nvGraphicFramePr>
          <p:cNvPr id="8" name="Table 10">
            <a:extLst>
              <a:ext uri="{FF2B5EF4-FFF2-40B4-BE49-F238E27FC236}">
                <a16:creationId xmlns:a16="http://schemas.microsoft.com/office/drawing/2014/main" id="{B931130E-09A1-4287-8894-CAAFA0716EFB}"/>
              </a:ext>
            </a:extLst>
          </p:cNvPr>
          <p:cNvGraphicFramePr>
            <a:graphicFrameLocks noGrp="1"/>
          </p:cNvGraphicFramePr>
          <p:nvPr>
            <p:extLst>
              <p:ext uri="{D42A27DB-BD31-4B8C-83A1-F6EECF244321}">
                <p14:modId xmlns:p14="http://schemas.microsoft.com/office/powerpoint/2010/main" val="2342285174"/>
              </p:ext>
            </p:extLst>
          </p:nvPr>
        </p:nvGraphicFramePr>
        <p:xfrm>
          <a:off x="304800" y="2386605"/>
          <a:ext cx="11576739" cy="2910840"/>
        </p:xfrm>
        <a:graphic>
          <a:graphicData uri="http://schemas.openxmlformats.org/drawingml/2006/table">
            <a:tbl>
              <a:tblPr firstRow="1">
                <a:tableStyleId>{5C22544A-7EE6-4342-B048-85BDC9FD1C3A}</a:tableStyleId>
              </a:tblPr>
              <a:tblGrid>
                <a:gridCol w="2937164">
                  <a:extLst>
                    <a:ext uri="{9D8B030D-6E8A-4147-A177-3AD203B41FA5}">
                      <a16:colId xmlns:a16="http://schemas.microsoft.com/office/drawing/2014/main" val="2417446686"/>
                    </a:ext>
                  </a:extLst>
                </a:gridCol>
                <a:gridCol w="4021281">
                  <a:extLst>
                    <a:ext uri="{9D8B030D-6E8A-4147-A177-3AD203B41FA5}">
                      <a16:colId xmlns:a16="http://schemas.microsoft.com/office/drawing/2014/main" val="746871880"/>
                    </a:ext>
                  </a:extLst>
                </a:gridCol>
                <a:gridCol w="4618294">
                  <a:extLst>
                    <a:ext uri="{9D8B030D-6E8A-4147-A177-3AD203B41FA5}">
                      <a16:colId xmlns:a16="http://schemas.microsoft.com/office/drawing/2014/main" val="882458671"/>
                    </a:ext>
                  </a:extLst>
                </a:gridCol>
              </a:tblGrid>
              <a:tr h="370840">
                <a:tc>
                  <a:txBody>
                    <a:bodyPr/>
                    <a:lstStyle/>
                    <a:p>
                      <a:r>
                        <a:rPr lang="el-GR" dirty="0" err="1">
                          <a:latin typeface="Helvetica Neue LT Std 35 Thin" panose="020B0403020202020204"/>
                        </a:rPr>
                        <a:t>Προβιοτικό</a:t>
                      </a:r>
                      <a:r>
                        <a:rPr lang="el-GR" dirty="0">
                          <a:latin typeface="Helvetica Neue LT Std 35 Thin" panose="020B0403020202020204"/>
                        </a:rPr>
                        <a:t>: </a:t>
                      </a:r>
                      <a:endParaRPr lang="en-US" dirty="0">
                        <a:latin typeface="Helvetica Neue LT Std 35 Thin" panose="020B0403020202020204"/>
                      </a:endParaRPr>
                    </a:p>
                    <a:p>
                      <a:r>
                        <a:rPr lang="el-GR" sz="1600" b="0" dirty="0">
                          <a:latin typeface="Helvetica Neue LT Std 35 Thin" panose="020B0403020202020204"/>
                        </a:rPr>
                        <a:t>Δημιουργία ευνοϊκού </a:t>
                      </a:r>
                      <a:r>
                        <a:rPr lang="el-GR" sz="1600" b="0" dirty="0" err="1">
                          <a:latin typeface="Helvetica Neue LT Std 35 Thin" panose="020B0403020202020204"/>
                        </a:rPr>
                        <a:t>μικροβιοτικού</a:t>
                      </a:r>
                      <a:r>
                        <a:rPr lang="el-GR" sz="1600" b="0" dirty="0">
                          <a:latin typeface="Helvetica Neue LT Std 35 Thin" panose="020B0403020202020204"/>
                        </a:rPr>
                        <a:t> περιβάλλοντος</a:t>
                      </a:r>
                      <a:endParaRPr lang="en-US" sz="1600" b="0" dirty="0">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366"/>
                    </a:solidFill>
                  </a:tcPr>
                </a:tc>
                <a:tc>
                  <a:txBody>
                    <a:bodyPr/>
                    <a:lstStyle/>
                    <a:p>
                      <a:r>
                        <a:rPr lang="el-GR" dirty="0">
                          <a:latin typeface="Helvetica Neue LT Std 35 Thin" panose="020B0403020202020204"/>
                        </a:rPr>
                        <a:t>Προστασία του βλεννογόνου:</a:t>
                      </a:r>
                    </a:p>
                    <a:p>
                      <a:r>
                        <a:rPr lang="el-GR" sz="1600" b="0" dirty="0">
                          <a:latin typeface="Helvetica Neue LT Std 35 Thin" panose="020B0403020202020204"/>
                        </a:rPr>
                        <a:t>Αποβολή των </a:t>
                      </a:r>
                      <a:r>
                        <a:rPr lang="el-GR" sz="1600" b="0" dirty="0" err="1">
                          <a:latin typeface="Helvetica Neue LT Std 35 Thin" panose="020B0403020202020204"/>
                        </a:rPr>
                        <a:t>βακτηριακών</a:t>
                      </a:r>
                      <a:r>
                        <a:rPr lang="el-GR" sz="1600" b="0" dirty="0">
                          <a:latin typeface="Helvetica Neue LT Std 35 Thin" panose="020B0403020202020204"/>
                        </a:rPr>
                        <a:t> τοξινών κατά τη</a:t>
                      </a:r>
                      <a:r>
                        <a:rPr lang="en-US" sz="1600" b="0" dirty="0">
                          <a:latin typeface="Helvetica Neue LT Std 35 Thin" panose="020B0403020202020204"/>
                        </a:rPr>
                        <a:t> </a:t>
                      </a:r>
                      <a:r>
                        <a:rPr lang="el-GR" sz="1600" b="0" dirty="0">
                          <a:latin typeface="Helvetica Neue LT Std 35 Thin" panose="020B0403020202020204"/>
                        </a:rPr>
                        <a:t>σύνδεση παθογόνου</a:t>
                      </a:r>
                      <a:endParaRPr lang="en-US" sz="1600" b="0" dirty="0">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366"/>
                    </a:solidFill>
                  </a:tcPr>
                </a:tc>
                <a:tc>
                  <a:txBody>
                    <a:bodyPr/>
                    <a:lstStyle/>
                    <a:p>
                      <a:r>
                        <a:rPr lang="el-GR" dirty="0">
                          <a:latin typeface="Helvetica Neue LT Std 35 Thin" panose="020B0403020202020204"/>
                        </a:rPr>
                        <a:t>Πιθανό </a:t>
                      </a:r>
                      <a:r>
                        <a:rPr lang="el-GR" dirty="0" err="1">
                          <a:latin typeface="Helvetica Neue LT Std 35 Thin" panose="020B0403020202020204"/>
                        </a:rPr>
                        <a:t>Προβιοτικό</a:t>
                      </a:r>
                      <a:r>
                        <a:rPr lang="el-GR" dirty="0">
                          <a:latin typeface="Helvetica Neue LT Std 35 Thin" panose="020B0403020202020204"/>
                        </a:rPr>
                        <a:t> (Υπόστρωμα για Επωφελές Μικροβίωμα):</a:t>
                      </a:r>
                    </a:p>
                    <a:p>
                      <a:r>
                        <a:rPr lang="el-GR" sz="1600" b="0" dirty="0">
                          <a:latin typeface="Helvetica Neue LT Std 35 Thin" panose="020B0403020202020204"/>
                        </a:rPr>
                        <a:t>Επίδραση &amp; διέγερση των πεπτικών ενζύμων</a:t>
                      </a:r>
                      <a:endParaRPr lang="en-US" sz="1600" b="0" dirty="0">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366"/>
                    </a:solidFill>
                  </a:tcPr>
                </a:tc>
                <a:extLst>
                  <a:ext uri="{0D108BD9-81ED-4DB2-BD59-A6C34878D82A}">
                    <a16:rowId xmlns:a16="http://schemas.microsoft.com/office/drawing/2014/main" val="24869246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b="1" dirty="0">
                          <a:solidFill>
                            <a:schemeClr val="bg1"/>
                          </a:solidFill>
                          <a:latin typeface="Helvetica Neue LT Std 35 Thin" panose="020B0403020202020204"/>
                        </a:rPr>
                        <a:t>Προληπτική Δράση</a:t>
                      </a:r>
                      <a:endParaRPr lang="en-US" sz="1600" b="1" dirty="0">
                        <a:solidFill>
                          <a:schemeClr val="bg1"/>
                        </a:solidFill>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marR="0" lvl="0" indent="-285750" algn="l" defTabSz="914400" rtl="0" eaLnBrk="1" fontAlgn="auto" latinLnBrk="0" hangingPunct="1">
                        <a:lnSpc>
                          <a:spcPct val="100000"/>
                        </a:lnSpc>
                        <a:spcBef>
                          <a:spcPts val="0"/>
                        </a:spcBef>
                        <a:spcAft>
                          <a:spcPts val="0"/>
                        </a:spcAft>
                        <a:buClr>
                          <a:srgbClr val="BE2284"/>
                        </a:buClr>
                        <a:buSzTx/>
                        <a:buFont typeface="Wingdings" panose="05000000000000000000" pitchFamily="2" charset="2"/>
                        <a:buChar char="§"/>
                        <a:tabLst/>
                        <a:defRPr/>
                      </a:pPr>
                      <a:r>
                        <a:rPr lang="el-GR" sz="1600" dirty="0">
                          <a:solidFill>
                            <a:schemeClr val="tx1"/>
                          </a:solidFill>
                          <a:latin typeface="Helvetica Neue LT Std 35 Thin" panose="020B0403020202020204"/>
                        </a:rPr>
                        <a:t>Προστασία εναντίον των παθογόνων και τοξινών τους</a:t>
                      </a:r>
                      <a:endParaRPr lang="en-US" sz="1600" dirty="0">
                        <a:solidFill>
                          <a:schemeClr val="tx1"/>
                        </a:solidFill>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74638" indent="-274638">
                        <a:spcBef>
                          <a:spcPts val="300"/>
                        </a:spcBef>
                        <a:buClr>
                          <a:srgbClr val="BE2284"/>
                        </a:buClr>
                        <a:buFont typeface="Wingdings" panose="05000000000000000000" pitchFamily="2" charset="2"/>
                        <a:buChar char="§"/>
                        <a:defRPr/>
                      </a:pPr>
                      <a:r>
                        <a:rPr lang="el-GR" sz="1600" dirty="0">
                          <a:solidFill>
                            <a:schemeClr val="tx1"/>
                          </a:solidFill>
                          <a:latin typeface="Helvetica Neue LT Std 35 Thin" panose="020B0403020202020204"/>
                        </a:rPr>
                        <a:t>Σταθεροποίηση του υγιούς μικροβιώματος</a:t>
                      </a:r>
                      <a:endParaRPr lang="en-US" sz="1600" dirty="0">
                        <a:solidFill>
                          <a:schemeClr val="tx1"/>
                        </a:solidFill>
                        <a:latin typeface="Helvetica Neue LT Std 35 Thin" panose="020B0403020202020204"/>
                      </a:endParaRPr>
                    </a:p>
                    <a:p>
                      <a:pPr marL="274638" indent="-274638">
                        <a:spcBef>
                          <a:spcPts val="300"/>
                        </a:spcBef>
                        <a:buClr>
                          <a:srgbClr val="BE2284"/>
                        </a:buClr>
                        <a:buFont typeface="Wingdings" panose="05000000000000000000" pitchFamily="2" charset="2"/>
                        <a:buChar char="§"/>
                        <a:defRPr/>
                      </a:pPr>
                      <a:r>
                        <a:rPr lang="en-US" sz="1600" dirty="0">
                          <a:solidFill>
                            <a:schemeClr val="tx1"/>
                          </a:solidFill>
                          <a:latin typeface="Helvetica Neue LT Std 35 Thin" panose="020B0403020202020204"/>
                        </a:rPr>
                        <a:t>B</a:t>
                      </a:r>
                      <a:r>
                        <a:rPr lang="el-GR" sz="1600" dirty="0" err="1">
                          <a:solidFill>
                            <a:schemeClr val="tx1"/>
                          </a:solidFill>
                          <a:latin typeface="Helvetica Neue LT Std 35 Thin" panose="020B0403020202020204"/>
                        </a:rPr>
                        <a:t>ελτίωση</a:t>
                      </a:r>
                      <a:r>
                        <a:rPr lang="el-GR" sz="1600" dirty="0">
                          <a:solidFill>
                            <a:schemeClr val="tx1"/>
                          </a:solidFill>
                          <a:latin typeface="Helvetica Neue LT Std 35 Thin" panose="020B0403020202020204"/>
                        </a:rPr>
                        <a:t> της </a:t>
                      </a:r>
                      <a:r>
                        <a:rPr lang="el-GR" sz="1600" dirty="0" err="1">
                          <a:solidFill>
                            <a:schemeClr val="tx1"/>
                          </a:solidFill>
                          <a:latin typeface="Helvetica Neue LT Std 35 Thin" panose="020B0403020202020204"/>
                        </a:rPr>
                        <a:t>ενζυματικής</a:t>
                      </a:r>
                      <a:r>
                        <a:rPr lang="el-GR" sz="1600" dirty="0">
                          <a:solidFill>
                            <a:schemeClr val="tx1"/>
                          </a:solidFill>
                          <a:latin typeface="Helvetica Neue LT Std 35 Thin" panose="020B0403020202020204"/>
                        </a:rPr>
                        <a:t> λειτουργίας των </a:t>
                      </a:r>
                      <a:r>
                        <a:rPr lang="el-GR" sz="1600" dirty="0" err="1">
                          <a:solidFill>
                            <a:schemeClr val="tx1"/>
                          </a:solidFill>
                          <a:latin typeface="Helvetica Neue LT Std 35 Thin" panose="020B0403020202020204"/>
                        </a:rPr>
                        <a:t>βλεννογονίων</a:t>
                      </a:r>
                      <a:r>
                        <a:rPr lang="el-GR" sz="1600" dirty="0">
                          <a:solidFill>
                            <a:schemeClr val="tx1"/>
                          </a:solidFill>
                          <a:latin typeface="Helvetica Neue LT Std 35 Thin" panose="020B0403020202020204"/>
                        </a:rPr>
                        <a:t> κυττάρων</a:t>
                      </a:r>
                      <a:endParaRPr lang="en-US" sz="1600" dirty="0">
                        <a:solidFill>
                          <a:schemeClr val="tx1"/>
                        </a:solidFill>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5210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b="1" dirty="0">
                          <a:solidFill>
                            <a:schemeClr val="bg1"/>
                          </a:solidFill>
                          <a:latin typeface="Helvetica Neue LT Std 35 Thin" panose="020B0403020202020204"/>
                        </a:rPr>
                        <a:t>Στην Περίπτωση της </a:t>
                      </a:r>
                      <a:r>
                        <a:rPr lang="el-GR" sz="1600" b="1" dirty="0" err="1">
                          <a:solidFill>
                            <a:schemeClr val="bg1"/>
                          </a:solidFill>
                          <a:latin typeface="Helvetica Neue LT Std 35 Thin" panose="020B0403020202020204"/>
                        </a:rPr>
                        <a:t>Δυσβίωσης</a:t>
                      </a:r>
                      <a:endParaRPr lang="en-US" sz="1600" b="1" dirty="0">
                        <a:solidFill>
                          <a:schemeClr val="bg1"/>
                        </a:solidFill>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74638" indent="-274638">
                        <a:spcBef>
                          <a:spcPts val="300"/>
                        </a:spcBef>
                        <a:buClr>
                          <a:srgbClr val="BE2284"/>
                        </a:buClr>
                        <a:buFont typeface="Wingdings" panose="05000000000000000000" pitchFamily="2" charset="2"/>
                        <a:buChar char="§"/>
                        <a:defRPr/>
                      </a:pPr>
                      <a:r>
                        <a:rPr lang="el-GR" sz="1600" dirty="0">
                          <a:solidFill>
                            <a:schemeClr val="tx1"/>
                          </a:solidFill>
                          <a:latin typeface="Helvetica Neue LT Std 35 Thin" panose="020B0403020202020204"/>
                        </a:rPr>
                        <a:t>Προστασία εναντίον των παθογόνων και τοξινών τους</a:t>
                      </a:r>
                      <a:endParaRPr lang="en-US" sz="1600" dirty="0">
                        <a:solidFill>
                          <a:schemeClr val="tx1"/>
                        </a:solidFill>
                        <a:latin typeface="Helvetica Neue LT Std 35 Thin" panose="020B0403020202020204"/>
                      </a:endParaRPr>
                    </a:p>
                    <a:p>
                      <a:pPr marL="274638" indent="-274638">
                        <a:spcBef>
                          <a:spcPts val="300"/>
                        </a:spcBef>
                        <a:buClr>
                          <a:srgbClr val="BE2284"/>
                        </a:buClr>
                        <a:buFont typeface="Wingdings" panose="05000000000000000000" pitchFamily="2" charset="2"/>
                        <a:buChar char="§"/>
                        <a:defRPr/>
                      </a:pPr>
                      <a:r>
                        <a:rPr lang="el-GR" sz="1600" dirty="0" err="1">
                          <a:solidFill>
                            <a:schemeClr val="tx1"/>
                          </a:solidFill>
                          <a:latin typeface="Helvetica Neue LT Std 35 Thin" panose="020B0403020202020204"/>
                        </a:rPr>
                        <a:t>Αποκάσταση</a:t>
                      </a:r>
                      <a:r>
                        <a:rPr lang="el-GR" sz="1600" dirty="0">
                          <a:solidFill>
                            <a:schemeClr val="tx1"/>
                          </a:solidFill>
                          <a:latin typeface="Helvetica Neue LT Std 35 Thin" panose="020B0403020202020204"/>
                        </a:rPr>
                        <a:t> των </a:t>
                      </a:r>
                      <a:r>
                        <a:rPr lang="el-GR" sz="1600" dirty="0" err="1">
                          <a:solidFill>
                            <a:schemeClr val="tx1"/>
                          </a:solidFill>
                          <a:latin typeface="Helvetica Neue LT Std 35 Thin" panose="020B0403020202020204"/>
                        </a:rPr>
                        <a:t>βλεννογονίων</a:t>
                      </a:r>
                      <a:r>
                        <a:rPr lang="el-GR" sz="1600" dirty="0">
                          <a:solidFill>
                            <a:schemeClr val="tx1"/>
                          </a:solidFill>
                          <a:latin typeface="Helvetica Neue LT Std 35 Thin" panose="020B0403020202020204"/>
                        </a:rPr>
                        <a:t> κυττάρων</a:t>
                      </a:r>
                      <a:endParaRPr lang="en-US" sz="1600" dirty="0">
                        <a:solidFill>
                          <a:schemeClr val="tx1"/>
                        </a:solidFill>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74638" marR="0" lvl="0" indent="-274638" algn="l" defTabSz="914400" rtl="0" eaLnBrk="1" fontAlgn="auto" latinLnBrk="0" hangingPunct="1">
                        <a:lnSpc>
                          <a:spcPct val="100000"/>
                        </a:lnSpc>
                        <a:spcBef>
                          <a:spcPts val="300"/>
                        </a:spcBef>
                        <a:spcAft>
                          <a:spcPts val="0"/>
                        </a:spcAft>
                        <a:buClr>
                          <a:srgbClr val="BE2284"/>
                        </a:buClr>
                        <a:buSzTx/>
                        <a:buFont typeface="Wingdings" panose="05000000000000000000" pitchFamily="2" charset="2"/>
                        <a:buChar char="§"/>
                        <a:tabLst/>
                        <a:defRPr/>
                      </a:pPr>
                      <a:r>
                        <a:rPr lang="el-GR" sz="1800" b="0" i="0" u="none" strike="noStrike" kern="1200" baseline="0" dirty="0">
                          <a:solidFill>
                            <a:schemeClr val="dk1"/>
                          </a:solidFill>
                          <a:latin typeface="+mn-lt"/>
                          <a:ea typeface="+mn-ea"/>
                          <a:cs typeface="+mn-cs"/>
                        </a:rPr>
                        <a:t>Αποκατάσταση και σταθεροποίηση του υγιούς μικροβιώματος </a:t>
                      </a:r>
                      <a:endParaRPr lang="en-US" sz="1600" dirty="0">
                        <a:solidFill>
                          <a:schemeClr val="tx1"/>
                        </a:solidFill>
                        <a:latin typeface="Helvetica Neue LT Std 35 Thin" panose="020B0403020202020204"/>
                      </a:endParaRPr>
                    </a:p>
                    <a:p>
                      <a:pPr marL="274638" indent="-274638">
                        <a:spcBef>
                          <a:spcPts val="300"/>
                        </a:spcBef>
                        <a:buClr>
                          <a:srgbClr val="BE2284"/>
                        </a:buClr>
                        <a:buFont typeface="Wingdings" panose="05000000000000000000" pitchFamily="2" charset="2"/>
                        <a:buChar char="§"/>
                        <a:defRPr/>
                      </a:pPr>
                      <a:r>
                        <a:rPr lang="el-GR" sz="1600" dirty="0">
                          <a:solidFill>
                            <a:schemeClr val="tx1"/>
                          </a:solidFill>
                          <a:latin typeface="Helvetica Neue LT Std 35 Thin" panose="020B0403020202020204"/>
                        </a:rPr>
                        <a:t>Βελτίωση της </a:t>
                      </a:r>
                      <a:r>
                        <a:rPr lang="el-GR" sz="1600" dirty="0" err="1">
                          <a:solidFill>
                            <a:schemeClr val="tx1"/>
                          </a:solidFill>
                          <a:latin typeface="Helvetica Neue LT Std 35 Thin" panose="020B0403020202020204"/>
                        </a:rPr>
                        <a:t>ενζυματικής</a:t>
                      </a:r>
                      <a:r>
                        <a:rPr lang="el-GR" sz="1600" dirty="0">
                          <a:solidFill>
                            <a:schemeClr val="tx1"/>
                          </a:solidFill>
                          <a:latin typeface="Helvetica Neue LT Std 35 Thin" panose="020B0403020202020204"/>
                        </a:rPr>
                        <a:t> λειτουργίας των </a:t>
                      </a:r>
                      <a:r>
                        <a:rPr lang="el-GR" sz="1600" dirty="0" err="1">
                          <a:solidFill>
                            <a:schemeClr val="tx1"/>
                          </a:solidFill>
                          <a:latin typeface="Helvetica Neue LT Std 35 Thin" panose="020B0403020202020204"/>
                        </a:rPr>
                        <a:t>βλεννογονίων</a:t>
                      </a:r>
                      <a:r>
                        <a:rPr lang="el-GR" sz="1600" dirty="0">
                          <a:solidFill>
                            <a:schemeClr val="tx1"/>
                          </a:solidFill>
                          <a:latin typeface="Helvetica Neue LT Std 35 Thin" panose="020B0403020202020204"/>
                        </a:rPr>
                        <a:t> κυττάρων</a:t>
                      </a:r>
                      <a:endParaRPr lang="en-US" sz="1600" dirty="0">
                        <a:solidFill>
                          <a:schemeClr val="tx1"/>
                        </a:solidFill>
                        <a:latin typeface="Helvetica Neue LT Std 35 Thin" panose="020B0403020202020204"/>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214336"/>
                  </a:ext>
                </a:extLst>
              </a:tr>
            </a:tbl>
          </a:graphicData>
        </a:graphic>
      </p:graphicFrame>
    </p:spTree>
    <p:custDataLst>
      <p:tags r:id="rId1"/>
    </p:custDataLst>
    <p:extLst>
      <p:ext uri="{BB962C8B-B14F-4D97-AF65-F5344CB8AC3E}">
        <p14:creationId xmlns:p14="http://schemas.microsoft.com/office/powerpoint/2010/main" val="107650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60773" y="1507759"/>
            <a:ext cx="9418320" cy="4906963"/>
          </a:xfrm>
        </p:spPr>
        <p:txBody>
          <a:bodyPr/>
          <a:lstStyle/>
          <a:p>
            <a:pPr marL="0" indent="0">
              <a:buNone/>
            </a:pPr>
            <a:r>
              <a:rPr lang="fr-FR" sz="2000" dirty="0" err="1">
                <a:solidFill>
                  <a:schemeClr val="tx1"/>
                </a:solidFill>
              </a:rPr>
              <a:t>Gastrointestinal</a:t>
            </a:r>
            <a:r>
              <a:rPr lang="fr-FR" sz="2000" dirty="0">
                <a:solidFill>
                  <a:schemeClr val="tx1"/>
                </a:solidFill>
              </a:rPr>
              <a:t> </a:t>
            </a:r>
            <a:r>
              <a:rPr lang="fr-FR" sz="2000" dirty="0" err="1">
                <a:solidFill>
                  <a:schemeClr val="tx1"/>
                </a:solidFill>
              </a:rPr>
              <a:t>symptom</a:t>
            </a:r>
            <a:r>
              <a:rPr lang="fr-FR" sz="2000" dirty="0">
                <a:solidFill>
                  <a:schemeClr val="tx1"/>
                </a:solidFill>
              </a:rPr>
              <a:t> rating </a:t>
            </a:r>
            <a:r>
              <a:rPr lang="fr-FR" sz="2000" dirty="0" err="1">
                <a:solidFill>
                  <a:schemeClr val="tx1"/>
                </a:solidFill>
              </a:rPr>
              <a:t>scale</a:t>
            </a:r>
            <a:r>
              <a:rPr lang="fr-FR" sz="2000" dirty="0">
                <a:solidFill>
                  <a:schemeClr val="tx1"/>
                </a:solidFill>
              </a:rPr>
              <a:t> (GSRS): </a:t>
            </a:r>
            <a:r>
              <a:rPr lang="fr-FR" sz="2000" dirty="0">
                <a:solidFill>
                  <a:srgbClr val="6699FF"/>
                </a:solidFill>
              </a:rPr>
              <a:t>Sub-scores </a:t>
            </a:r>
            <a:r>
              <a:rPr lang="fr-FR" sz="2000" dirty="0" err="1">
                <a:solidFill>
                  <a:srgbClr val="6699FF"/>
                </a:solidFill>
              </a:rPr>
              <a:t>analysis</a:t>
            </a:r>
            <a:r>
              <a:rPr lang="fr-FR" sz="2000" dirty="0">
                <a:solidFill>
                  <a:srgbClr val="6699FF"/>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88" y="2007408"/>
            <a:ext cx="6461759" cy="4417476"/>
          </a:xfrm>
          <a:prstGeom prst="rect">
            <a:avLst/>
          </a:prstGeom>
        </p:spPr>
      </p:pic>
      <p:sp>
        <p:nvSpPr>
          <p:cNvPr id="9" name="Rectangle 8"/>
          <p:cNvSpPr/>
          <p:nvPr/>
        </p:nvSpPr>
        <p:spPr>
          <a:xfrm>
            <a:off x="137160" y="6521505"/>
            <a:ext cx="10090574" cy="196977"/>
          </a:xfrm>
          <a:prstGeom prst="rect">
            <a:avLst/>
          </a:prstGeom>
        </p:spPr>
        <p:txBody>
          <a:bodyPr wrap="square">
            <a:spAutoFit/>
          </a:bodyPr>
          <a:lstStyle/>
          <a:p>
            <a:r>
              <a:rPr lang="fr-FR" sz="680" dirty="0" err="1">
                <a:solidFill>
                  <a:srgbClr val="898989"/>
                </a:solidFill>
              </a:rPr>
              <a:t>Kabbani</a:t>
            </a:r>
            <a:r>
              <a:rPr lang="fr-FR" sz="680" dirty="0">
                <a:solidFill>
                  <a:srgbClr val="898989"/>
                </a:solidFill>
              </a:rPr>
              <a:t> T.A. Prospective </a:t>
            </a:r>
            <a:r>
              <a:rPr lang="fr-FR" sz="680" dirty="0" err="1">
                <a:solidFill>
                  <a:srgbClr val="898989"/>
                </a:solidFill>
              </a:rPr>
              <a:t>randomized</a:t>
            </a:r>
            <a:r>
              <a:rPr lang="fr-FR" sz="680" dirty="0">
                <a:solidFill>
                  <a:srgbClr val="898989"/>
                </a:solidFill>
              </a:rPr>
              <a:t> </a:t>
            </a:r>
            <a:r>
              <a:rPr lang="fr-FR" sz="680" dirty="0" err="1">
                <a:solidFill>
                  <a:srgbClr val="898989"/>
                </a:solidFill>
              </a:rPr>
              <a:t>controlled</a:t>
            </a:r>
            <a:r>
              <a:rPr lang="fr-FR" sz="680" dirty="0">
                <a:solidFill>
                  <a:srgbClr val="898989"/>
                </a:solidFill>
              </a:rPr>
              <a:t> </a:t>
            </a:r>
            <a:r>
              <a:rPr lang="fr-FR" sz="680" dirty="0" err="1">
                <a:solidFill>
                  <a:srgbClr val="898989"/>
                </a:solidFill>
              </a:rPr>
              <a:t>study</a:t>
            </a:r>
            <a:r>
              <a:rPr lang="fr-FR" sz="680" dirty="0">
                <a:solidFill>
                  <a:srgbClr val="898989"/>
                </a:solidFill>
              </a:rPr>
              <a:t> on the </a:t>
            </a:r>
            <a:r>
              <a:rPr lang="fr-FR" sz="680" dirty="0" err="1">
                <a:solidFill>
                  <a:srgbClr val="898989"/>
                </a:solidFill>
              </a:rPr>
              <a:t>effects</a:t>
            </a:r>
            <a:r>
              <a:rPr lang="fr-FR" sz="680" dirty="0">
                <a:solidFill>
                  <a:srgbClr val="898989"/>
                </a:solidFill>
              </a:rPr>
              <a:t> of </a:t>
            </a:r>
            <a:r>
              <a:rPr lang="en-US" sz="680" i="1" dirty="0">
                <a:solidFill>
                  <a:srgbClr val="898989"/>
                </a:solidFill>
              </a:rPr>
              <a:t>Saccharomyces boulardii </a:t>
            </a:r>
            <a:r>
              <a:rPr lang="fr-FR" sz="680" dirty="0">
                <a:solidFill>
                  <a:srgbClr val="898989"/>
                </a:solidFill>
              </a:rPr>
              <a:t>and </a:t>
            </a:r>
            <a:r>
              <a:rPr lang="fr-FR" sz="680" dirty="0" err="1">
                <a:solidFill>
                  <a:srgbClr val="898989"/>
                </a:solidFill>
              </a:rPr>
              <a:t>amoxicillin-clavulanate</a:t>
            </a:r>
            <a:r>
              <a:rPr lang="fr-FR" sz="680" dirty="0">
                <a:solidFill>
                  <a:srgbClr val="898989"/>
                </a:solidFill>
              </a:rPr>
              <a:t> or the </a:t>
            </a:r>
            <a:r>
              <a:rPr lang="fr-FR" sz="680" dirty="0" err="1">
                <a:solidFill>
                  <a:srgbClr val="898989"/>
                </a:solidFill>
              </a:rPr>
              <a:t>combination</a:t>
            </a:r>
            <a:r>
              <a:rPr lang="fr-FR" sz="680" dirty="0">
                <a:solidFill>
                  <a:srgbClr val="898989"/>
                </a:solidFill>
              </a:rPr>
              <a:t> on the </a:t>
            </a:r>
            <a:r>
              <a:rPr lang="fr-FR" sz="680" dirty="0" err="1">
                <a:solidFill>
                  <a:srgbClr val="898989"/>
                </a:solidFill>
              </a:rPr>
              <a:t>gut</a:t>
            </a:r>
            <a:r>
              <a:rPr lang="fr-FR" sz="680" dirty="0">
                <a:solidFill>
                  <a:srgbClr val="898989"/>
                </a:solidFill>
              </a:rPr>
              <a:t> </a:t>
            </a:r>
            <a:r>
              <a:rPr lang="fr-FR" sz="680" dirty="0" err="1">
                <a:solidFill>
                  <a:srgbClr val="898989"/>
                </a:solidFill>
              </a:rPr>
              <a:t>microbiota</a:t>
            </a:r>
            <a:r>
              <a:rPr lang="fr-FR" sz="680" dirty="0">
                <a:solidFill>
                  <a:srgbClr val="898989"/>
                </a:solidFill>
              </a:rPr>
              <a:t> of </a:t>
            </a:r>
            <a:r>
              <a:rPr lang="fr-FR" sz="680" dirty="0" err="1">
                <a:solidFill>
                  <a:srgbClr val="898989"/>
                </a:solidFill>
              </a:rPr>
              <a:t>healthy</a:t>
            </a:r>
            <a:r>
              <a:rPr lang="fr-FR" sz="680" dirty="0">
                <a:solidFill>
                  <a:srgbClr val="898989"/>
                </a:solidFill>
              </a:rPr>
              <a:t> </a:t>
            </a:r>
            <a:r>
              <a:rPr lang="fr-FR" sz="680" dirty="0" err="1">
                <a:solidFill>
                  <a:srgbClr val="898989"/>
                </a:solidFill>
              </a:rPr>
              <a:t>volunteers</a:t>
            </a:r>
            <a:r>
              <a:rPr lang="fr-FR" sz="680" dirty="0">
                <a:solidFill>
                  <a:srgbClr val="898989"/>
                </a:solidFill>
              </a:rPr>
              <a:t>. </a:t>
            </a:r>
            <a:r>
              <a:rPr lang="hu-HU" sz="680" dirty="0">
                <a:solidFill>
                  <a:srgbClr val="898989"/>
                </a:solidFill>
              </a:rPr>
              <a:t>GUT MICROBES 2016, VOL. 0, NO. 0, 1–16</a:t>
            </a:r>
          </a:p>
        </p:txBody>
      </p:sp>
      <p:sp>
        <p:nvSpPr>
          <p:cNvPr id="8" name="Titre 2"/>
          <p:cNvSpPr txBox="1">
            <a:spLocks/>
          </p:cNvSpPr>
          <p:nvPr/>
        </p:nvSpPr>
        <p:spPr>
          <a:xfrm>
            <a:off x="0" y="405417"/>
            <a:ext cx="12041053" cy="830997"/>
          </a:xfrm>
          <a:prstGeom prst="rect">
            <a:avLst/>
          </a:prstGeom>
          <a:noFill/>
          <a:ln w="12700" cap="flat" cmpd="sng" algn="ctr">
            <a:noFill/>
            <a:prstDash val="solid"/>
            <a:miter lim="800000"/>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rtlCol="0" anchor="ctr">
            <a:spAutoFit/>
          </a:bodyPr>
          <a:lstStyle>
            <a:defPPr>
              <a:defRPr lang="fr-FR"/>
            </a:defPPr>
            <a:lvl1pPr indent="-365125" algn="ctr" eaLnBrk="0" hangingPunct="0">
              <a:lnSpc>
                <a:spcPct val="90000"/>
              </a:lnSpc>
              <a:spcBef>
                <a:spcPct val="0"/>
              </a:spcBef>
              <a:buNone/>
              <a:defRPr sz="3200" b="1" kern="0">
                <a:solidFill>
                  <a:srgbClr val="27318B"/>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l-GR" sz="3000" b="0" kern="1200" dirty="0">
                <a:solidFill>
                  <a:srgbClr val="003366"/>
                </a:solidFill>
              </a:rPr>
              <a:t>Η δράση του </a:t>
            </a:r>
            <a:r>
              <a:rPr lang="en-US" sz="3000" i="1" kern="1200" dirty="0">
                <a:solidFill>
                  <a:srgbClr val="003366"/>
                </a:solidFill>
                <a:latin typeface="Helvetica Neue LT Std 35 Thin" panose="020B0403020202020204" pitchFamily="34" charset="0"/>
              </a:rPr>
              <a:t>Saccharomyces boulardii </a:t>
            </a:r>
            <a:r>
              <a:rPr lang="el-GR" sz="3000" b="0" kern="1200" dirty="0">
                <a:solidFill>
                  <a:srgbClr val="003366"/>
                </a:solidFill>
              </a:rPr>
              <a:t>και </a:t>
            </a:r>
            <a:r>
              <a:rPr lang="el-GR" sz="3000" kern="1200" dirty="0">
                <a:solidFill>
                  <a:srgbClr val="003366"/>
                </a:solidFill>
              </a:rPr>
              <a:t>Α</a:t>
            </a:r>
            <a:r>
              <a:rPr lang="fr-FR" sz="3000" kern="1200" dirty="0" err="1">
                <a:solidFill>
                  <a:srgbClr val="003366"/>
                </a:solidFill>
                <a:latin typeface="Helvetica Neue LT Std 35 Thin" panose="020B0403020202020204" pitchFamily="34" charset="0"/>
              </a:rPr>
              <a:t>moxicillin-clavulanate</a:t>
            </a:r>
            <a:r>
              <a:rPr lang="fr-FR" sz="3000" kern="1200" dirty="0">
                <a:solidFill>
                  <a:srgbClr val="003366"/>
                </a:solidFill>
                <a:latin typeface="Helvetica Neue LT Std 35 Thin" panose="020B0403020202020204" pitchFamily="34" charset="0"/>
              </a:rPr>
              <a:t> </a:t>
            </a:r>
            <a:r>
              <a:rPr lang="el-GR" sz="3000" b="0" kern="1200" dirty="0">
                <a:solidFill>
                  <a:srgbClr val="003366"/>
                </a:solidFill>
              </a:rPr>
              <a:t>ή σε συνδυασμό στην εντερική </a:t>
            </a:r>
            <a:r>
              <a:rPr lang="el-GR" sz="3000" b="0" kern="1200" dirty="0" err="1">
                <a:solidFill>
                  <a:srgbClr val="003366"/>
                </a:solidFill>
              </a:rPr>
              <a:t>μικροχλωρίδα</a:t>
            </a:r>
            <a:r>
              <a:rPr lang="el-GR" sz="3000" b="0" kern="1200" dirty="0">
                <a:solidFill>
                  <a:srgbClr val="003366"/>
                </a:solidFill>
              </a:rPr>
              <a:t> σε </a:t>
            </a:r>
            <a:r>
              <a:rPr lang="el-GR" sz="3000" b="0" kern="1200">
                <a:solidFill>
                  <a:srgbClr val="003366"/>
                </a:solidFill>
              </a:rPr>
              <a:t>υγιείς εθελοντές</a:t>
            </a:r>
            <a:r>
              <a:rPr lang="en-US" sz="3000" b="0" kern="1200">
                <a:solidFill>
                  <a:srgbClr val="003366"/>
                </a:solidFill>
                <a:latin typeface="Helvetica Neue LT Std 35 Thin" panose="020B0403020202020204" pitchFamily="34" charset="0"/>
              </a:rPr>
              <a:t> </a:t>
            </a:r>
            <a:endParaRPr lang="fr-FR" sz="3000" b="0" kern="1200" dirty="0">
              <a:solidFill>
                <a:srgbClr val="003366"/>
              </a:solidFill>
              <a:latin typeface="Helvetica Neue LT Std 35 Thin" panose="020B0403020202020204" pitchFamily="34" charset="0"/>
            </a:endParaRPr>
          </a:p>
        </p:txBody>
      </p:sp>
      <p:sp>
        <p:nvSpPr>
          <p:cNvPr id="10" name="TextBox 9">
            <a:extLst>
              <a:ext uri="{FF2B5EF4-FFF2-40B4-BE49-F238E27FC236}">
                <a16:creationId xmlns:a16="http://schemas.microsoft.com/office/drawing/2014/main" id="{6C0EDD9C-24AE-4261-8D32-D55F05A7B85D}"/>
              </a:ext>
            </a:extLst>
          </p:cNvPr>
          <p:cNvSpPr txBox="1"/>
          <p:nvPr/>
        </p:nvSpPr>
        <p:spPr>
          <a:xfrm>
            <a:off x="7379547" y="2590696"/>
            <a:ext cx="4599093" cy="1354217"/>
          </a:xfrm>
          <a:prstGeom prst="rect">
            <a:avLst/>
          </a:prstGeom>
          <a:noFill/>
        </p:spPr>
        <p:txBody>
          <a:bodyPr wrap="square">
            <a:spAutoFit/>
          </a:bodyPr>
          <a:lstStyle/>
          <a:p>
            <a:r>
              <a:rPr lang="el-GR" b="1" dirty="0"/>
              <a:t>4 ομάδες μελέτης</a:t>
            </a:r>
            <a:r>
              <a:rPr lang="el-GR" sz="1600" dirty="0"/>
              <a:t>: </a:t>
            </a:r>
          </a:p>
          <a:p>
            <a:pPr marL="285750" indent="-285750">
              <a:buFont typeface="Arial" panose="020B0604020202020204" pitchFamily="34" charset="0"/>
              <a:buChar char="•"/>
            </a:pPr>
            <a:r>
              <a:rPr lang="el-GR" sz="1600" dirty="0"/>
              <a:t>SB για 14 ημέρες (500 </a:t>
            </a:r>
            <a:r>
              <a:rPr lang="el-GR" sz="1600" dirty="0" err="1"/>
              <a:t>mg</a:t>
            </a:r>
            <a:r>
              <a:rPr lang="el-GR" sz="1600" dirty="0"/>
              <a:t> δις ημερησίως ) </a:t>
            </a:r>
          </a:p>
          <a:p>
            <a:pPr marL="285750" indent="-285750">
              <a:buFont typeface="Arial" panose="020B0604020202020204" pitchFamily="34" charset="0"/>
              <a:buChar char="•"/>
            </a:pPr>
            <a:r>
              <a:rPr lang="el-GR" sz="1600" dirty="0"/>
              <a:t>AC για 7 ημέρες (875/125 </a:t>
            </a:r>
            <a:r>
              <a:rPr lang="el-GR" sz="1600" dirty="0" err="1"/>
              <a:t>mg</a:t>
            </a:r>
            <a:r>
              <a:rPr lang="el-GR" sz="1600" dirty="0"/>
              <a:t>, δις ημερησίως) </a:t>
            </a:r>
          </a:p>
          <a:p>
            <a:pPr marL="285750" indent="-285750">
              <a:buFont typeface="Arial" panose="020B0604020202020204" pitchFamily="34" charset="0"/>
              <a:buChar char="•"/>
            </a:pPr>
            <a:r>
              <a:rPr lang="el-GR" sz="1600" dirty="0"/>
              <a:t>SB +AC</a:t>
            </a:r>
          </a:p>
          <a:p>
            <a:pPr marL="285750" indent="-285750">
              <a:buFont typeface="Arial" panose="020B0604020202020204" pitchFamily="34" charset="0"/>
              <a:buChar char="•"/>
            </a:pPr>
            <a:r>
              <a:rPr lang="el-GR" sz="1600" dirty="0"/>
              <a:t>Ελέγχου (καμία θεραπεία)</a:t>
            </a:r>
          </a:p>
        </p:txBody>
      </p:sp>
      <p:sp>
        <p:nvSpPr>
          <p:cNvPr id="11" name="TextBox 10">
            <a:extLst>
              <a:ext uri="{FF2B5EF4-FFF2-40B4-BE49-F238E27FC236}">
                <a16:creationId xmlns:a16="http://schemas.microsoft.com/office/drawing/2014/main" id="{021B8162-8B11-480E-BA64-6E604B07AE7C}"/>
              </a:ext>
            </a:extLst>
          </p:cNvPr>
          <p:cNvSpPr txBox="1"/>
          <p:nvPr/>
        </p:nvSpPr>
        <p:spPr>
          <a:xfrm>
            <a:off x="7290224" y="3914135"/>
            <a:ext cx="4901776" cy="2123658"/>
          </a:xfrm>
          <a:prstGeom prst="rect">
            <a:avLst/>
          </a:prstGeom>
          <a:noFill/>
        </p:spPr>
        <p:txBody>
          <a:bodyPr wrap="square">
            <a:spAutoFit/>
          </a:bodyPr>
          <a:lstStyle/>
          <a:p>
            <a:endParaRPr lang="el-GR" b="1" dirty="0"/>
          </a:p>
          <a:p>
            <a:r>
              <a:rPr lang="el-GR" sz="1600" b="1" dirty="0"/>
              <a:t>Ο συνδυασμός </a:t>
            </a:r>
            <a:r>
              <a:rPr lang="en-US" sz="1600" b="1" dirty="0"/>
              <a:t>Saccharomyces boulardii </a:t>
            </a:r>
            <a:r>
              <a:rPr lang="el-GR" sz="1600" b="1" dirty="0"/>
              <a:t>και Α</a:t>
            </a:r>
            <a:r>
              <a:rPr lang="en-US" sz="1600" b="1" dirty="0" err="1"/>
              <a:t>moxicillin</a:t>
            </a:r>
            <a:r>
              <a:rPr lang="en-US" sz="1600" b="1" dirty="0"/>
              <a:t>-clavulanate </a:t>
            </a:r>
            <a:r>
              <a:rPr lang="el-GR" sz="1600" b="1" dirty="0"/>
              <a:t>αποκατέστησε την διαταραγμένη μικροχλωριδα του εντέρου</a:t>
            </a:r>
            <a:r>
              <a:rPr lang="en-US" sz="1600" b="1" dirty="0"/>
              <a:t>.</a:t>
            </a:r>
          </a:p>
          <a:p>
            <a:r>
              <a:rPr lang="en-US" sz="1600" dirty="0"/>
              <a:t> </a:t>
            </a:r>
            <a:endParaRPr lang="el-GR" sz="1600" dirty="0"/>
          </a:p>
          <a:p>
            <a:r>
              <a:rPr lang="el-GR" sz="1600" b="1" dirty="0"/>
              <a:t>Η θεραπεία με </a:t>
            </a:r>
            <a:r>
              <a:rPr lang="el-GR" sz="1600" b="1" dirty="0" err="1"/>
              <a:t>Saccharomyces</a:t>
            </a:r>
            <a:r>
              <a:rPr lang="el-GR" sz="1600" b="1" dirty="0"/>
              <a:t> </a:t>
            </a:r>
            <a:r>
              <a:rPr lang="el-GR" sz="1600" b="1" dirty="0" err="1"/>
              <a:t>boulardii</a:t>
            </a:r>
            <a:r>
              <a:rPr lang="el-GR" sz="1600" b="1" dirty="0"/>
              <a:t> προφύλαξε και μείωσε την διάρροια σχετιζόμενη με αντιβιοτικά</a:t>
            </a:r>
            <a:r>
              <a:rPr lang="el-GR" b="1" dirty="0"/>
              <a:t>. </a:t>
            </a:r>
          </a:p>
        </p:txBody>
      </p:sp>
    </p:spTree>
    <p:extLst>
      <p:ext uri="{BB962C8B-B14F-4D97-AF65-F5344CB8AC3E}">
        <p14:creationId xmlns:p14="http://schemas.microsoft.com/office/powerpoint/2010/main" val="30078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rontiers | Antibiotics as Major Disruptors of Gut Microbiota | Cellular  and Infection Microbiology">
            <a:extLst>
              <a:ext uri="{FF2B5EF4-FFF2-40B4-BE49-F238E27FC236}">
                <a16:creationId xmlns:a16="http://schemas.microsoft.com/office/drawing/2014/main" id="{F9E23464-0E2B-C1F3-F435-C26FF1623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 y="115614"/>
            <a:ext cx="12220591" cy="622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2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ABF6F-FC6B-46BA-BB34-80E1655EA55E}"/>
              </a:ext>
            </a:extLst>
          </p:cNvPr>
          <p:cNvSpPr>
            <a:spLocks noGrp="1"/>
          </p:cNvSpPr>
          <p:nvPr>
            <p:ph type="title"/>
          </p:nvPr>
        </p:nvSpPr>
        <p:spPr>
          <a:xfrm>
            <a:off x="472440" y="291256"/>
            <a:ext cx="11719560" cy="1006474"/>
          </a:xfrm>
        </p:spPr>
        <p:txBody>
          <a:bodyPr/>
          <a:lstStyle/>
          <a:p>
            <a:r>
              <a:rPr lang="en-US" sz="2800" b="1" dirty="0">
                <a:latin typeface="+mn-lt"/>
                <a:ea typeface="+mn-ea"/>
                <a:cs typeface="+mn-cs"/>
              </a:rPr>
              <a:t>Saccharomyces boulardii significantly reduces  Helicobacter pylori eradication treatment-related adverse effects, including diarrhea.</a:t>
            </a:r>
          </a:p>
        </p:txBody>
      </p:sp>
      <p:sp>
        <p:nvSpPr>
          <p:cNvPr id="5" name="TextBox 4">
            <a:extLst>
              <a:ext uri="{FF2B5EF4-FFF2-40B4-BE49-F238E27FC236}">
                <a16:creationId xmlns:a16="http://schemas.microsoft.com/office/drawing/2014/main" id="{6762C71F-C7F9-4E1D-8819-FFBAB56E088D}"/>
              </a:ext>
            </a:extLst>
          </p:cNvPr>
          <p:cNvSpPr txBox="1"/>
          <p:nvPr/>
        </p:nvSpPr>
        <p:spPr>
          <a:xfrm>
            <a:off x="472440" y="1410176"/>
            <a:ext cx="10629900" cy="646331"/>
          </a:xfrm>
          <a:prstGeom prst="rect">
            <a:avLst/>
          </a:prstGeom>
          <a:noFill/>
        </p:spPr>
        <p:txBody>
          <a:bodyPr wrap="square">
            <a:spAutoFit/>
          </a:bodyPr>
          <a:lstStyle/>
          <a:p>
            <a:r>
              <a:rPr lang="en-US" dirty="0"/>
              <a:t>Saccharomyces boulardii as an adjuvant therapy for Helicobacter pylori eradication: A systematic review and meta‐analysis with trial sequential analysis.</a:t>
            </a:r>
          </a:p>
        </p:txBody>
      </p:sp>
      <p:sp>
        <p:nvSpPr>
          <p:cNvPr id="7" name="TextBox 6">
            <a:extLst>
              <a:ext uri="{FF2B5EF4-FFF2-40B4-BE49-F238E27FC236}">
                <a16:creationId xmlns:a16="http://schemas.microsoft.com/office/drawing/2014/main" id="{17928574-91D4-4A42-9630-911AE0043F06}"/>
              </a:ext>
            </a:extLst>
          </p:cNvPr>
          <p:cNvSpPr txBox="1"/>
          <p:nvPr/>
        </p:nvSpPr>
        <p:spPr>
          <a:xfrm>
            <a:off x="472440" y="2525098"/>
            <a:ext cx="11054080" cy="646331"/>
          </a:xfrm>
          <a:prstGeom prst="rect">
            <a:avLst/>
          </a:prstGeom>
          <a:noFill/>
        </p:spPr>
        <p:txBody>
          <a:bodyPr wrap="square">
            <a:spAutoFit/>
          </a:bodyPr>
          <a:lstStyle/>
          <a:p>
            <a:r>
              <a:rPr lang="en-US" dirty="0">
                <a:solidFill>
                  <a:srgbClr val="D9B575"/>
                </a:solidFill>
              </a:rPr>
              <a:t>S. boulardii significantly reduced the incidence of gastrointestinal side effects associated with H. pylori eradication therapy in adults by 53%.</a:t>
            </a:r>
          </a:p>
        </p:txBody>
      </p:sp>
      <p:sp>
        <p:nvSpPr>
          <p:cNvPr id="9" name="TextBox 8">
            <a:extLst>
              <a:ext uri="{FF2B5EF4-FFF2-40B4-BE49-F238E27FC236}">
                <a16:creationId xmlns:a16="http://schemas.microsoft.com/office/drawing/2014/main" id="{409DD29B-8932-434A-BA56-B66F07A0F62C}"/>
              </a:ext>
            </a:extLst>
          </p:cNvPr>
          <p:cNvSpPr txBox="1"/>
          <p:nvPr/>
        </p:nvSpPr>
        <p:spPr>
          <a:xfrm>
            <a:off x="472440" y="3176152"/>
            <a:ext cx="6116320" cy="646331"/>
          </a:xfrm>
          <a:prstGeom prst="rect">
            <a:avLst/>
          </a:prstGeom>
          <a:noFill/>
        </p:spPr>
        <p:txBody>
          <a:bodyPr wrap="square">
            <a:spAutoFit/>
          </a:bodyPr>
          <a:lstStyle/>
          <a:p>
            <a:r>
              <a:rPr lang="en-US" dirty="0"/>
              <a:t>Results:</a:t>
            </a:r>
          </a:p>
          <a:p>
            <a:r>
              <a:rPr lang="en-US" dirty="0"/>
              <a:t>Studies reviewed</a:t>
            </a:r>
          </a:p>
        </p:txBody>
      </p:sp>
      <p:sp>
        <p:nvSpPr>
          <p:cNvPr id="13" name="TextBox 12">
            <a:extLst>
              <a:ext uri="{FF2B5EF4-FFF2-40B4-BE49-F238E27FC236}">
                <a16:creationId xmlns:a16="http://schemas.microsoft.com/office/drawing/2014/main" id="{93144A97-2071-4F85-9622-5704C0242C70}"/>
              </a:ext>
            </a:extLst>
          </p:cNvPr>
          <p:cNvSpPr txBox="1"/>
          <p:nvPr/>
        </p:nvSpPr>
        <p:spPr>
          <a:xfrm>
            <a:off x="472440" y="3822483"/>
            <a:ext cx="6116320" cy="369332"/>
          </a:xfrm>
          <a:prstGeom prst="rect">
            <a:avLst/>
          </a:prstGeom>
          <a:noFill/>
        </p:spPr>
        <p:txBody>
          <a:bodyPr wrap="square">
            <a:spAutoFit/>
          </a:bodyPr>
          <a:lstStyle/>
          <a:p>
            <a:r>
              <a:rPr lang="en-US" dirty="0"/>
              <a:t>18 randomized controlled trials (from 2002-2019).</a:t>
            </a:r>
          </a:p>
        </p:txBody>
      </p:sp>
      <p:sp>
        <p:nvSpPr>
          <p:cNvPr id="15" name="TextBox 14">
            <a:extLst>
              <a:ext uri="{FF2B5EF4-FFF2-40B4-BE49-F238E27FC236}">
                <a16:creationId xmlns:a16="http://schemas.microsoft.com/office/drawing/2014/main" id="{7E4BAB74-0147-4593-A7F4-DAE6D726A69C}"/>
              </a:ext>
            </a:extLst>
          </p:cNvPr>
          <p:cNvSpPr txBox="1"/>
          <p:nvPr/>
        </p:nvSpPr>
        <p:spPr>
          <a:xfrm>
            <a:off x="863600" y="4191815"/>
            <a:ext cx="6116320" cy="369332"/>
          </a:xfrm>
          <a:prstGeom prst="rect">
            <a:avLst/>
          </a:prstGeom>
          <a:noFill/>
        </p:spPr>
        <p:txBody>
          <a:bodyPr wrap="square">
            <a:spAutoFit/>
          </a:bodyPr>
          <a:lstStyle/>
          <a:p>
            <a:r>
              <a:rPr lang="en-US" dirty="0"/>
              <a:t>21 intervention arms.</a:t>
            </a:r>
          </a:p>
        </p:txBody>
      </p:sp>
      <p:sp>
        <p:nvSpPr>
          <p:cNvPr id="17" name="TextBox 16">
            <a:extLst>
              <a:ext uri="{FF2B5EF4-FFF2-40B4-BE49-F238E27FC236}">
                <a16:creationId xmlns:a16="http://schemas.microsoft.com/office/drawing/2014/main" id="{2EEFA9F2-641C-4E5E-9D76-D60271C45CB8}"/>
              </a:ext>
            </a:extLst>
          </p:cNvPr>
          <p:cNvSpPr txBox="1"/>
          <p:nvPr/>
        </p:nvSpPr>
        <p:spPr>
          <a:xfrm>
            <a:off x="863600" y="4610439"/>
            <a:ext cx="6116320" cy="369332"/>
          </a:xfrm>
          <a:prstGeom prst="rect">
            <a:avLst/>
          </a:prstGeom>
          <a:noFill/>
        </p:spPr>
        <p:txBody>
          <a:bodyPr wrap="square">
            <a:spAutoFit/>
          </a:bodyPr>
          <a:lstStyle/>
          <a:p>
            <a:r>
              <a:rPr lang="en-US" dirty="0"/>
              <a:t>3592 participants. </a:t>
            </a:r>
          </a:p>
        </p:txBody>
      </p:sp>
      <p:sp>
        <p:nvSpPr>
          <p:cNvPr id="18" name="Rectangle 17">
            <a:extLst>
              <a:ext uri="{FF2B5EF4-FFF2-40B4-BE49-F238E27FC236}">
                <a16:creationId xmlns:a16="http://schemas.microsoft.com/office/drawing/2014/main" id="{55C4934F-D8E5-4580-912B-D982D7CCF4DD}"/>
              </a:ext>
            </a:extLst>
          </p:cNvPr>
          <p:cNvSpPr/>
          <p:nvPr/>
        </p:nvSpPr>
        <p:spPr>
          <a:xfrm>
            <a:off x="472440" y="3171429"/>
            <a:ext cx="6507480" cy="2276395"/>
          </a:xfrm>
          <a:prstGeom prst="rect">
            <a:avLst/>
          </a:prstGeom>
          <a:noFill/>
          <a:ln w="57150">
            <a:solidFill>
              <a:srgbClr val="CFA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4AC6B82-F2E4-4976-BF57-2FBB149F84C9}"/>
              </a:ext>
            </a:extLst>
          </p:cNvPr>
          <p:cNvSpPr txBox="1"/>
          <p:nvPr/>
        </p:nvSpPr>
        <p:spPr>
          <a:xfrm>
            <a:off x="9448800" y="6566744"/>
            <a:ext cx="6116320" cy="261610"/>
          </a:xfrm>
          <a:prstGeom prst="rect">
            <a:avLst/>
          </a:prstGeom>
          <a:noFill/>
        </p:spPr>
        <p:txBody>
          <a:bodyPr wrap="square">
            <a:spAutoFit/>
          </a:bodyPr>
          <a:lstStyle/>
          <a:p>
            <a:r>
              <a:rPr lang="en-US" sz="1050" dirty="0"/>
              <a:t>META-ANALYSIS Zhou B, et al. 2019. </a:t>
            </a:r>
          </a:p>
        </p:txBody>
      </p:sp>
    </p:spTree>
    <p:extLst>
      <p:ext uri="{BB962C8B-B14F-4D97-AF65-F5344CB8AC3E}">
        <p14:creationId xmlns:p14="http://schemas.microsoft.com/office/powerpoint/2010/main" val="2948191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0A2BF-4CF5-4C32-83BE-12889ACA1D6C}"/>
              </a:ext>
            </a:extLst>
          </p:cNvPr>
          <p:cNvPicPr>
            <a:picLocks noChangeAspect="1"/>
          </p:cNvPicPr>
          <p:nvPr/>
        </p:nvPicPr>
        <p:blipFill>
          <a:blip r:embed="rId2"/>
          <a:stretch>
            <a:fillRect/>
          </a:stretch>
        </p:blipFill>
        <p:spPr>
          <a:xfrm>
            <a:off x="736600" y="1074210"/>
            <a:ext cx="5130951" cy="5364480"/>
          </a:xfrm>
          <a:prstGeom prst="rect">
            <a:avLst/>
          </a:prstGeom>
        </p:spPr>
      </p:pic>
      <p:sp>
        <p:nvSpPr>
          <p:cNvPr id="7" name="TextBox 6">
            <a:extLst>
              <a:ext uri="{FF2B5EF4-FFF2-40B4-BE49-F238E27FC236}">
                <a16:creationId xmlns:a16="http://schemas.microsoft.com/office/drawing/2014/main" id="{A5B01817-5724-42AE-B3B6-B5A973C9C1A0}"/>
              </a:ext>
            </a:extLst>
          </p:cNvPr>
          <p:cNvSpPr txBox="1"/>
          <p:nvPr/>
        </p:nvSpPr>
        <p:spPr>
          <a:xfrm>
            <a:off x="5776111" y="188478"/>
            <a:ext cx="6096000" cy="3970318"/>
          </a:xfrm>
          <a:prstGeom prst="rect">
            <a:avLst/>
          </a:prstGeom>
          <a:noFill/>
        </p:spPr>
        <p:txBody>
          <a:bodyPr wrap="square">
            <a:spAutoFit/>
          </a:bodyPr>
          <a:lstStyle/>
          <a:p>
            <a:r>
              <a:rPr lang="en-US" b="1" u="sng" dirty="0"/>
              <a:t>EFFECTS OF INTERVENTIONS:</a:t>
            </a:r>
          </a:p>
          <a:p>
            <a:endParaRPr lang="en-US" b="1" u="sng" dirty="0"/>
          </a:p>
          <a:p>
            <a:r>
              <a:rPr lang="en-US" b="1" dirty="0"/>
              <a:t>Primary outcomes: </a:t>
            </a:r>
            <a:r>
              <a:rPr lang="en-US" dirty="0"/>
              <a:t>Helicobacter pylori eradication rates: Eradication rates with S. boulardii supplementation were significantly improved compared with standard treatment alone (81.8% vs. 74.3%), with a pooled RR of 1.09 (95% CI: 1.05‐1.13, p &lt;0.0001). </a:t>
            </a:r>
          </a:p>
          <a:p>
            <a:endParaRPr lang="en-US" dirty="0"/>
          </a:p>
          <a:p>
            <a:r>
              <a:rPr lang="en-US" dirty="0"/>
              <a:t>Secondary outcomes:</a:t>
            </a:r>
          </a:p>
          <a:p>
            <a:r>
              <a:rPr lang="en-US" b="1" dirty="0"/>
              <a:t>Total adverse events: </a:t>
            </a:r>
            <a:r>
              <a:rPr lang="en-US" dirty="0"/>
              <a:t>Incidence of total adverse events was significantly lower in patients treated with S. boulardii (18.1%) vs. control patients (35.2%; RR = 0.47, 95% CI: 0.36-0.61; p &lt;0.0001).</a:t>
            </a:r>
          </a:p>
          <a:p>
            <a:endParaRPr lang="en-US" dirty="0"/>
          </a:p>
        </p:txBody>
      </p:sp>
      <p:sp>
        <p:nvSpPr>
          <p:cNvPr id="9" name="TextBox 8">
            <a:extLst>
              <a:ext uri="{FF2B5EF4-FFF2-40B4-BE49-F238E27FC236}">
                <a16:creationId xmlns:a16="http://schemas.microsoft.com/office/drawing/2014/main" id="{50D3E9A1-910A-474E-8E20-FAE16B6EA077}"/>
              </a:ext>
            </a:extLst>
          </p:cNvPr>
          <p:cNvSpPr txBox="1"/>
          <p:nvPr/>
        </p:nvSpPr>
        <p:spPr>
          <a:xfrm>
            <a:off x="121994" y="6207857"/>
            <a:ext cx="6847765" cy="461665"/>
          </a:xfrm>
          <a:prstGeom prst="rect">
            <a:avLst/>
          </a:prstGeom>
          <a:noFill/>
        </p:spPr>
        <p:txBody>
          <a:bodyPr wrap="square">
            <a:spAutoFit/>
          </a:bodyPr>
          <a:lstStyle/>
          <a:p>
            <a:r>
              <a:rPr lang="en-US" sz="1200" b="1" dirty="0">
                <a:solidFill>
                  <a:srgbClr val="D9B575"/>
                </a:solidFill>
              </a:rPr>
              <a:t>Reduction in the incidence of total adverse events associated with H. pylori eradication therapy by adjuvant Saccharomyces </a:t>
            </a:r>
            <a:r>
              <a:rPr lang="en-US" sz="1200" b="1" dirty="0" err="1">
                <a:solidFill>
                  <a:srgbClr val="D9B575"/>
                </a:solidFill>
              </a:rPr>
              <a:t>boulardiii</a:t>
            </a:r>
            <a:r>
              <a:rPr lang="en-US" sz="1200" b="1" dirty="0">
                <a:solidFill>
                  <a:srgbClr val="D9B575"/>
                </a:solidFill>
              </a:rPr>
              <a:t> compared with eradication therapy alone.</a:t>
            </a:r>
          </a:p>
        </p:txBody>
      </p:sp>
      <p:sp>
        <p:nvSpPr>
          <p:cNvPr id="11" name="TextBox 10">
            <a:extLst>
              <a:ext uri="{FF2B5EF4-FFF2-40B4-BE49-F238E27FC236}">
                <a16:creationId xmlns:a16="http://schemas.microsoft.com/office/drawing/2014/main" id="{92E7C658-FA3C-4662-BEE8-6D909BE0BF06}"/>
              </a:ext>
            </a:extLst>
          </p:cNvPr>
          <p:cNvSpPr txBox="1"/>
          <p:nvPr/>
        </p:nvSpPr>
        <p:spPr>
          <a:xfrm>
            <a:off x="5867550" y="4049098"/>
            <a:ext cx="6324449"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000" b="1" dirty="0"/>
              <a:t>Specific adverse events: </a:t>
            </a:r>
            <a:r>
              <a:rPr lang="en-US" sz="2000" dirty="0"/>
              <a:t>S. boulardii significantly reduced the incidence of diarrhea, nausea, constipation, and abdominal distention.</a:t>
            </a:r>
          </a:p>
          <a:p>
            <a:r>
              <a:rPr lang="en-US" sz="2000" b="1" dirty="0"/>
              <a:t>Discontinuation: </a:t>
            </a:r>
            <a:r>
              <a:rPr lang="en-US" sz="2000" dirty="0"/>
              <a:t>S. boulardii significantly reduced the need for discontinuation (1.6%) vs. the control group (4.9%; RR = 0.33; 95% CI: 0.16-0.69; p = 0.003)</a:t>
            </a:r>
          </a:p>
        </p:txBody>
      </p:sp>
      <p:sp>
        <p:nvSpPr>
          <p:cNvPr id="12" name="TextBox 11">
            <a:extLst>
              <a:ext uri="{FF2B5EF4-FFF2-40B4-BE49-F238E27FC236}">
                <a16:creationId xmlns:a16="http://schemas.microsoft.com/office/drawing/2014/main" id="{963194B4-9A3C-4804-B5D3-C9F543C1EA19}"/>
              </a:ext>
            </a:extLst>
          </p:cNvPr>
          <p:cNvSpPr txBox="1"/>
          <p:nvPr/>
        </p:nvSpPr>
        <p:spPr>
          <a:xfrm>
            <a:off x="9448800" y="6566744"/>
            <a:ext cx="6116320" cy="261610"/>
          </a:xfrm>
          <a:prstGeom prst="rect">
            <a:avLst/>
          </a:prstGeom>
          <a:noFill/>
        </p:spPr>
        <p:txBody>
          <a:bodyPr wrap="square">
            <a:spAutoFit/>
          </a:bodyPr>
          <a:lstStyle/>
          <a:p>
            <a:r>
              <a:rPr lang="en-US" sz="1050" dirty="0"/>
              <a:t>META-ANALYSIS Zhou B, et al. 2019. </a:t>
            </a:r>
          </a:p>
        </p:txBody>
      </p:sp>
    </p:spTree>
    <p:extLst>
      <p:ext uri="{BB962C8B-B14F-4D97-AF65-F5344CB8AC3E}">
        <p14:creationId xmlns:p14="http://schemas.microsoft.com/office/powerpoint/2010/main" val="3779086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E0A253-1B4C-4BDA-9D72-2DE6E6444226}"/>
              </a:ext>
            </a:extLst>
          </p:cNvPr>
          <p:cNvSpPr txBox="1"/>
          <p:nvPr/>
        </p:nvSpPr>
        <p:spPr>
          <a:xfrm>
            <a:off x="4998720" y="3006952"/>
            <a:ext cx="6776720" cy="3293209"/>
          </a:xfrm>
          <a:prstGeom prst="rect">
            <a:avLst/>
          </a:prstGeom>
          <a:noFill/>
        </p:spPr>
        <p:txBody>
          <a:bodyPr wrap="square">
            <a:spAutoFit/>
          </a:bodyPr>
          <a:lstStyle/>
          <a:p>
            <a:r>
              <a:rPr lang="en-US" sz="1600" b="1" dirty="0">
                <a:solidFill>
                  <a:srgbClr val="002060"/>
                </a:solidFill>
              </a:rPr>
              <a:t>Eradication rates: </a:t>
            </a:r>
          </a:p>
          <a:p>
            <a:r>
              <a:rPr lang="en-US" sz="1600" dirty="0">
                <a:solidFill>
                  <a:srgbClr val="002060"/>
                </a:solidFill>
              </a:rPr>
              <a:t>H. pylori eradication was higher with Saccharomyces boulardii CNCM I-745 (86.0%) than with the eradication therapy alone (74.7%). There was a significant difference of 11.3% between the two groups (p = 0.02).</a:t>
            </a:r>
          </a:p>
          <a:p>
            <a:endParaRPr lang="en-US" sz="1600" dirty="0">
              <a:solidFill>
                <a:srgbClr val="002060"/>
              </a:solidFill>
            </a:endParaRPr>
          </a:p>
          <a:p>
            <a:r>
              <a:rPr lang="en-US" sz="1600" b="1" dirty="0">
                <a:solidFill>
                  <a:srgbClr val="002060"/>
                </a:solidFill>
              </a:rPr>
              <a:t>Adverse events: </a:t>
            </a:r>
          </a:p>
          <a:p>
            <a:pPr marL="285750" indent="-285750">
              <a:buFont typeface="Arial" panose="020B0604020202020204" pitchFamily="34" charset="0"/>
              <a:buChar char="•"/>
            </a:pPr>
            <a:r>
              <a:rPr lang="en-US" sz="1600" dirty="0">
                <a:solidFill>
                  <a:srgbClr val="002060"/>
                </a:solidFill>
              </a:rPr>
              <a:t>There was a lower incidence of triple therapy-associated adverse events in patients receiving S. boulardii CNCM I-745 compared to control (n = 17/100, </a:t>
            </a:r>
            <a:r>
              <a:rPr lang="pt-BR" sz="1600" dirty="0">
                <a:solidFill>
                  <a:srgbClr val="002060"/>
                </a:solidFill>
              </a:rPr>
              <a:t>17% vs. n = 54/99, 54%; p &lt;0.001).</a:t>
            </a:r>
          </a:p>
          <a:p>
            <a:pPr marL="285750" indent="-285750">
              <a:buFont typeface="Arial" panose="020B0604020202020204" pitchFamily="34" charset="0"/>
              <a:buChar char="•"/>
            </a:pPr>
            <a:r>
              <a:rPr lang="en-US" sz="1600" dirty="0">
                <a:solidFill>
                  <a:srgbClr val="002060"/>
                </a:solidFill>
              </a:rPr>
              <a:t>S. boulardii CNCM I-745 significantly reduced the incidence of diarrhea associated with H. pylori eradication therapy compared to control (n = 2/100,</a:t>
            </a:r>
            <a:r>
              <a:rPr lang="pt-BR" sz="1600" dirty="0">
                <a:solidFill>
                  <a:srgbClr val="002060"/>
                </a:solidFill>
              </a:rPr>
              <a:t> 2% vs. n = 45/99, 46.4%; p = 0.02).</a:t>
            </a:r>
          </a:p>
          <a:p>
            <a:endParaRPr lang="en-US" sz="1600" dirty="0">
              <a:solidFill>
                <a:srgbClr val="002060"/>
              </a:solidFill>
            </a:endParaRPr>
          </a:p>
        </p:txBody>
      </p:sp>
      <p:pic>
        <p:nvPicPr>
          <p:cNvPr id="7" name="Picture 6">
            <a:extLst>
              <a:ext uri="{FF2B5EF4-FFF2-40B4-BE49-F238E27FC236}">
                <a16:creationId xmlns:a16="http://schemas.microsoft.com/office/drawing/2014/main" id="{97C93764-D58E-41D7-8168-D01DFB48E157}"/>
              </a:ext>
            </a:extLst>
          </p:cNvPr>
          <p:cNvPicPr>
            <a:picLocks noChangeAspect="1"/>
          </p:cNvPicPr>
          <p:nvPr/>
        </p:nvPicPr>
        <p:blipFill>
          <a:blip r:embed="rId2"/>
          <a:stretch>
            <a:fillRect/>
          </a:stretch>
        </p:blipFill>
        <p:spPr>
          <a:xfrm>
            <a:off x="0" y="2049675"/>
            <a:ext cx="4795520" cy="4715992"/>
          </a:xfrm>
          <a:prstGeom prst="rect">
            <a:avLst/>
          </a:prstGeom>
        </p:spPr>
      </p:pic>
      <p:sp>
        <p:nvSpPr>
          <p:cNvPr id="8" name="TextBox 7">
            <a:extLst>
              <a:ext uri="{FF2B5EF4-FFF2-40B4-BE49-F238E27FC236}">
                <a16:creationId xmlns:a16="http://schemas.microsoft.com/office/drawing/2014/main" id="{CC53278A-1DDC-468D-97E4-A521BEED66F5}"/>
              </a:ext>
            </a:extLst>
          </p:cNvPr>
          <p:cNvSpPr txBox="1"/>
          <p:nvPr/>
        </p:nvSpPr>
        <p:spPr>
          <a:xfrm>
            <a:off x="9580880" y="6488668"/>
            <a:ext cx="6096000" cy="276999"/>
          </a:xfrm>
          <a:prstGeom prst="rect">
            <a:avLst/>
          </a:prstGeom>
          <a:noFill/>
        </p:spPr>
        <p:txBody>
          <a:bodyPr wrap="square">
            <a:spAutoFit/>
          </a:bodyPr>
          <a:lstStyle/>
          <a:p>
            <a:r>
              <a:rPr lang="da-DK" sz="1200" dirty="0"/>
              <a:t>Seddik H, et al. 2019. </a:t>
            </a:r>
            <a:endParaRPr lang="en-US" sz="1200" dirty="0"/>
          </a:p>
        </p:txBody>
      </p:sp>
      <p:sp>
        <p:nvSpPr>
          <p:cNvPr id="10" name="TextBox 9">
            <a:extLst>
              <a:ext uri="{FF2B5EF4-FFF2-40B4-BE49-F238E27FC236}">
                <a16:creationId xmlns:a16="http://schemas.microsoft.com/office/drawing/2014/main" id="{47F1F89A-D55A-40B8-B456-7FD29D217B0B}"/>
              </a:ext>
            </a:extLst>
          </p:cNvPr>
          <p:cNvSpPr txBox="1"/>
          <p:nvPr/>
        </p:nvSpPr>
        <p:spPr>
          <a:xfrm>
            <a:off x="152400" y="1536174"/>
            <a:ext cx="7000240" cy="738664"/>
          </a:xfrm>
          <a:prstGeom prst="rect">
            <a:avLst/>
          </a:prstGeom>
          <a:noFill/>
        </p:spPr>
        <p:txBody>
          <a:bodyPr wrap="square">
            <a:spAutoFit/>
          </a:bodyPr>
          <a:lstStyle/>
          <a:p>
            <a:pPr algn="just"/>
            <a:r>
              <a:rPr lang="el-GR" sz="1400" b="1" dirty="0">
                <a:solidFill>
                  <a:srgbClr val="002060"/>
                </a:solidFill>
              </a:rPr>
              <a:t>Διάρροια σχετιζόμενη με θεραπεία εκρίζωσης (</a:t>
            </a:r>
            <a:r>
              <a:rPr lang="en-US" sz="1400" b="1" dirty="0" err="1">
                <a:solidFill>
                  <a:srgbClr val="002060"/>
                </a:solidFill>
              </a:rPr>
              <a:t>H.Pylori</a:t>
            </a:r>
            <a:r>
              <a:rPr lang="en-US" sz="1400" b="1" dirty="0">
                <a:solidFill>
                  <a:srgbClr val="002060"/>
                </a:solidFill>
              </a:rPr>
              <a:t>) </a:t>
            </a:r>
            <a:r>
              <a:rPr lang="el-GR" sz="1400" b="1" dirty="0">
                <a:solidFill>
                  <a:srgbClr val="002060"/>
                </a:solidFill>
              </a:rPr>
              <a:t>σε ασθενείς που έλαβαν </a:t>
            </a:r>
            <a:r>
              <a:rPr lang="en-US" sz="1400" b="1" dirty="0">
                <a:solidFill>
                  <a:srgbClr val="002060"/>
                </a:solidFill>
              </a:rPr>
              <a:t>Saccharomyces boulardii CNCM I-745</a:t>
            </a:r>
            <a:r>
              <a:rPr lang="el-GR" sz="1400" b="1" dirty="0">
                <a:solidFill>
                  <a:srgbClr val="002060"/>
                </a:solidFill>
              </a:rPr>
              <a:t> σε δοσολογία 250</a:t>
            </a:r>
            <a:r>
              <a:rPr lang="en-US" sz="1400" b="1" dirty="0">
                <a:solidFill>
                  <a:srgbClr val="002060"/>
                </a:solidFill>
              </a:rPr>
              <a:t>mg X 2  + </a:t>
            </a:r>
            <a:r>
              <a:rPr lang="el-GR" sz="1400" b="1" dirty="0">
                <a:solidFill>
                  <a:srgbClr val="002060"/>
                </a:solidFill>
              </a:rPr>
              <a:t>θεραπεία εκρίζωσης </a:t>
            </a:r>
            <a:r>
              <a:rPr lang="en-US" sz="1400" b="1" dirty="0">
                <a:solidFill>
                  <a:srgbClr val="002060"/>
                </a:solidFill>
              </a:rPr>
              <a:t> </a:t>
            </a:r>
            <a:r>
              <a:rPr lang="el-GR" sz="1400" b="1" dirty="0">
                <a:solidFill>
                  <a:srgbClr val="002060"/>
                </a:solidFill>
              </a:rPr>
              <a:t>σε σύγκριση με ασθενείς που έλαβαν μόνο θεραπεία εκρίζωσης </a:t>
            </a:r>
            <a:endParaRPr lang="en-US" sz="1400" b="1" dirty="0">
              <a:solidFill>
                <a:srgbClr val="002060"/>
              </a:solidFill>
            </a:endParaRPr>
          </a:p>
        </p:txBody>
      </p:sp>
      <p:sp>
        <p:nvSpPr>
          <p:cNvPr id="12" name="TextBox 11">
            <a:extLst>
              <a:ext uri="{FF2B5EF4-FFF2-40B4-BE49-F238E27FC236}">
                <a16:creationId xmlns:a16="http://schemas.microsoft.com/office/drawing/2014/main" id="{9E6A884E-4B58-4BA4-B99A-20A3004DA6DA}"/>
              </a:ext>
            </a:extLst>
          </p:cNvPr>
          <p:cNvSpPr txBox="1"/>
          <p:nvPr/>
        </p:nvSpPr>
        <p:spPr>
          <a:xfrm>
            <a:off x="289560" y="92333"/>
            <a:ext cx="12324080" cy="1200329"/>
          </a:xfrm>
          <a:prstGeom prst="rect">
            <a:avLst/>
          </a:prstGeom>
          <a:noFill/>
        </p:spPr>
        <p:txBody>
          <a:bodyPr wrap="square">
            <a:spAutoFit/>
          </a:bodyPr>
          <a:lstStyle/>
          <a:p>
            <a:r>
              <a:rPr lang="el-GR" sz="2800" dirty="0"/>
              <a:t>Στατιστικά σημαντικά </a:t>
            </a:r>
            <a:r>
              <a:rPr lang="el-GR" sz="2800" b="1" dirty="0"/>
              <a:t>καλύτερη συμμόρφωση </a:t>
            </a:r>
            <a:r>
              <a:rPr lang="el-GR" sz="2800" dirty="0"/>
              <a:t>στην τριπλή θεραπεία και </a:t>
            </a:r>
            <a:r>
              <a:rPr lang="el-GR" sz="2800" b="1" dirty="0"/>
              <a:t>μεγαλύτερο ποσοστό εκρίζωσης</a:t>
            </a:r>
            <a:r>
              <a:rPr lang="el-GR" sz="2800" dirty="0"/>
              <a:t>, σε σύγκριση με την ομάδα ελέγχου</a:t>
            </a:r>
            <a:r>
              <a:rPr lang="en-US" sz="2800" dirty="0"/>
              <a:t>  </a:t>
            </a:r>
          </a:p>
          <a:p>
            <a:r>
              <a:rPr lang="el-GR" sz="1400" dirty="0"/>
              <a:t>(95.0% </a:t>
            </a:r>
            <a:r>
              <a:rPr lang="en-US" sz="1400" dirty="0"/>
              <a:t>vs 91.2% P&lt;0.001, 86,0% vs </a:t>
            </a:r>
            <a:r>
              <a:rPr lang="el-GR" sz="1400" dirty="0"/>
              <a:t>74,7%</a:t>
            </a:r>
            <a:r>
              <a:rPr lang="en-US" sz="1400" dirty="0"/>
              <a:t>;P=0.02)</a:t>
            </a:r>
            <a:endParaRPr lang="el-GR" sz="2800" dirty="0"/>
          </a:p>
        </p:txBody>
      </p:sp>
    </p:spTree>
    <p:extLst>
      <p:ext uri="{BB962C8B-B14F-4D97-AF65-F5344CB8AC3E}">
        <p14:creationId xmlns:p14="http://schemas.microsoft.com/office/powerpoint/2010/main" val="2290287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91EECA-C916-460B-8A96-8DC32D4C2BC9}"/>
              </a:ext>
            </a:extLst>
          </p:cNvPr>
          <p:cNvPicPr>
            <a:picLocks noChangeAspect="1"/>
          </p:cNvPicPr>
          <p:nvPr/>
        </p:nvPicPr>
        <p:blipFill>
          <a:blip r:embed="rId3"/>
          <a:stretch>
            <a:fillRect/>
          </a:stretch>
        </p:blipFill>
        <p:spPr>
          <a:xfrm>
            <a:off x="1849120" y="1093510"/>
            <a:ext cx="9020175" cy="5629275"/>
          </a:xfrm>
          <a:prstGeom prst="rect">
            <a:avLst/>
          </a:prstGeom>
        </p:spPr>
      </p:pic>
      <p:sp>
        <p:nvSpPr>
          <p:cNvPr id="10" name="TextBox 9">
            <a:extLst>
              <a:ext uri="{FF2B5EF4-FFF2-40B4-BE49-F238E27FC236}">
                <a16:creationId xmlns:a16="http://schemas.microsoft.com/office/drawing/2014/main" id="{B4F73F2D-0CDB-4F8B-BF0C-B9A75AE14443}"/>
              </a:ext>
            </a:extLst>
          </p:cNvPr>
          <p:cNvSpPr txBox="1"/>
          <p:nvPr/>
        </p:nvSpPr>
        <p:spPr>
          <a:xfrm>
            <a:off x="9301480" y="6637666"/>
            <a:ext cx="6096000" cy="261610"/>
          </a:xfrm>
          <a:prstGeom prst="rect">
            <a:avLst/>
          </a:prstGeom>
          <a:noFill/>
        </p:spPr>
        <p:txBody>
          <a:bodyPr wrap="square">
            <a:spAutoFit/>
          </a:bodyPr>
          <a:lstStyle/>
          <a:p>
            <a:r>
              <a:rPr lang="da-DK" sz="1100" dirty="0"/>
              <a:t>Chotivitayatarakorn P, et al. 2017.</a:t>
            </a:r>
            <a:endParaRPr lang="en-US" sz="1100" dirty="0"/>
          </a:p>
        </p:txBody>
      </p:sp>
      <p:sp>
        <p:nvSpPr>
          <p:cNvPr id="11" name="Rectangle 10">
            <a:extLst>
              <a:ext uri="{FF2B5EF4-FFF2-40B4-BE49-F238E27FC236}">
                <a16:creationId xmlns:a16="http://schemas.microsoft.com/office/drawing/2014/main" id="{227C2749-916B-4A3D-9CE3-CDE6A518B178}"/>
              </a:ext>
            </a:extLst>
          </p:cNvPr>
          <p:cNvSpPr/>
          <p:nvPr/>
        </p:nvSpPr>
        <p:spPr>
          <a:xfrm>
            <a:off x="8249920" y="4155440"/>
            <a:ext cx="1615440" cy="2482226"/>
          </a:xfrm>
          <a:prstGeom prst="rect">
            <a:avLst/>
          </a:prstGeom>
          <a:noFill/>
          <a:ln w="76200">
            <a:solidFill>
              <a:srgbClr val="CFA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735A5F-7B49-4721-8D7F-C69B07C59FC3}"/>
              </a:ext>
            </a:extLst>
          </p:cNvPr>
          <p:cNvSpPr txBox="1"/>
          <p:nvPr/>
        </p:nvSpPr>
        <p:spPr>
          <a:xfrm>
            <a:off x="0" y="136867"/>
            <a:ext cx="12192000" cy="830997"/>
          </a:xfrm>
          <a:prstGeom prst="rect">
            <a:avLst/>
          </a:prstGeom>
          <a:solidFill>
            <a:srgbClr val="003B7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effectLst/>
                <a:latin typeface="Arial" panose="020B0604020202020204" pitchFamily="34" charset="0"/>
                <a:ea typeface="Arial" panose="020B0604020202020204" pitchFamily="34" charset="0"/>
              </a:rPr>
              <a:t>Συχνότητα εμφάνισης παρενεργειών που σχετίζονται με θεραπεία εξάλειψης του </a:t>
            </a:r>
            <a:r>
              <a:rPr lang="el-GR" sz="2400" dirty="0" err="1">
                <a:solidFill>
                  <a:schemeClr val="bg1"/>
                </a:solidFill>
                <a:effectLst/>
                <a:latin typeface="Arial" panose="020B0604020202020204" pitchFamily="34" charset="0"/>
                <a:ea typeface="Arial" panose="020B0604020202020204" pitchFamily="34" charset="0"/>
              </a:rPr>
              <a:t>ελικοβακτηριδίου</a:t>
            </a:r>
            <a:r>
              <a:rPr lang="el-GR" sz="2400" dirty="0">
                <a:solidFill>
                  <a:schemeClr val="bg1"/>
                </a:solidFill>
                <a:effectLst/>
                <a:latin typeface="Arial" panose="020B0604020202020204" pitchFamily="34" charset="0"/>
                <a:ea typeface="Arial" panose="020B0604020202020204" pitchFamily="34" charset="0"/>
              </a:rPr>
              <a:t> του πυλωρού σε ασθενείς που λαμβάνουν </a:t>
            </a:r>
            <a:r>
              <a:rPr lang="el-GR" sz="2400" b="1" dirty="0">
                <a:solidFill>
                  <a:schemeClr val="bg1"/>
                </a:solidFill>
                <a:effectLst/>
                <a:latin typeface="Arial" panose="020B0604020202020204" pitchFamily="34" charset="0"/>
                <a:ea typeface="Arial" panose="020B0604020202020204" pitchFamily="34" charset="0"/>
              </a:rPr>
              <a:t>S. boulardii CNCM I-745</a:t>
            </a:r>
            <a:r>
              <a:rPr lang="el-GR" sz="2400" dirty="0">
                <a:solidFill>
                  <a:schemeClr val="bg1"/>
                </a:solidFill>
                <a:effectLst/>
                <a:latin typeface="Arial" panose="020B0604020202020204" pitchFamily="34" charset="0"/>
                <a:ea typeface="Arial" panose="020B0604020202020204" pitchFamily="34" charset="0"/>
              </a:rPr>
              <a:t>.</a:t>
            </a:r>
            <a:endParaRPr lang="en-US" sz="1200" dirty="0">
              <a:solidFill>
                <a:schemeClr val="bg1"/>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2293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2890-300B-4340-9EB8-F5D1B51C0FFD}"/>
              </a:ext>
            </a:extLst>
          </p:cNvPr>
          <p:cNvSpPr>
            <a:spLocks noGrp="1"/>
          </p:cNvSpPr>
          <p:nvPr>
            <p:ph type="title"/>
          </p:nvPr>
        </p:nvSpPr>
        <p:spPr>
          <a:xfrm>
            <a:off x="732691" y="0"/>
            <a:ext cx="10515600" cy="569370"/>
          </a:xfrm>
        </p:spPr>
        <p:txBody>
          <a:bodyPr/>
          <a:lstStyle/>
          <a:p>
            <a:r>
              <a:rPr lang="en-US" sz="2000" b="1" i="1" kern="0" dirty="0">
                <a:solidFill>
                  <a:srgbClr val="002060"/>
                </a:solidFill>
              </a:rPr>
              <a:t>Saccharomyces boulardii </a:t>
            </a:r>
            <a:r>
              <a:rPr lang="en-US" sz="2000" b="1" kern="0" dirty="0">
                <a:solidFill>
                  <a:srgbClr val="002060"/>
                </a:solidFill>
              </a:rPr>
              <a:t>CNCM I-745 AGAINST COMMON PATHOGENS</a:t>
            </a:r>
          </a:p>
        </p:txBody>
      </p:sp>
      <p:pic>
        <p:nvPicPr>
          <p:cNvPr id="7" name="Picture 6">
            <a:extLst>
              <a:ext uri="{FF2B5EF4-FFF2-40B4-BE49-F238E27FC236}">
                <a16:creationId xmlns:a16="http://schemas.microsoft.com/office/drawing/2014/main" id="{CA852241-1DC6-4A34-82DD-A0E7655E3C8C}"/>
              </a:ext>
            </a:extLst>
          </p:cNvPr>
          <p:cNvPicPr>
            <a:picLocks noChangeAspect="1"/>
          </p:cNvPicPr>
          <p:nvPr/>
        </p:nvPicPr>
        <p:blipFill>
          <a:blip r:embed="rId2"/>
          <a:stretch>
            <a:fillRect/>
          </a:stretch>
        </p:blipFill>
        <p:spPr>
          <a:xfrm>
            <a:off x="160773" y="461446"/>
            <a:ext cx="11659437" cy="6396554"/>
          </a:xfrm>
          <a:prstGeom prst="rect">
            <a:avLst/>
          </a:prstGeom>
        </p:spPr>
      </p:pic>
    </p:spTree>
    <p:extLst>
      <p:ext uri="{BB962C8B-B14F-4D97-AF65-F5344CB8AC3E}">
        <p14:creationId xmlns:p14="http://schemas.microsoft.com/office/powerpoint/2010/main" val="2857538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689A80-E100-4D22-A8AA-9B0FA86F95D3}"/>
              </a:ext>
            </a:extLst>
          </p:cNvPr>
          <p:cNvSpPr txBox="1"/>
          <p:nvPr/>
        </p:nvSpPr>
        <p:spPr>
          <a:xfrm>
            <a:off x="212271" y="279736"/>
            <a:ext cx="11767457" cy="1077218"/>
          </a:xfrm>
          <a:prstGeom prst="rect">
            <a:avLst/>
          </a:prstGeom>
          <a:solidFill>
            <a:srgbClr val="274898"/>
          </a:solidFill>
        </p:spPr>
        <p:txBody>
          <a:bodyPr wrap="square">
            <a:spAutoFit/>
          </a:bodyPr>
          <a:lstStyle/>
          <a:p>
            <a:pPr algn="l"/>
            <a:r>
              <a:rPr lang="en-US" sz="3200" b="1" i="0" u="none" strike="noStrike" baseline="0" dirty="0">
                <a:solidFill>
                  <a:srgbClr val="FFFFFF"/>
                </a:solidFill>
                <a:latin typeface="HelveticaNeueLTStd-BdCn"/>
              </a:rPr>
              <a:t>RECOMMENDATIONS FOR THE USE OF</a:t>
            </a:r>
          </a:p>
          <a:p>
            <a:pPr algn="l"/>
            <a:r>
              <a:rPr lang="en-US" sz="3200" b="1" i="1" u="none" strike="noStrike" baseline="0" dirty="0">
                <a:solidFill>
                  <a:srgbClr val="FFFFFF"/>
                </a:solidFill>
                <a:latin typeface="HelveticaNeueLTStd-BdCnO"/>
              </a:rPr>
              <a:t>Saccharomyces boulardii </a:t>
            </a:r>
            <a:r>
              <a:rPr lang="en-US" sz="3200" b="1" i="0" u="none" strike="noStrike" baseline="0" dirty="0">
                <a:solidFill>
                  <a:srgbClr val="FFFFFF"/>
                </a:solidFill>
                <a:latin typeface="HelveticaNeueLTStd-BdCn"/>
              </a:rPr>
              <a:t>CNCM I-745 IN ADULTS</a:t>
            </a:r>
            <a:endParaRPr lang="en-US" sz="3200" b="1" dirty="0"/>
          </a:p>
        </p:txBody>
      </p:sp>
      <p:sp>
        <p:nvSpPr>
          <p:cNvPr id="9" name="TextBox 8">
            <a:extLst>
              <a:ext uri="{FF2B5EF4-FFF2-40B4-BE49-F238E27FC236}">
                <a16:creationId xmlns:a16="http://schemas.microsoft.com/office/drawing/2014/main" id="{5C49104A-6014-4757-86BB-585AC9B9AFE3}"/>
              </a:ext>
            </a:extLst>
          </p:cNvPr>
          <p:cNvSpPr txBox="1"/>
          <p:nvPr/>
        </p:nvSpPr>
        <p:spPr>
          <a:xfrm>
            <a:off x="212271" y="1606362"/>
            <a:ext cx="12719958" cy="861774"/>
          </a:xfrm>
          <a:prstGeom prst="rect">
            <a:avLst/>
          </a:prstGeom>
          <a:noFill/>
        </p:spPr>
        <p:txBody>
          <a:bodyPr wrap="square">
            <a:spAutoFit/>
          </a:bodyPr>
          <a:lstStyle/>
          <a:p>
            <a:pPr algn="l"/>
            <a:r>
              <a:rPr lang="en-US" sz="3200" b="0" i="0" u="none" strike="noStrike" baseline="0" dirty="0">
                <a:solidFill>
                  <a:srgbClr val="CFA152"/>
                </a:solidFill>
                <a:latin typeface="HelveticaNeueLTStd-BdCn"/>
              </a:rPr>
              <a:t>INTERNATIONAL</a:t>
            </a:r>
          </a:p>
          <a:p>
            <a:pPr algn="l"/>
            <a:r>
              <a:rPr lang="en-US" sz="1800" b="0" i="0" u="none" strike="noStrike" baseline="0" dirty="0">
                <a:solidFill>
                  <a:srgbClr val="CFA152"/>
                </a:solidFill>
                <a:latin typeface="HelveticaNeueLTStd-Bd"/>
              </a:rPr>
              <a:t>International recommendations for the use of </a:t>
            </a:r>
            <a:r>
              <a:rPr lang="en-US" sz="1800" b="0" i="1" u="none" strike="noStrike" baseline="0" dirty="0">
                <a:solidFill>
                  <a:srgbClr val="CFA152"/>
                </a:solidFill>
                <a:latin typeface="HelveticaNeueLTStd-BdIt"/>
              </a:rPr>
              <a:t>Saccharomyces boulardii </a:t>
            </a:r>
            <a:r>
              <a:rPr lang="en-US" sz="1800" b="0" i="0" u="none" strike="noStrike" baseline="0" dirty="0">
                <a:solidFill>
                  <a:srgbClr val="CFA152"/>
                </a:solidFill>
                <a:latin typeface="HelveticaNeueLTStd-Bd"/>
              </a:rPr>
              <a:t>for gastrointestinal disorders in adults.</a:t>
            </a:r>
            <a:endParaRPr lang="en-US" dirty="0"/>
          </a:p>
        </p:txBody>
      </p:sp>
      <p:pic>
        <p:nvPicPr>
          <p:cNvPr id="11" name="Picture 10">
            <a:extLst>
              <a:ext uri="{FF2B5EF4-FFF2-40B4-BE49-F238E27FC236}">
                <a16:creationId xmlns:a16="http://schemas.microsoft.com/office/drawing/2014/main" id="{4DC1006C-757F-4D7F-9BD8-AD164C5707A3}"/>
              </a:ext>
            </a:extLst>
          </p:cNvPr>
          <p:cNvPicPr>
            <a:picLocks noChangeAspect="1"/>
          </p:cNvPicPr>
          <p:nvPr/>
        </p:nvPicPr>
        <p:blipFill>
          <a:blip r:embed="rId2"/>
          <a:stretch>
            <a:fillRect/>
          </a:stretch>
        </p:blipFill>
        <p:spPr>
          <a:xfrm>
            <a:off x="141305" y="2468136"/>
            <a:ext cx="11909390" cy="3787387"/>
          </a:xfrm>
          <a:prstGeom prst="rect">
            <a:avLst/>
          </a:prstGeom>
        </p:spPr>
      </p:pic>
    </p:spTree>
    <p:extLst>
      <p:ext uri="{BB962C8B-B14F-4D97-AF65-F5344CB8AC3E}">
        <p14:creationId xmlns:p14="http://schemas.microsoft.com/office/powerpoint/2010/main" val="2672912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31AB-6511-4FE2-A369-4A64D0C4716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F3FE9C-A1EC-4AA0-8A40-0CF36406362A}"/>
              </a:ext>
            </a:extLst>
          </p:cNvPr>
          <p:cNvPicPr>
            <a:picLocks noChangeAspect="1"/>
          </p:cNvPicPr>
          <p:nvPr/>
        </p:nvPicPr>
        <p:blipFill>
          <a:blip r:embed="rId2"/>
          <a:stretch>
            <a:fillRect/>
          </a:stretch>
        </p:blipFill>
        <p:spPr>
          <a:xfrm>
            <a:off x="213610" y="365125"/>
            <a:ext cx="8527608" cy="6072188"/>
          </a:xfrm>
          <a:prstGeom prst="rect">
            <a:avLst/>
          </a:prstGeom>
        </p:spPr>
      </p:pic>
      <p:sp>
        <p:nvSpPr>
          <p:cNvPr id="7" name="TextBox 6">
            <a:extLst>
              <a:ext uri="{FF2B5EF4-FFF2-40B4-BE49-F238E27FC236}">
                <a16:creationId xmlns:a16="http://schemas.microsoft.com/office/drawing/2014/main" id="{850195DB-FC92-4FDF-BA4F-7852DA5A4A5E}"/>
              </a:ext>
            </a:extLst>
          </p:cNvPr>
          <p:cNvSpPr txBox="1"/>
          <p:nvPr/>
        </p:nvSpPr>
        <p:spPr>
          <a:xfrm>
            <a:off x="7315200" y="1604993"/>
            <a:ext cx="4781550" cy="4278094"/>
          </a:xfrm>
          <a:prstGeom prst="rect">
            <a:avLst/>
          </a:prstGeom>
          <a:noFill/>
        </p:spPr>
        <p:txBody>
          <a:bodyPr wrap="square">
            <a:spAutoFit/>
          </a:bodyPr>
          <a:lstStyle/>
          <a:p>
            <a:pPr algn="l"/>
            <a:r>
              <a:rPr lang="en-US" sz="1600" b="1" i="0" u="none" strike="noStrike" baseline="0" dirty="0">
                <a:solidFill>
                  <a:srgbClr val="000000"/>
                </a:solidFill>
                <a:latin typeface="ArialNarrow-Bold"/>
              </a:rPr>
              <a:t>Figure 8 Diagram illustrating the impact of </a:t>
            </a:r>
            <a:r>
              <a:rPr lang="en-US" sz="1600" b="1" i="1" u="none" strike="noStrike" baseline="0" dirty="0">
                <a:solidFill>
                  <a:srgbClr val="000000"/>
                </a:solidFill>
                <a:latin typeface="ArialNarrow-BoldItalic"/>
              </a:rPr>
              <a:t>Saccharomyces boulardii </a:t>
            </a:r>
            <a:r>
              <a:rPr lang="en-US" sz="1600" b="1" i="0" u="none" strike="noStrike" baseline="0" dirty="0">
                <a:solidFill>
                  <a:srgbClr val="000000"/>
                </a:solidFill>
                <a:latin typeface="ArialNarrow-Bold"/>
              </a:rPr>
              <a:t>CNCM I-745 on dysbiosis during antibiotic therapy. </a:t>
            </a:r>
            <a:r>
              <a:rPr lang="en-US" sz="1600" b="0" i="0" u="none" strike="noStrike" baseline="0" dirty="0">
                <a:solidFill>
                  <a:srgbClr val="000000"/>
                </a:solidFill>
                <a:latin typeface="ArialNarrow"/>
              </a:rPr>
              <a:t>A 2-wk treatment with antibiotics</a:t>
            </a:r>
            <a:r>
              <a:rPr lang="el-GR" sz="1600" b="0" i="0" u="none" strike="noStrike" baseline="0" dirty="0">
                <a:solidFill>
                  <a:srgbClr val="000000"/>
                </a:solidFill>
                <a:latin typeface="ArialNarrow"/>
              </a:rPr>
              <a:t> </a:t>
            </a:r>
            <a:r>
              <a:rPr lang="en-US" sz="1600" b="0" i="0" u="none" strike="noStrike" baseline="0" dirty="0">
                <a:solidFill>
                  <a:srgbClr val="000000"/>
                </a:solidFill>
                <a:latin typeface="ArialNarrow"/>
              </a:rPr>
              <a:t>(red zone of the graph) induces a sudden decrease in the dominant bacterial populations of the microbiota (blue curve). Treatment with </a:t>
            </a:r>
            <a:r>
              <a:rPr lang="en-US" sz="1600" b="0" i="1" u="none" strike="noStrike" baseline="0" dirty="0">
                <a:solidFill>
                  <a:srgbClr val="000000"/>
                </a:solidFill>
                <a:latin typeface="ArialNarrow-Italic"/>
              </a:rPr>
              <a:t>Saccharomyces boulardii</a:t>
            </a:r>
            <a:r>
              <a:rPr lang="el-GR" sz="1600" b="0" i="1" u="none" strike="noStrike" baseline="0" dirty="0">
                <a:solidFill>
                  <a:srgbClr val="000000"/>
                </a:solidFill>
                <a:latin typeface="ArialNarrow-Italic"/>
              </a:rPr>
              <a:t> </a:t>
            </a:r>
            <a:r>
              <a:rPr lang="en-US" sz="1600" b="0" i="0" u="none" strike="noStrike" baseline="0" dirty="0">
                <a:solidFill>
                  <a:srgbClr val="000000"/>
                </a:solidFill>
                <a:latin typeface="ArialNarrow"/>
              </a:rPr>
              <a:t>CNCM I-745 during antibiotic therapy (red curve) reduces the sudden decrease in bacterial populations. When </a:t>
            </a:r>
            <a:r>
              <a:rPr lang="en-US" sz="1600" b="0" i="1" u="none" strike="noStrike" baseline="0" dirty="0">
                <a:solidFill>
                  <a:srgbClr val="000000"/>
                </a:solidFill>
                <a:latin typeface="ArialNarrow-Italic"/>
              </a:rPr>
              <a:t>S. boulardii </a:t>
            </a:r>
            <a:r>
              <a:rPr lang="en-US" sz="1600" b="0" i="0" u="none" strike="noStrike" baseline="0" dirty="0">
                <a:solidFill>
                  <a:srgbClr val="000000"/>
                </a:solidFill>
                <a:latin typeface="ArialNarrow"/>
              </a:rPr>
              <a:t>CNCM I-745 is administered after antibiotic</a:t>
            </a:r>
            <a:r>
              <a:rPr lang="el-GR" sz="1600" b="0" i="0" u="none" strike="noStrike" baseline="0" dirty="0">
                <a:solidFill>
                  <a:srgbClr val="000000"/>
                </a:solidFill>
                <a:latin typeface="ArialNarrow"/>
              </a:rPr>
              <a:t> </a:t>
            </a:r>
            <a:r>
              <a:rPr lang="en-US" sz="1600" b="0" i="0" u="none" strike="noStrike" baseline="0" dirty="0">
                <a:solidFill>
                  <a:srgbClr val="000000"/>
                </a:solidFill>
                <a:latin typeface="ArialNarrow"/>
              </a:rPr>
              <a:t>therapy (green zone of the graph, green curve) the yeast accelerates the restoration of the intestinal flora to its initial level. An optimal use of yeast would be</a:t>
            </a:r>
            <a:r>
              <a:rPr lang="el-GR" sz="1600" b="0" i="0" u="none" strike="noStrike" baseline="0" dirty="0">
                <a:solidFill>
                  <a:srgbClr val="000000"/>
                </a:solidFill>
                <a:latin typeface="ArialNarrow"/>
              </a:rPr>
              <a:t> </a:t>
            </a:r>
            <a:r>
              <a:rPr lang="en-US" sz="1600" b="0" i="0" u="none" strike="noStrike" baseline="0" dirty="0">
                <a:solidFill>
                  <a:srgbClr val="000000"/>
                </a:solidFill>
                <a:latin typeface="ArialNarrow"/>
              </a:rPr>
              <a:t>administration during and after antibiotic therapy, which is presented by the hatched curve resulting from the red and green curve (from reference</a:t>
            </a:r>
            <a:r>
              <a:rPr lang="en-US" sz="700" b="0" i="0" u="none" strike="noStrike" baseline="0" dirty="0">
                <a:solidFill>
                  <a:srgbClr val="000000"/>
                </a:solidFill>
                <a:latin typeface="BookAntiqua"/>
              </a:rPr>
              <a:t>[</a:t>
            </a:r>
            <a:r>
              <a:rPr lang="en-US" sz="700" b="0" i="0" u="none" strike="noStrike" baseline="0" dirty="0">
                <a:solidFill>
                  <a:srgbClr val="D56400"/>
                </a:solidFill>
                <a:latin typeface="BookAntiqua"/>
              </a:rPr>
              <a:t>75</a:t>
            </a:r>
            <a:r>
              <a:rPr lang="en-US" sz="700" b="0" i="0" u="none" strike="noStrike" baseline="0" dirty="0">
                <a:solidFill>
                  <a:srgbClr val="000000"/>
                </a:solidFill>
                <a:latin typeface="BookAntiqua"/>
              </a:rPr>
              <a:t>]</a:t>
            </a:r>
            <a:r>
              <a:rPr lang="en-US" sz="1600" b="0" i="0" u="none" strike="noStrike" baseline="0" dirty="0">
                <a:solidFill>
                  <a:srgbClr val="000000"/>
                </a:solidFill>
                <a:latin typeface="ArialNarrow"/>
              </a:rPr>
              <a:t>).</a:t>
            </a:r>
            <a:endParaRPr lang="en-US" sz="1600" dirty="0"/>
          </a:p>
        </p:txBody>
      </p:sp>
      <p:pic>
        <p:nvPicPr>
          <p:cNvPr id="8" name="Picture 7">
            <a:extLst>
              <a:ext uri="{FF2B5EF4-FFF2-40B4-BE49-F238E27FC236}">
                <a16:creationId xmlns:a16="http://schemas.microsoft.com/office/drawing/2014/main" id="{B888958B-9F59-4DD6-A53B-E0BCE0727FDD}"/>
              </a:ext>
            </a:extLst>
          </p:cNvPr>
          <p:cNvPicPr>
            <a:picLocks noChangeAspect="1"/>
          </p:cNvPicPr>
          <p:nvPr/>
        </p:nvPicPr>
        <p:blipFill>
          <a:blip r:embed="rId3"/>
          <a:stretch>
            <a:fillRect/>
          </a:stretch>
        </p:blipFill>
        <p:spPr>
          <a:xfrm>
            <a:off x="9191625" y="6496050"/>
            <a:ext cx="2828925" cy="361950"/>
          </a:xfrm>
          <a:prstGeom prst="rect">
            <a:avLst/>
          </a:prstGeom>
        </p:spPr>
      </p:pic>
    </p:spTree>
    <p:extLst>
      <p:ext uri="{BB962C8B-B14F-4D97-AF65-F5344CB8AC3E}">
        <p14:creationId xmlns:p14="http://schemas.microsoft.com/office/powerpoint/2010/main" val="1459757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1809750" y="4857751"/>
            <a:ext cx="2643188" cy="1000125"/>
          </a:xfrm>
          <a:prstGeom prst="homePlate">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a:solidFill>
                <a:schemeClr val="tx1"/>
              </a:solidFill>
            </a:endParaRPr>
          </a:p>
        </p:txBody>
      </p:sp>
      <p:sp>
        <p:nvSpPr>
          <p:cNvPr id="12" name="Pentagon 11"/>
          <p:cNvSpPr/>
          <p:nvPr/>
        </p:nvSpPr>
        <p:spPr>
          <a:xfrm>
            <a:off x="1809750" y="3786189"/>
            <a:ext cx="2643188" cy="1000125"/>
          </a:xfrm>
          <a:prstGeom prst="homePlate">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a:solidFill>
                <a:schemeClr val="tx1"/>
              </a:solidFill>
            </a:endParaRPr>
          </a:p>
        </p:txBody>
      </p:sp>
      <p:sp>
        <p:nvSpPr>
          <p:cNvPr id="11" name="Pentagon 10"/>
          <p:cNvSpPr/>
          <p:nvPr/>
        </p:nvSpPr>
        <p:spPr>
          <a:xfrm>
            <a:off x="1809750" y="2714626"/>
            <a:ext cx="2643188" cy="1000125"/>
          </a:xfrm>
          <a:prstGeom prst="homePlate">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a:solidFill>
                <a:schemeClr val="tx1"/>
              </a:solidFill>
            </a:endParaRPr>
          </a:p>
        </p:txBody>
      </p:sp>
      <p:sp>
        <p:nvSpPr>
          <p:cNvPr id="10" name="Pentagon 9"/>
          <p:cNvSpPr/>
          <p:nvPr/>
        </p:nvSpPr>
        <p:spPr>
          <a:xfrm>
            <a:off x="1809750" y="1643064"/>
            <a:ext cx="2643188" cy="1000125"/>
          </a:xfrm>
          <a:prstGeom prst="homePlate">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a:solidFill>
                <a:schemeClr val="tx1"/>
              </a:solidFill>
            </a:endParaRPr>
          </a:p>
        </p:txBody>
      </p:sp>
      <p:sp>
        <p:nvSpPr>
          <p:cNvPr id="184326" name="Rectangle 2"/>
          <p:cNvSpPr>
            <a:spLocks noChangeArrowheads="1"/>
          </p:cNvSpPr>
          <p:nvPr/>
        </p:nvSpPr>
        <p:spPr bwMode="auto">
          <a:xfrm>
            <a:off x="2209800" y="6248400"/>
            <a:ext cx="1905000" cy="457200"/>
          </a:xfrm>
          <a:prstGeom prst="rect">
            <a:avLst/>
          </a:prstGeom>
          <a:noFill/>
          <a:ln w="9525">
            <a:noFill/>
            <a:miter lim="800000"/>
            <a:headEnd/>
            <a:tailEnd/>
          </a:ln>
        </p:spPr>
        <p:txBody>
          <a:bodyPr wrap="none" anchor="ctr"/>
          <a:lstStyle/>
          <a:p>
            <a:endParaRPr lang="en-GB"/>
          </a:p>
        </p:txBody>
      </p:sp>
      <p:sp>
        <p:nvSpPr>
          <p:cNvPr id="184327" name="Rectangle 3"/>
          <p:cNvSpPr>
            <a:spLocks noChangeArrowheads="1"/>
          </p:cNvSpPr>
          <p:nvPr/>
        </p:nvSpPr>
        <p:spPr bwMode="auto">
          <a:xfrm>
            <a:off x="4648200" y="6248400"/>
            <a:ext cx="2895600" cy="457200"/>
          </a:xfrm>
          <a:prstGeom prst="rect">
            <a:avLst/>
          </a:prstGeom>
          <a:noFill/>
          <a:ln w="9525">
            <a:noFill/>
            <a:miter lim="800000"/>
            <a:headEnd/>
            <a:tailEnd/>
          </a:ln>
        </p:spPr>
        <p:txBody>
          <a:bodyPr wrap="none" anchor="ctr"/>
          <a:lstStyle/>
          <a:p>
            <a:endParaRPr lang="en-GB"/>
          </a:p>
        </p:txBody>
      </p:sp>
      <p:sp>
        <p:nvSpPr>
          <p:cNvPr id="184328" name="Rectangle 4"/>
          <p:cNvSpPr>
            <a:spLocks noChangeArrowheads="1"/>
          </p:cNvSpPr>
          <p:nvPr/>
        </p:nvSpPr>
        <p:spPr bwMode="auto">
          <a:xfrm>
            <a:off x="2209800" y="6248400"/>
            <a:ext cx="1905000" cy="457200"/>
          </a:xfrm>
          <a:prstGeom prst="rect">
            <a:avLst/>
          </a:prstGeom>
          <a:noFill/>
          <a:ln w="9525">
            <a:noFill/>
            <a:miter lim="800000"/>
            <a:headEnd/>
            <a:tailEnd/>
          </a:ln>
        </p:spPr>
        <p:txBody>
          <a:bodyPr wrap="none" anchor="ctr"/>
          <a:lstStyle/>
          <a:p>
            <a:endParaRPr lang="en-GB"/>
          </a:p>
        </p:txBody>
      </p:sp>
      <p:sp>
        <p:nvSpPr>
          <p:cNvPr id="184329" name="Rectangle 5"/>
          <p:cNvSpPr>
            <a:spLocks noChangeArrowheads="1"/>
          </p:cNvSpPr>
          <p:nvPr/>
        </p:nvSpPr>
        <p:spPr bwMode="auto">
          <a:xfrm>
            <a:off x="4648200" y="6248400"/>
            <a:ext cx="2895600" cy="457200"/>
          </a:xfrm>
          <a:prstGeom prst="rect">
            <a:avLst/>
          </a:prstGeom>
          <a:noFill/>
          <a:ln w="9525">
            <a:noFill/>
            <a:miter lim="800000"/>
            <a:headEnd/>
            <a:tailEnd/>
          </a:ln>
        </p:spPr>
        <p:txBody>
          <a:bodyPr wrap="none" anchor="ctr"/>
          <a:lstStyle/>
          <a:p>
            <a:endParaRPr lang="en-GB"/>
          </a:p>
        </p:txBody>
      </p:sp>
      <p:sp>
        <p:nvSpPr>
          <p:cNvPr id="184330" name="Rectangle 7"/>
          <p:cNvSpPr>
            <a:spLocks noGrp="1" noChangeArrowheads="1"/>
          </p:cNvSpPr>
          <p:nvPr>
            <p:ph type="title"/>
          </p:nvPr>
        </p:nvSpPr>
        <p:spPr>
          <a:xfrm>
            <a:off x="0" y="359639"/>
            <a:ext cx="12192000" cy="762000"/>
          </a:xfrm>
          <a:solidFill>
            <a:schemeClr val="bg2"/>
          </a:solidFill>
        </p:spPr>
        <p:txBody>
          <a:bodyPr/>
          <a:lstStyle/>
          <a:p>
            <a:pPr algn="ctr"/>
            <a:r>
              <a:rPr lang="el-GR" sz="3600" b="1" dirty="0">
                <a:latin typeface="+mn-lt"/>
                <a:ea typeface="+mn-ea"/>
                <a:cs typeface="+mn-cs"/>
              </a:rPr>
              <a:t>Φαρμακοκινητική</a:t>
            </a:r>
            <a:r>
              <a:rPr lang="fr-FR" sz="3600" b="1" dirty="0">
                <a:latin typeface="+mn-lt"/>
                <a:ea typeface="+mn-ea"/>
                <a:cs typeface="+mn-cs"/>
              </a:rPr>
              <a:t> </a:t>
            </a:r>
            <a:r>
              <a:rPr lang="en-US" sz="3600" b="1" i="1" dirty="0">
                <a:latin typeface="+mn-lt"/>
                <a:ea typeface="+mn-ea"/>
                <a:cs typeface="+mn-cs"/>
              </a:rPr>
              <a:t>S</a:t>
            </a:r>
            <a:r>
              <a:rPr lang="el-GR" sz="3600" b="1" i="1" dirty="0">
                <a:latin typeface="+mn-lt"/>
                <a:ea typeface="+mn-ea"/>
                <a:cs typeface="+mn-cs"/>
              </a:rPr>
              <a:t>.</a:t>
            </a:r>
            <a:r>
              <a:rPr lang="en-US" sz="3600" b="1" i="1" dirty="0">
                <a:latin typeface="+mn-lt"/>
                <a:ea typeface="+mn-ea"/>
                <a:cs typeface="+mn-cs"/>
              </a:rPr>
              <a:t> boulardii </a:t>
            </a:r>
            <a:r>
              <a:rPr lang="en-US" sz="3600" b="1" dirty="0">
                <a:latin typeface="+mn-lt"/>
                <a:ea typeface="+mn-ea"/>
                <a:cs typeface="+mn-cs"/>
              </a:rPr>
              <a:t>CNCM I-745</a:t>
            </a:r>
            <a:endParaRPr lang="en-GB" sz="3600" b="1" dirty="0">
              <a:latin typeface="+mn-lt"/>
              <a:ea typeface="+mn-ea"/>
              <a:cs typeface="+mn-cs"/>
            </a:endParaRPr>
          </a:p>
        </p:txBody>
      </p:sp>
      <p:sp>
        <p:nvSpPr>
          <p:cNvPr id="16" name="Rectangle 22"/>
          <p:cNvSpPr>
            <a:spLocks noChangeArrowheads="1"/>
          </p:cNvSpPr>
          <p:nvPr/>
        </p:nvSpPr>
        <p:spPr bwMode="auto">
          <a:xfrm>
            <a:off x="2057401" y="6146801"/>
            <a:ext cx="4537075" cy="238125"/>
          </a:xfrm>
          <a:prstGeom prst="rect">
            <a:avLst/>
          </a:prstGeom>
          <a:noFill/>
          <a:ln w="9525">
            <a:noFill/>
            <a:miter lim="800000"/>
            <a:headEnd/>
            <a:tailEnd/>
          </a:ln>
        </p:spPr>
        <p:txBody>
          <a:bodyPr wrap="none">
            <a:spAutoFit/>
          </a:bodyPr>
          <a:lstStyle/>
          <a:p>
            <a:pPr>
              <a:lnSpc>
                <a:spcPct val="90000"/>
              </a:lnSpc>
              <a:spcBef>
                <a:spcPct val="30000"/>
              </a:spcBef>
              <a:defRPr/>
            </a:pPr>
            <a:r>
              <a:rPr lang="fr-FR" sz="1050" dirty="0" err="1">
                <a:ea typeface="ＭＳ Ｐゴシック" pitchFamily="34" charset="-128"/>
              </a:rPr>
              <a:t>Blehaut</a:t>
            </a:r>
            <a:r>
              <a:rPr lang="fr-FR" sz="1050" dirty="0">
                <a:ea typeface="ＭＳ Ｐゴシック" pitchFamily="34" charset="-128"/>
              </a:rPr>
              <a:t> et al. </a:t>
            </a:r>
            <a:r>
              <a:rPr lang="fr-FR" sz="1050" i="1" dirty="0" err="1">
                <a:ea typeface="ＭＳ Ｐゴシック" pitchFamily="34" charset="-128"/>
              </a:rPr>
              <a:t>Biopharmaceutics</a:t>
            </a:r>
            <a:r>
              <a:rPr lang="fr-FR" sz="1050" i="1" dirty="0">
                <a:ea typeface="ＭＳ Ｐゴシック" pitchFamily="34" charset="-128"/>
              </a:rPr>
              <a:t> And Drug Disposition.</a:t>
            </a:r>
            <a:r>
              <a:rPr lang="fr-FR" sz="1050" dirty="0">
                <a:ea typeface="ＭＳ Ｐゴシック" pitchFamily="34" charset="-128"/>
              </a:rPr>
              <a:t> 1989;10:353-364</a:t>
            </a:r>
          </a:p>
        </p:txBody>
      </p:sp>
      <p:graphicFrame>
        <p:nvGraphicFramePr>
          <p:cNvPr id="31775" name="Group 31"/>
          <p:cNvGraphicFramePr>
            <a:graphicFrameLocks noGrp="1"/>
          </p:cNvGraphicFramePr>
          <p:nvPr>
            <p:extLst>
              <p:ext uri="{D42A27DB-BD31-4B8C-83A1-F6EECF244321}">
                <p14:modId xmlns:p14="http://schemas.microsoft.com/office/powerpoint/2010/main" val="3123919343"/>
              </p:ext>
            </p:extLst>
          </p:nvPr>
        </p:nvGraphicFramePr>
        <p:xfrm>
          <a:off x="1913445" y="1872876"/>
          <a:ext cx="8572500" cy="3987800"/>
        </p:xfrm>
        <a:graphic>
          <a:graphicData uri="http://schemas.openxmlformats.org/drawingml/2006/table">
            <a:tbl>
              <a:tblPr/>
              <a:tblGrid>
                <a:gridCol w="2946797">
                  <a:extLst>
                    <a:ext uri="{9D8B030D-6E8A-4147-A177-3AD203B41FA5}">
                      <a16:colId xmlns:a16="http://schemas.microsoft.com/office/drawing/2014/main" val="20000"/>
                    </a:ext>
                  </a:extLst>
                </a:gridCol>
                <a:gridCol w="5625703">
                  <a:extLst>
                    <a:ext uri="{9D8B030D-6E8A-4147-A177-3AD203B41FA5}">
                      <a16:colId xmlns:a16="http://schemas.microsoft.com/office/drawing/2014/main" val="20001"/>
                    </a:ext>
                  </a:extLst>
                </a:gridCol>
              </a:tblGrid>
              <a:tr h="9804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bg2"/>
                          </a:solidFill>
                          <a:effectLst/>
                          <a:latin typeface="Arial" charset="0"/>
                        </a:rPr>
                        <a:t>Από του στόματος χορήγηση</a:t>
                      </a:r>
                      <a:endParaRPr kumimoji="0" lang="en-US" sz="2000" b="1" i="0" u="none" strike="noStrike" cap="none" normalizeH="0" baseline="0" dirty="0">
                        <a:ln>
                          <a:noFill/>
                        </a:ln>
                        <a:solidFill>
                          <a:schemeClr val="bg2"/>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1200" cap="none" normalizeH="0" baseline="0" dirty="0">
                          <a:ln>
                            <a:noFill/>
                          </a:ln>
                          <a:solidFill>
                            <a:schemeClr val="tx1"/>
                          </a:solidFill>
                          <a:effectLst/>
                          <a:latin typeface="Arial" charset="0"/>
                          <a:ea typeface="+mn-ea"/>
                          <a:cs typeface="+mn-cs"/>
                        </a:rPr>
                        <a:t>ο S. </a:t>
                      </a:r>
                      <a:r>
                        <a:rPr kumimoji="0" lang="el-GR" sz="2000" b="0" i="0" u="none" strike="noStrike" kern="1200" cap="none" normalizeH="0" baseline="0" dirty="0" err="1">
                          <a:ln>
                            <a:noFill/>
                          </a:ln>
                          <a:solidFill>
                            <a:schemeClr val="tx1"/>
                          </a:solidFill>
                          <a:effectLst/>
                          <a:latin typeface="Arial" charset="0"/>
                          <a:ea typeface="+mn-ea"/>
                          <a:cs typeface="+mn-cs"/>
                        </a:rPr>
                        <a:t>boulardii</a:t>
                      </a:r>
                      <a:r>
                        <a:rPr kumimoji="0" lang="el-GR" sz="2000" b="0" i="0" u="none" strike="noStrike" kern="1200" cap="none" normalizeH="0" baseline="0" dirty="0">
                          <a:ln>
                            <a:noFill/>
                          </a:ln>
                          <a:solidFill>
                            <a:schemeClr val="tx1"/>
                          </a:solidFill>
                          <a:effectLst/>
                          <a:latin typeface="Arial" charset="0"/>
                          <a:ea typeface="+mn-ea"/>
                          <a:cs typeface="+mn-cs"/>
                        </a:rPr>
                        <a:t> CNCM I-745 μεταφέρεται σε ζώσα κατάσταση</a:t>
                      </a:r>
                      <a:endParaRPr kumimoji="0" lang="en-US" sz="2000" b="0" i="0" u="none" strike="noStrike" kern="1200" cap="none" normalizeH="0" baseline="0" dirty="0">
                        <a:ln>
                          <a:noFill/>
                        </a:ln>
                        <a:solidFill>
                          <a:schemeClr val="tx1"/>
                        </a:solidFill>
                        <a:effectLst/>
                        <a:latin typeface="Arial" charset="0"/>
                        <a:ea typeface="+mn-ea"/>
                        <a:cs typeface="+mn-cs"/>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7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2000" b="1" i="0" u="none" strike="noStrike" cap="none" normalizeH="0" baseline="0" dirty="0">
                        <a:ln>
                          <a:noFill/>
                        </a:ln>
                        <a:solidFill>
                          <a:schemeClr val="bg2"/>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bg2"/>
                          </a:solidFill>
                          <a:effectLst/>
                          <a:latin typeface="Arial" charset="0"/>
                        </a:rPr>
                        <a:t>Κατανομή</a:t>
                      </a:r>
                      <a:endParaRPr kumimoji="0" lang="en-US" sz="2000" b="0" i="0" u="none" strike="noStrike" cap="none" normalizeH="0" baseline="0" dirty="0">
                        <a:ln>
                          <a:noFill/>
                        </a:ln>
                        <a:solidFill>
                          <a:schemeClr val="bg2"/>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rPr>
                        <a:t>Δεν υπάρχει αποικισμός (δεν υπάρχει κίνδυνος μεταφοράς αντίστασης των αντιβιοτικών)</a:t>
                      </a:r>
                      <a:endParaRPr kumimoji="0" lang="en-US" sz="2000" b="0" i="0" u="none" strike="noStrike" cap="none" normalizeH="0" baseline="0" dirty="0">
                        <a:ln>
                          <a:noFill/>
                        </a:ln>
                        <a:solidFill>
                          <a:schemeClr val="tx1"/>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03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bg2"/>
                          </a:solidFill>
                          <a:effectLst/>
                          <a:latin typeface="Arial" charset="0"/>
                        </a:rPr>
                        <a:t>Μεταβολισμός</a:t>
                      </a:r>
                      <a:endParaRPr kumimoji="0" lang="en-US" sz="2000" b="0" i="0" u="none" strike="noStrike" cap="none" normalizeH="0" baseline="0" dirty="0">
                        <a:ln>
                          <a:noFill/>
                        </a:ln>
                        <a:solidFill>
                          <a:schemeClr val="bg2"/>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rPr>
                        <a:t>Παραμένουν ζωντανά στον πεπτικό σωλήνα</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94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bg2"/>
                          </a:solidFill>
                          <a:effectLst/>
                          <a:latin typeface="Arial" charset="0"/>
                        </a:rPr>
                        <a:t>Αποβολή </a:t>
                      </a:r>
                      <a:endParaRPr kumimoji="0" lang="en-US" sz="2000" b="0" i="0" u="none" strike="noStrike" cap="none" normalizeH="0" baseline="0" dirty="0">
                        <a:ln>
                          <a:noFill/>
                        </a:ln>
                        <a:solidFill>
                          <a:schemeClr val="bg2"/>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rPr>
                        <a:t>Μέσα από τα κόπρανα</a:t>
                      </a:r>
                      <a:endParaRPr kumimoji="0" lang="en-US" sz="2000" b="0" i="0" u="none" strike="noStrike" cap="none" normalizeH="0" baseline="0" dirty="0">
                        <a:ln>
                          <a:noFill/>
                        </a:ln>
                        <a:solidFill>
                          <a:schemeClr val="tx1"/>
                        </a:solidFill>
                        <a:effectLst/>
                        <a:latin typeface="Arial" charset="0"/>
                      </a:endParaRPr>
                    </a:p>
                  </a:txBody>
                  <a:tcPr marL="91439" marR="9143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1458258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8" name="Shape 248"/>
          <p:cNvSpPr txBox="1">
            <a:spLocks noGrp="1"/>
          </p:cNvSpPr>
          <p:nvPr>
            <p:ph type="ftr" idx="11"/>
          </p:nvPr>
        </p:nvSpPr>
        <p:spPr>
          <a:xfrm>
            <a:off x="1775521" y="6376360"/>
            <a:ext cx="5771109" cy="437016"/>
          </a:xfrm>
          <a:prstGeom prst="rect">
            <a:avLst/>
          </a:prstGeom>
          <a:noFill/>
          <a:ln>
            <a:noFill/>
          </a:ln>
        </p:spPr>
        <p:txBody>
          <a:bodyPr wrap="square" lIns="91425" tIns="45700" rIns="91425" bIns="45700" anchor="ctr" anchorCtr="0">
            <a:noAutofit/>
          </a:bodyPr>
          <a:lstStyle/>
          <a:p>
            <a:pPr>
              <a:buSzPct val="25000"/>
            </a:pPr>
            <a:r>
              <a:rPr lang="en-US" dirty="0"/>
              <a:t> AAD: Antibiotic associated diarrhea, CDAAD: </a:t>
            </a:r>
            <a:r>
              <a:rPr lang="en-US" i="1" dirty="0"/>
              <a:t>clostridium difficile </a:t>
            </a:r>
            <a:r>
              <a:rPr lang="en-US" dirty="0"/>
              <a:t>complicated AAD, HCP: health care payer</a:t>
            </a:r>
          </a:p>
          <a:p>
            <a:pPr>
              <a:buSzPct val="25000"/>
            </a:pPr>
            <a:endParaRPr lang="en-US" dirty="0"/>
          </a:p>
        </p:txBody>
      </p:sp>
      <p:sp>
        <p:nvSpPr>
          <p:cNvPr id="249" name="Shape 249"/>
          <p:cNvSpPr txBox="1">
            <a:spLocks noGrp="1"/>
          </p:cNvSpPr>
          <p:nvPr>
            <p:ph type="sldNum" idx="12"/>
          </p:nvPr>
        </p:nvSpPr>
        <p:spPr>
          <a:xfrm>
            <a:off x="7924801" y="6499225"/>
            <a:ext cx="682625" cy="22225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000">
                <a:solidFill>
                  <a:srgbClr val="8E99A0"/>
                </a:solidFill>
                <a:latin typeface="Calibri"/>
                <a:ea typeface="Calibri"/>
                <a:cs typeface="Calibri"/>
                <a:sym typeface="Calibri"/>
              </a:rPr>
              <a:pPr algn="r">
                <a:buSzPct val="25000"/>
              </a:pPr>
              <a:t>38</a:t>
            </a:fld>
            <a:endParaRPr lang="en-US" sz="1000">
              <a:solidFill>
                <a:srgbClr val="8E99A0"/>
              </a:solidFill>
              <a:latin typeface="Calibri"/>
              <a:ea typeface="Calibri"/>
              <a:cs typeface="Calibri"/>
              <a:sym typeface="Calibri"/>
            </a:endParaRPr>
          </a:p>
        </p:txBody>
      </p:sp>
      <p:sp>
        <p:nvSpPr>
          <p:cNvPr id="250" name="Shape 250"/>
          <p:cNvSpPr txBox="1">
            <a:spLocks noGrp="1"/>
          </p:cNvSpPr>
          <p:nvPr>
            <p:ph type="body" idx="1"/>
          </p:nvPr>
        </p:nvSpPr>
        <p:spPr>
          <a:xfrm>
            <a:off x="2197100" y="830431"/>
            <a:ext cx="8291388" cy="5256211"/>
          </a:xfrm>
          <a:prstGeom prst="rect">
            <a:avLst/>
          </a:prstGeom>
          <a:noFill/>
          <a:ln>
            <a:noFill/>
          </a:ln>
        </p:spPr>
        <p:txBody>
          <a:bodyPr vert="horz" wrap="square" lIns="91425" tIns="0" rIns="91425" bIns="45700" rtlCol="0" anchor="t" anchorCtr="0">
            <a:noAutofit/>
          </a:bodyPr>
          <a:lstStyle/>
          <a:p>
            <a:pPr marL="393700" lvl="2" indent="0">
              <a:lnSpc>
                <a:spcPct val="150000"/>
              </a:lnSpc>
              <a:spcBef>
                <a:spcPts val="400"/>
              </a:spcBef>
              <a:buNone/>
            </a:pPr>
            <a:endParaRPr lang="en-US" dirty="0"/>
          </a:p>
          <a:p>
            <a:pPr indent="-120650">
              <a:lnSpc>
                <a:spcPct val="150000"/>
              </a:lnSpc>
              <a:spcBef>
                <a:spcPts val="400"/>
              </a:spcBef>
            </a:pPr>
            <a:r>
              <a:rPr lang="el-GR" sz="1800" dirty="0">
                <a:solidFill>
                  <a:srgbClr val="0070C0"/>
                </a:solidFill>
              </a:rPr>
              <a:t>Η προληπτική θεραπεία με </a:t>
            </a:r>
            <a:r>
              <a:rPr lang="en-GB" sz="1800" dirty="0">
                <a:solidFill>
                  <a:srgbClr val="0070C0"/>
                </a:solidFill>
              </a:rPr>
              <a:t>S.</a:t>
            </a:r>
            <a:r>
              <a:rPr lang="el-GR" sz="1800" dirty="0" err="1">
                <a:solidFill>
                  <a:srgbClr val="0070C0"/>
                </a:solidFill>
              </a:rPr>
              <a:t>boulardii</a:t>
            </a:r>
            <a:r>
              <a:rPr lang="el-GR" sz="1800" dirty="0">
                <a:solidFill>
                  <a:srgbClr val="0070C0"/>
                </a:solidFill>
              </a:rPr>
              <a:t> CNCM I-745 σε νοσοκομειακούς ασθενείς μαζί με αντιβιοτικά οδήγησε σε σημαντική εξοικονόμηση κόστους</a:t>
            </a:r>
          </a:p>
          <a:p>
            <a:pPr indent="-120650">
              <a:lnSpc>
                <a:spcPct val="150000"/>
              </a:lnSpc>
              <a:spcBef>
                <a:spcPts val="400"/>
              </a:spcBef>
            </a:pPr>
            <a:r>
              <a:rPr lang="en-US" sz="1800" dirty="0">
                <a:solidFill>
                  <a:schemeClr val="tx1"/>
                </a:solidFill>
              </a:rPr>
              <a:t>€ </a:t>
            </a:r>
            <a:r>
              <a:rPr lang="en-US" sz="1800" dirty="0">
                <a:solidFill>
                  <a:srgbClr val="FF0000"/>
                </a:solidFill>
              </a:rPr>
              <a:t>50.3</a:t>
            </a:r>
            <a:r>
              <a:rPr lang="en-US" sz="1800" dirty="0">
                <a:solidFill>
                  <a:schemeClr val="tx1"/>
                </a:solidFill>
              </a:rPr>
              <a:t> </a:t>
            </a:r>
            <a:r>
              <a:rPr lang="el-GR" sz="1800" dirty="0">
                <a:solidFill>
                  <a:schemeClr val="tx1"/>
                </a:solidFill>
              </a:rPr>
              <a:t>εξοικονόμηση ανά ασθενή υπό θεραπεία με αντιβιοτικά από τη χρήση του S. </a:t>
            </a:r>
            <a:r>
              <a:rPr lang="el-GR" sz="1800" dirty="0" err="1">
                <a:solidFill>
                  <a:schemeClr val="tx1"/>
                </a:solidFill>
              </a:rPr>
              <a:t>boulardii</a:t>
            </a:r>
            <a:r>
              <a:rPr lang="el-GR" sz="1800" dirty="0">
                <a:solidFill>
                  <a:schemeClr val="tx1"/>
                </a:solidFill>
              </a:rPr>
              <a:t> ως πρόληψη της AAD</a:t>
            </a:r>
          </a:p>
          <a:p>
            <a:pPr indent="-120650">
              <a:lnSpc>
                <a:spcPct val="150000"/>
              </a:lnSpc>
              <a:spcBef>
                <a:spcPts val="400"/>
              </a:spcBef>
            </a:pPr>
            <a:r>
              <a:rPr lang="el-GR" sz="1800" dirty="0">
                <a:solidFill>
                  <a:schemeClr val="tx1"/>
                </a:solidFill>
              </a:rPr>
              <a:t>Οι εξοικονομήσεις αυξάνονται σε </a:t>
            </a:r>
            <a:r>
              <a:rPr lang="el-GR" sz="1800" dirty="0">
                <a:solidFill>
                  <a:srgbClr val="C00000"/>
                </a:solidFill>
              </a:rPr>
              <a:t>95,2 </a:t>
            </a:r>
            <a:r>
              <a:rPr lang="en-US" sz="1800" dirty="0">
                <a:solidFill>
                  <a:srgbClr val="C00000"/>
                </a:solidFill>
              </a:rPr>
              <a:t>€ </a:t>
            </a:r>
            <a:r>
              <a:rPr lang="el-GR" sz="1800" dirty="0">
                <a:solidFill>
                  <a:schemeClr val="tx1"/>
                </a:solidFill>
              </a:rPr>
              <a:t>ανά ασθενή, όταν λαμβάνεται υπόψη η απώλεια της παραγωγικότητας λόγω της αυξημένης διάρκειας της νοσηλείας</a:t>
            </a:r>
          </a:p>
          <a:p>
            <a:pPr indent="-120650">
              <a:lnSpc>
                <a:spcPct val="150000"/>
              </a:lnSpc>
              <a:spcBef>
                <a:spcPts val="400"/>
              </a:spcBef>
            </a:pPr>
            <a:r>
              <a:rPr lang="el-GR" sz="1800" dirty="0">
                <a:solidFill>
                  <a:schemeClr val="tx1"/>
                </a:solidFill>
              </a:rPr>
              <a:t>Αποτελέσματα συνολικής ετήσιας εξοικονόμησης στο Βέλγιο </a:t>
            </a:r>
            <a:r>
              <a:rPr lang="el-GR" sz="1800" dirty="0">
                <a:solidFill>
                  <a:srgbClr val="C00000"/>
                </a:solidFill>
              </a:rPr>
              <a:t>€ 41,8 εκατ.</a:t>
            </a:r>
            <a:r>
              <a:rPr lang="el-GR" sz="1800" dirty="0">
                <a:solidFill>
                  <a:schemeClr val="tx1"/>
                </a:solidFill>
              </a:rPr>
              <a:t> </a:t>
            </a:r>
            <a:endParaRPr lang="en-US" sz="1800" b="0" dirty="0">
              <a:solidFill>
                <a:schemeClr val="tx1"/>
              </a:solidFill>
            </a:endParaRPr>
          </a:p>
        </p:txBody>
      </p:sp>
      <p:sp>
        <p:nvSpPr>
          <p:cNvPr id="3" name="Title 2">
            <a:extLst>
              <a:ext uri="{FF2B5EF4-FFF2-40B4-BE49-F238E27FC236}">
                <a16:creationId xmlns:a16="http://schemas.microsoft.com/office/drawing/2014/main" id="{9754444B-569A-4849-8A62-8810627F39F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48807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03FE00-D472-4BCD-B47D-85C942592C14}"/>
              </a:ext>
            </a:extLst>
          </p:cNvPr>
          <p:cNvSpPr>
            <a:spLocks noGrp="1"/>
          </p:cNvSpPr>
          <p:nvPr>
            <p:ph type="title"/>
          </p:nvPr>
        </p:nvSpPr>
        <p:spPr/>
        <p:txBody>
          <a:bodyPr>
            <a:normAutofit fontScale="90000"/>
          </a:bodyPr>
          <a:lstStyle/>
          <a:p>
            <a:r>
              <a:rPr lang="el-GR" dirty="0"/>
              <a:t>Γιατί προτείνουμε</a:t>
            </a:r>
            <a:r>
              <a:rPr lang="en-US" dirty="0"/>
              <a:t> </a:t>
            </a:r>
            <a:r>
              <a:rPr lang="en-GB" sz="4400" dirty="0">
                <a:solidFill>
                  <a:srgbClr val="0070C0"/>
                </a:solidFill>
              </a:rPr>
              <a:t>S.</a:t>
            </a:r>
            <a:r>
              <a:rPr lang="el-GR" sz="4400" dirty="0" err="1">
                <a:solidFill>
                  <a:srgbClr val="0070C0"/>
                </a:solidFill>
              </a:rPr>
              <a:t>boulardii</a:t>
            </a:r>
            <a:r>
              <a:rPr lang="el-GR" sz="4400" dirty="0">
                <a:solidFill>
                  <a:srgbClr val="0070C0"/>
                </a:solidFill>
              </a:rPr>
              <a:t> CNCM I-745</a:t>
            </a:r>
            <a:r>
              <a:rPr lang="en-US" dirty="0"/>
              <a:t> </a:t>
            </a:r>
            <a:r>
              <a:rPr lang="el-GR" dirty="0"/>
              <a:t>στην πρόληψη της </a:t>
            </a:r>
            <a:r>
              <a:rPr lang="en-US" dirty="0"/>
              <a:t> AAD</a:t>
            </a:r>
          </a:p>
        </p:txBody>
      </p:sp>
      <p:sp>
        <p:nvSpPr>
          <p:cNvPr id="5" name="Espace réservé du numéro de diapositive 4">
            <a:extLst>
              <a:ext uri="{FF2B5EF4-FFF2-40B4-BE49-F238E27FC236}">
                <a16:creationId xmlns:a16="http://schemas.microsoft.com/office/drawing/2014/main" id="{BB5AD3EB-ED39-450D-943C-C0543701007C}"/>
              </a:ext>
            </a:extLst>
          </p:cNvPr>
          <p:cNvSpPr>
            <a:spLocks noGrp="1"/>
          </p:cNvSpPr>
          <p:nvPr>
            <p:ph type="sldNum" idx="4294967295"/>
          </p:nvPr>
        </p:nvSpPr>
        <p:spPr>
          <a:xfrm>
            <a:off x="7924801" y="6499225"/>
            <a:ext cx="682625" cy="222250"/>
          </a:xfrm>
          <a:prstGeom prst="rect">
            <a:avLst/>
          </a:prstGeom>
        </p:spPr>
        <p:txBody>
          <a:bodyPr/>
          <a:lstStyle/>
          <a:p>
            <a:pPr algn="r">
              <a:buSzPct val="25000"/>
            </a:pPr>
            <a:fld id="{00000000-1234-1234-1234-123412341234}" type="slidenum">
              <a:rPr lang="fr-FR" sz="1000">
                <a:solidFill>
                  <a:srgbClr val="8E99A0"/>
                </a:solidFill>
                <a:latin typeface="Calibri"/>
                <a:ea typeface="Calibri"/>
                <a:cs typeface="Calibri"/>
                <a:sym typeface="Calibri"/>
              </a:rPr>
              <a:pPr algn="r">
                <a:buSzPct val="25000"/>
              </a:pPr>
              <a:t>39</a:t>
            </a:fld>
            <a:endParaRPr lang="fr-FR" sz="1000">
              <a:solidFill>
                <a:srgbClr val="8E99A0"/>
              </a:solidFill>
              <a:latin typeface="Calibri"/>
              <a:ea typeface="Calibri"/>
              <a:cs typeface="Calibri"/>
              <a:sym typeface="Calibri"/>
            </a:endParaRPr>
          </a:p>
        </p:txBody>
      </p:sp>
      <p:graphicFrame>
        <p:nvGraphicFramePr>
          <p:cNvPr id="8" name="Diagramme 7">
            <a:extLst>
              <a:ext uri="{FF2B5EF4-FFF2-40B4-BE49-F238E27FC236}">
                <a16:creationId xmlns:a16="http://schemas.microsoft.com/office/drawing/2014/main" id="{E33AFCE5-0880-4EBA-A631-DF2FA3E1D55E}"/>
              </a:ext>
            </a:extLst>
          </p:cNvPr>
          <p:cNvGraphicFramePr/>
          <p:nvPr>
            <p:extLst>
              <p:ext uri="{D42A27DB-BD31-4B8C-83A1-F6EECF244321}">
                <p14:modId xmlns:p14="http://schemas.microsoft.com/office/powerpoint/2010/main" val="1822537618"/>
              </p:ext>
            </p:extLst>
          </p:nvPr>
        </p:nvGraphicFramePr>
        <p:xfrm>
          <a:off x="3048000" y="177248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èche : bas 10">
            <a:extLst>
              <a:ext uri="{FF2B5EF4-FFF2-40B4-BE49-F238E27FC236}">
                <a16:creationId xmlns:a16="http://schemas.microsoft.com/office/drawing/2014/main" id="{EE2D31D7-C13E-4085-8986-07C3ECDCA645}"/>
              </a:ext>
            </a:extLst>
          </p:cNvPr>
          <p:cNvSpPr/>
          <p:nvPr/>
        </p:nvSpPr>
        <p:spPr>
          <a:xfrm>
            <a:off x="5769827" y="2814429"/>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Flèche : bas 11">
            <a:extLst>
              <a:ext uri="{FF2B5EF4-FFF2-40B4-BE49-F238E27FC236}">
                <a16:creationId xmlns:a16="http://schemas.microsoft.com/office/drawing/2014/main" id="{AA4A9AD0-F7BD-47E7-B07B-FFEAB0B7CC2B}"/>
              </a:ext>
            </a:extLst>
          </p:cNvPr>
          <p:cNvSpPr/>
          <p:nvPr/>
        </p:nvSpPr>
        <p:spPr>
          <a:xfrm>
            <a:off x="5769827" y="4198026"/>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423228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Θέση περιεχομένου 2">
            <a:extLst>
              <a:ext uri="{FF2B5EF4-FFF2-40B4-BE49-F238E27FC236}">
                <a16:creationId xmlns:a16="http://schemas.microsoft.com/office/drawing/2014/main" id="{5A817B75-82D9-0469-AB0F-4A186E2311E8}"/>
              </a:ext>
            </a:extLst>
          </p:cNvPr>
          <p:cNvSpPr>
            <a:spLocks noGrp="1" noChangeArrowheads="1"/>
          </p:cNvSpPr>
          <p:nvPr>
            <p:ph idx="1"/>
          </p:nvPr>
        </p:nvSpPr>
        <p:spPr>
          <a:xfrm>
            <a:off x="2057400" y="1412875"/>
            <a:ext cx="8142288" cy="4344988"/>
          </a:xfrm>
        </p:spPr>
        <p:txBody>
          <a:bodyPr/>
          <a:lstStyle/>
          <a:p>
            <a:endParaRPr lang="el-GR" altLang="el-GR" dirty="0"/>
          </a:p>
        </p:txBody>
      </p:sp>
      <p:graphicFrame>
        <p:nvGraphicFramePr>
          <p:cNvPr id="3" name="Object 2">
            <a:extLst>
              <a:ext uri="{FF2B5EF4-FFF2-40B4-BE49-F238E27FC236}">
                <a16:creationId xmlns:a16="http://schemas.microsoft.com/office/drawing/2014/main" id="{2406FCB4-CED8-F953-C70C-A354183500AD}"/>
              </a:ext>
            </a:extLst>
          </p:cNvPr>
          <p:cNvGraphicFramePr>
            <a:graphicFrameLocks noChangeAspect="1"/>
          </p:cNvGraphicFramePr>
          <p:nvPr>
            <p:extLst>
              <p:ext uri="{D42A27DB-BD31-4B8C-83A1-F6EECF244321}">
                <p14:modId xmlns:p14="http://schemas.microsoft.com/office/powerpoint/2010/main" val="330372953"/>
              </p:ext>
            </p:extLst>
          </p:nvPr>
        </p:nvGraphicFramePr>
        <p:xfrm>
          <a:off x="273269" y="28641"/>
          <a:ext cx="11687503" cy="6798889"/>
        </p:xfrm>
        <a:graphic>
          <a:graphicData uri="http://schemas.openxmlformats.org/presentationml/2006/ole">
            <mc:AlternateContent xmlns:mc="http://schemas.openxmlformats.org/markup-compatibility/2006">
              <mc:Choice xmlns:v="urn:schemas-microsoft-com:vml" Requires="v">
                <p:oleObj name="Bitmap Image" r:id="rId2" imgW="7886880" imgH="4587120" progId="Paint.Picture">
                  <p:embed/>
                </p:oleObj>
              </mc:Choice>
              <mc:Fallback>
                <p:oleObj name="Bitmap Image" r:id="rId2" imgW="7886880" imgH="4587120" progId="Paint.Picture">
                  <p:embed/>
                  <p:pic>
                    <p:nvPicPr>
                      <p:cNvPr id="3" name="Object 2">
                        <a:extLst>
                          <a:ext uri="{FF2B5EF4-FFF2-40B4-BE49-F238E27FC236}">
                            <a16:creationId xmlns:a16="http://schemas.microsoft.com/office/drawing/2014/main" id="{2406FCB4-CED8-F953-C70C-A354183500AD}"/>
                          </a:ext>
                        </a:extLst>
                      </p:cNvPr>
                      <p:cNvPicPr/>
                      <p:nvPr/>
                    </p:nvPicPr>
                    <p:blipFill>
                      <a:blip r:embed="rId3"/>
                      <a:stretch>
                        <a:fillRect/>
                      </a:stretch>
                    </p:blipFill>
                    <p:spPr>
                      <a:xfrm>
                        <a:off x="273269" y="28641"/>
                        <a:ext cx="11687503" cy="6798889"/>
                      </a:xfrm>
                      <a:prstGeom prst="rect">
                        <a:avLst/>
                      </a:prstGeom>
                    </p:spPr>
                  </p:pic>
                </p:oleObj>
              </mc:Fallback>
            </mc:AlternateContent>
          </a:graphicData>
        </a:graphic>
      </p:graphicFrame>
    </p:spTree>
    <p:extLst>
      <p:ext uri="{BB962C8B-B14F-4D97-AF65-F5344CB8AC3E}">
        <p14:creationId xmlns:p14="http://schemas.microsoft.com/office/powerpoint/2010/main" val="4078814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p:nvPr>
        </p:nvSpPr>
        <p:spPr>
          <a:xfrm>
            <a:off x="1741946" y="1544473"/>
            <a:ext cx="7162800" cy="685800"/>
          </a:xfrm>
          <a:prstGeom prst="rect">
            <a:avLst/>
          </a:prstGeom>
          <a:noFill/>
        </p:spPr>
        <p:txBody>
          <a:bodyPr>
            <a:noAutofit/>
          </a:bodyPr>
          <a:lstStyle/>
          <a:p>
            <a:pPr algn="l"/>
            <a:r>
              <a:rPr lang="el-GR" sz="2000" dirty="0">
                <a:latin typeface="Arial" panose="020B0604020202020204" pitchFamily="34" charset="0"/>
                <a:cs typeface="Arial" panose="020B0604020202020204" pitchFamily="34" charset="0"/>
              </a:rPr>
              <a:t>Τι σημαίνει στην πράξη</a:t>
            </a:r>
            <a:r>
              <a:rPr lang="en-US" sz="2000" dirty="0">
                <a:latin typeface="Arial" panose="020B0604020202020204" pitchFamily="34" charset="0"/>
                <a:cs typeface="Arial" panose="020B0604020202020204" pitchFamily="34" charset="0"/>
              </a:rPr>
              <a:t>?</a:t>
            </a:r>
          </a:p>
        </p:txBody>
      </p:sp>
      <p:graphicFrame>
        <p:nvGraphicFramePr>
          <p:cNvPr id="11" name="Group 3"/>
          <p:cNvGraphicFramePr>
            <a:graphicFrameLocks noGrp="1"/>
          </p:cNvGraphicFramePr>
          <p:nvPr>
            <p:ph idx="1"/>
            <p:extLst>
              <p:ext uri="{D42A27DB-BD31-4B8C-83A1-F6EECF244321}">
                <p14:modId xmlns:p14="http://schemas.microsoft.com/office/powerpoint/2010/main" val="3590499250"/>
              </p:ext>
            </p:extLst>
          </p:nvPr>
        </p:nvGraphicFramePr>
        <p:xfrm>
          <a:off x="1823254" y="2230273"/>
          <a:ext cx="8153400" cy="2938590"/>
        </p:xfrm>
        <a:graphic>
          <a:graphicData uri="http://schemas.openxmlformats.org/drawingml/2006/table">
            <a:tbl>
              <a:tblPr/>
              <a:tblGrid>
                <a:gridCol w="3312886">
                  <a:extLst>
                    <a:ext uri="{9D8B030D-6E8A-4147-A177-3AD203B41FA5}">
                      <a16:colId xmlns:a16="http://schemas.microsoft.com/office/drawing/2014/main" val="20000"/>
                    </a:ext>
                  </a:extLst>
                </a:gridCol>
                <a:gridCol w="4840514">
                  <a:extLst>
                    <a:ext uri="{9D8B030D-6E8A-4147-A177-3AD203B41FA5}">
                      <a16:colId xmlns:a16="http://schemas.microsoft.com/office/drawing/2014/main" val="20001"/>
                    </a:ext>
                  </a:extLst>
                </a:gridCol>
              </a:tblGrid>
              <a:tr h="1035050">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n-US" sz="2400" b="1" i="0" u="none" strike="noStrike" cap="none" normalizeH="0" baseline="0" dirty="0">
                          <a:ln>
                            <a:noFill/>
                          </a:ln>
                          <a:solidFill>
                            <a:schemeClr val="tx2"/>
                          </a:solidFill>
                          <a:effectLst>
                            <a:outerShdw blurRad="38100" dist="38100" dir="2700000" algn="tl">
                              <a:srgbClr val="000000">
                                <a:alpha val="43137"/>
                              </a:srgbClr>
                            </a:outerShdw>
                          </a:effectLst>
                          <a:latin typeface="Arial" pitchFamily="34" charset="0"/>
                        </a:rPr>
                        <a:t>- </a:t>
                      </a:r>
                      <a:r>
                        <a:rPr kumimoji="0" lang="el-GR" sz="2400" b="1" i="0" u="none" strike="noStrike" cap="none" normalizeH="0" baseline="0" dirty="0">
                          <a:ln>
                            <a:noFill/>
                          </a:ln>
                          <a:solidFill>
                            <a:schemeClr val="tx2"/>
                          </a:solidFill>
                          <a:effectLst>
                            <a:outerShdw blurRad="38100" dist="38100" dir="2700000" algn="tl">
                              <a:srgbClr val="000000">
                                <a:alpha val="43137"/>
                              </a:srgbClr>
                            </a:outerShdw>
                          </a:effectLst>
                          <a:latin typeface="Arial" pitchFamily="34" charset="0"/>
                        </a:rPr>
                        <a:t>8</a:t>
                      </a:r>
                      <a:r>
                        <a:rPr kumimoji="0" lang="en-US" sz="2400" b="1" i="0" u="none" strike="noStrike" cap="none" normalizeH="0" baseline="0" dirty="0">
                          <a:ln>
                            <a:noFill/>
                          </a:ln>
                          <a:solidFill>
                            <a:schemeClr val="tx2"/>
                          </a:solidFill>
                          <a:effectLst>
                            <a:outerShdw blurRad="38100" dist="38100" dir="2700000" algn="tl">
                              <a:srgbClr val="000000">
                                <a:alpha val="43137"/>
                              </a:srgbClr>
                            </a:outerShdw>
                          </a:effectLst>
                          <a:latin typeface="Arial" pitchFamily="34" charset="0"/>
                        </a:rPr>
                        <a:t>0%</a:t>
                      </a:r>
                      <a:r>
                        <a:rPr kumimoji="0" lang="en-US" sz="2000" b="1" i="0" u="none" strike="noStrike" cap="none" normalizeH="0" baseline="0" dirty="0">
                          <a:ln>
                            <a:noFill/>
                          </a:ln>
                          <a:solidFill>
                            <a:schemeClr val="tx2"/>
                          </a:solidFill>
                          <a:effectLst>
                            <a:outerShdw blurRad="38100" dist="38100" dir="2700000" algn="tl">
                              <a:srgbClr val="000000">
                                <a:alpha val="43137"/>
                              </a:srgbClr>
                            </a:outerShdw>
                          </a:effectLst>
                          <a:latin typeface="Arial" pitchFamily="34" charset="0"/>
                        </a:rPr>
                        <a:t> </a:t>
                      </a:r>
                      <a:r>
                        <a:rPr kumimoji="0" lang="el-GR" sz="1800" b="0" i="0" u="none" strike="noStrike" cap="none" normalizeH="0" baseline="0" dirty="0">
                          <a:ln>
                            <a:noFill/>
                          </a:ln>
                          <a:solidFill>
                            <a:schemeClr val="tx1"/>
                          </a:solidFill>
                          <a:effectLst/>
                          <a:latin typeface="Arial" pitchFamily="34" charset="0"/>
                        </a:rPr>
                        <a:t>κινδύνου για διάρροια σχετιζόμενη με αντιβιοτικά</a:t>
                      </a:r>
                      <a:endParaRPr kumimoji="0" lang="en-US"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w="12700" cap="flat" cmpd="sng" algn="ctr">
                      <a:solidFill>
                        <a:schemeClr val="accent2"/>
                      </a:solidFill>
                      <a:prstDash val="sysDot"/>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n-US" sz="1800" b="0" i="0" u="none" strike="noStrike" cap="none" normalizeH="0" baseline="0" dirty="0">
                          <a:ln>
                            <a:noFill/>
                          </a:ln>
                          <a:solidFill>
                            <a:schemeClr val="tx1"/>
                          </a:solidFill>
                          <a:effectLst/>
                          <a:latin typeface="Arial" pitchFamily="34" charset="0"/>
                        </a:rPr>
                        <a:t>= </a:t>
                      </a:r>
                      <a:r>
                        <a:rPr kumimoji="0" lang="en-US" sz="1800" b="0" i="0" u="none" strike="noStrike" cap="none" normalizeH="0" baseline="0" dirty="0">
                          <a:ln>
                            <a:noFill/>
                          </a:ln>
                          <a:solidFill>
                            <a:schemeClr val="tx1"/>
                          </a:solidFill>
                          <a:effectLst/>
                          <a:latin typeface="Arial" pitchFamily="34" charset="0"/>
                          <a:sym typeface="Wingdings" pitchFamily="2" charset="2"/>
                        </a:rPr>
                        <a:t></a:t>
                      </a:r>
                      <a:r>
                        <a:rPr kumimoji="0" lang="en-US" sz="1800" b="0" i="0" u="none" strike="noStrike" cap="none" normalizeH="0" baseline="0" dirty="0">
                          <a:ln>
                            <a:noFill/>
                          </a:ln>
                          <a:solidFill>
                            <a:schemeClr val="tx1"/>
                          </a:solidFill>
                          <a:effectLst/>
                          <a:latin typeface="Arial" pitchFamily="34" charset="0"/>
                        </a:rPr>
                        <a:t> </a:t>
                      </a:r>
                      <a:r>
                        <a:rPr kumimoji="0" lang="el-GR" sz="1800" b="0" i="0" u="none" strike="noStrike" kern="1200" cap="none" normalizeH="0" baseline="0" dirty="0">
                          <a:ln>
                            <a:noFill/>
                          </a:ln>
                          <a:solidFill>
                            <a:schemeClr val="tx1"/>
                          </a:solidFill>
                          <a:effectLst/>
                          <a:latin typeface="Arial" pitchFamily="34" charset="0"/>
                          <a:ea typeface="+mn-ea"/>
                          <a:cs typeface="+mn-cs"/>
                          <a:sym typeface="Wingdings" pitchFamily="2" charset="2"/>
                        </a:rPr>
                        <a:t>κίνδυνο διακοπής των αντιβιοτικών</a:t>
                      </a:r>
                      <a:endParaRPr kumimoji="0" lang="en-US" sz="1800" b="0" i="0" u="none" strike="noStrike" kern="1200" cap="none" normalizeH="0" baseline="0" dirty="0">
                        <a:ln>
                          <a:noFill/>
                        </a:ln>
                        <a:solidFill>
                          <a:schemeClr val="tx1"/>
                        </a:solidFill>
                        <a:effectLst/>
                        <a:latin typeface="Arial" pitchFamily="34" charset="0"/>
                        <a:ea typeface="+mn-ea"/>
                        <a:cs typeface="+mn-cs"/>
                        <a:sym typeface="Wingdings" pitchFamily="2" charset="2"/>
                      </a:endParaRPr>
                    </a:p>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n-US" sz="1800" b="0" i="0" u="none" strike="noStrike" cap="none" normalizeH="0" baseline="0" dirty="0">
                          <a:ln>
                            <a:noFill/>
                          </a:ln>
                          <a:solidFill>
                            <a:schemeClr val="tx1"/>
                          </a:solidFill>
                          <a:effectLst/>
                          <a:latin typeface="Arial" pitchFamily="34" charset="0"/>
                        </a:rPr>
                        <a:t>= </a:t>
                      </a:r>
                      <a:r>
                        <a:rPr kumimoji="0" lang="en-US" sz="1800" b="0" i="0" u="none" strike="noStrike" cap="none" normalizeH="0" baseline="0" dirty="0">
                          <a:ln>
                            <a:noFill/>
                          </a:ln>
                          <a:solidFill>
                            <a:schemeClr val="tx1"/>
                          </a:solidFill>
                          <a:effectLst/>
                          <a:latin typeface="Arial" pitchFamily="34" charset="0"/>
                          <a:sym typeface="Wingdings" pitchFamily="2" charset="2"/>
                        </a:rPr>
                        <a:t> </a:t>
                      </a:r>
                      <a:r>
                        <a:rPr kumimoji="0" lang="el-GR" sz="1800" b="0" i="0" u="none" strike="noStrike" cap="none" normalizeH="0" baseline="0" dirty="0">
                          <a:ln>
                            <a:noFill/>
                          </a:ln>
                          <a:solidFill>
                            <a:schemeClr val="tx1"/>
                          </a:solidFill>
                          <a:effectLst/>
                          <a:latin typeface="Arial" pitchFamily="34" charset="0"/>
                          <a:sym typeface="Wingdings" pitchFamily="2" charset="2"/>
                        </a:rPr>
                        <a:t>διάρκειας της θεραπείας με αντιβιοτικά</a:t>
                      </a:r>
                      <a:endParaRPr kumimoji="0" lang="en-US" sz="1800" b="0" i="0" u="none" strike="noStrike" cap="none" normalizeH="0" baseline="0" dirty="0">
                        <a:ln>
                          <a:noFill/>
                        </a:ln>
                        <a:solidFill>
                          <a:schemeClr val="tx1"/>
                        </a:solidFill>
                        <a:effectLst/>
                        <a:latin typeface="Arial" pitchFamily="34" charset="0"/>
                        <a:sym typeface="Wingdings" pitchFamily="2" charset="2"/>
                      </a:endParaRPr>
                    </a:p>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n-US" sz="1800" b="0" i="0" u="none" strike="noStrike" cap="none" normalizeH="0" baseline="0" dirty="0">
                          <a:ln>
                            <a:noFill/>
                          </a:ln>
                          <a:solidFill>
                            <a:schemeClr val="tx1"/>
                          </a:solidFill>
                          <a:effectLst/>
                          <a:latin typeface="Arial" pitchFamily="34" charset="0"/>
                          <a:sym typeface="Wingdings" pitchFamily="2" charset="2"/>
                        </a:rPr>
                        <a:t>=  </a:t>
                      </a:r>
                      <a:r>
                        <a:rPr kumimoji="0" lang="el-GR" sz="1800" b="0" i="0" u="none" strike="noStrike" cap="none" normalizeH="0" baseline="0" dirty="0">
                          <a:ln>
                            <a:noFill/>
                          </a:ln>
                          <a:solidFill>
                            <a:schemeClr val="tx1"/>
                          </a:solidFill>
                          <a:effectLst/>
                          <a:latin typeface="Arial" pitchFamily="34" charset="0"/>
                          <a:sym typeface="Wingdings" pitchFamily="2" charset="2"/>
                        </a:rPr>
                        <a:t>κίνδυνος αντίστασης στα αντιβιοτικά</a:t>
                      </a:r>
                      <a:endParaRPr kumimoji="0" lang="en-US" sz="1800" b="0" i="0" u="none" strike="noStrike" cap="none" normalizeH="0" baseline="0" dirty="0">
                        <a:ln>
                          <a:noFill/>
                        </a:ln>
                        <a:solidFill>
                          <a:schemeClr val="tx1"/>
                        </a:solidFill>
                        <a:effectLst/>
                        <a:latin typeface="Arial" pitchFamily="34" charset="0"/>
                        <a:sym typeface="Wingdings" pitchFamily="2" charset="2"/>
                      </a:endParaRPr>
                    </a:p>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n-US" sz="1800" b="0" i="0" u="none" strike="noStrike" cap="none" normalizeH="0" baseline="0" dirty="0">
                          <a:ln>
                            <a:noFill/>
                          </a:ln>
                          <a:solidFill>
                            <a:schemeClr val="tx1"/>
                          </a:solidFill>
                          <a:effectLst/>
                          <a:latin typeface="Arial" pitchFamily="34" charset="0"/>
                          <a:sym typeface="Wingdings" pitchFamily="2" charset="2"/>
                        </a:rPr>
                        <a:t>=  </a:t>
                      </a:r>
                      <a:r>
                        <a:rPr kumimoji="0" lang="el-GR" sz="1800" b="0" i="0" u="none" strike="noStrike" cap="none" normalizeH="0" baseline="0" dirty="0">
                          <a:ln>
                            <a:noFill/>
                          </a:ln>
                          <a:solidFill>
                            <a:schemeClr val="tx1"/>
                          </a:solidFill>
                          <a:effectLst/>
                          <a:latin typeface="Arial" pitchFamily="34" charset="0"/>
                          <a:sym typeface="Wingdings" pitchFamily="2" charset="2"/>
                        </a:rPr>
                        <a:t>παρενέργειες</a:t>
                      </a:r>
                      <a:endParaRPr kumimoji="0" lang="en-US" sz="1800" b="0" i="0" u="none" strike="noStrike" cap="none" normalizeH="0" baseline="0" dirty="0">
                        <a:ln>
                          <a:noFill/>
                        </a:ln>
                        <a:solidFill>
                          <a:schemeClr val="tx1"/>
                        </a:solidFill>
                        <a:effectLst/>
                        <a:latin typeface="Arial" pitchFamily="34" charset="0"/>
                        <a:sym typeface="Wingdings" pitchFamily="2" charset="2"/>
                      </a:endParaRPr>
                    </a:p>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r>
                        <a:rPr kumimoji="0" lang="en-US" sz="1800" b="0" i="0" u="none" strike="noStrike" cap="none" normalizeH="0" baseline="0" dirty="0">
                          <a:ln>
                            <a:noFill/>
                          </a:ln>
                          <a:solidFill>
                            <a:schemeClr val="tx1"/>
                          </a:solidFill>
                          <a:effectLst/>
                          <a:latin typeface="Arial" pitchFamily="34" charset="0"/>
                          <a:sym typeface="Wingdings" pitchFamily="2" charset="2"/>
                        </a:rPr>
                        <a:t>=  </a:t>
                      </a:r>
                      <a:r>
                        <a:rPr kumimoji="0" lang="el-GR" sz="1800" b="0" i="0" u="none" strike="noStrike" cap="none" normalizeH="0" baseline="0" dirty="0">
                          <a:ln>
                            <a:noFill/>
                          </a:ln>
                          <a:solidFill>
                            <a:schemeClr val="tx1"/>
                          </a:solidFill>
                          <a:effectLst/>
                          <a:latin typeface="Arial" pitchFamily="34" charset="0"/>
                          <a:sym typeface="Wingdings" pitchFamily="2" charset="2"/>
                        </a:rPr>
                        <a:t>κόστος</a:t>
                      </a:r>
                      <a:endParaRPr kumimoji="0" lang="en-US" sz="1800" b="0" i="0" u="none" strike="noStrike" cap="none" normalizeH="0" baseline="0" dirty="0">
                        <a:ln>
                          <a:noFill/>
                        </a:ln>
                        <a:solidFill>
                          <a:schemeClr val="tx1"/>
                        </a:solidFill>
                        <a:effectLst/>
                        <a:latin typeface="Arial" pitchFamily="34" charset="0"/>
                        <a:sym typeface="Wingdings" pitchFamily="2" charset="2"/>
                      </a:endParaRPr>
                    </a:p>
                  </a:txBody>
                  <a:tcPr horzOverflow="overflow">
                    <a:lnL>
                      <a:noFill/>
                    </a:lnL>
                    <a:lnR cap="flat">
                      <a:noFill/>
                    </a:lnR>
                    <a:lnT w="12700" cap="flat" cmpd="sng" algn="ctr">
                      <a:solidFill>
                        <a:schemeClr val="accent2"/>
                      </a:solidFill>
                      <a:prstDash val="sysDot"/>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1036638">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pPr>
                      <a:endParaRPr kumimoji="0" lang="fr-FR"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a:noFill/>
                    </a:lnT>
                    <a:lnB w="12700" cap="flat" cmpd="sng" algn="ctr">
                      <a:solidFill>
                        <a:schemeClr val="accent2"/>
                      </a:solidFill>
                      <a:prstDash val="sysDot"/>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n-US" sz="1800" b="0" i="0" u="none" strike="noStrike" cap="none" normalizeH="0" baseline="0" dirty="0">
                          <a:ln>
                            <a:noFill/>
                          </a:ln>
                          <a:solidFill>
                            <a:schemeClr val="tx1"/>
                          </a:solidFill>
                          <a:effectLst/>
                          <a:latin typeface="Arial" pitchFamily="34" charset="0"/>
                        </a:rPr>
                        <a:t>= </a:t>
                      </a:r>
                      <a:r>
                        <a:rPr kumimoji="0" lang="en-US" sz="1800" b="0" i="0" u="none" strike="noStrike" cap="none" normalizeH="0" baseline="0" dirty="0">
                          <a:ln>
                            <a:noFill/>
                          </a:ln>
                          <a:solidFill>
                            <a:schemeClr val="tx1"/>
                          </a:solidFill>
                          <a:effectLst/>
                          <a:latin typeface="Arial" pitchFamily="34" charset="0"/>
                          <a:sym typeface="Wingdings" pitchFamily="2" charset="2"/>
                        </a:rPr>
                        <a:t> </a:t>
                      </a:r>
                      <a:r>
                        <a:rPr kumimoji="0" lang="el-GR" sz="1800" b="0" i="0" u="none" strike="noStrike" cap="none" normalizeH="0" baseline="0" dirty="0">
                          <a:ln>
                            <a:noFill/>
                          </a:ln>
                          <a:solidFill>
                            <a:schemeClr val="tx1"/>
                          </a:solidFill>
                          <a:effectLst/>
                          <a:latin typeface="Arial" pitchFamily="34" charset="0"/>
                          <a:sym typeface="Wingdings" pitchFamily="2" charset="2"/>
                        </a:rPr>
                        <a:t>συμμόρφωση στα αντιβιοτικά</a:t>
                      </a:r>
                      <a:endParaRPr kumimoji="0" lang="en-US" sz="1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20000"/>
                        </a:spcAft>
                        <a:buClr>
                          <a:srgbClr val="27318B"/>
                        </a:buClr>
                        <a:buSzPct val="85000"/>
                        <a:buFont typeface="Wingdings" pitchFamily="2" charset="2"/>
                        <a:buNone/>
                        <a:tabLst/>
                        <a:defRPr/>
                      </a:pPr>
                      <a:r>
                        <a:rPr kumimoji="0" lang="en-US" sz="1800" b="0" i="0" u="none" strike="noStrike" cap="none" normalizeH="0" baseline="0" dirty="0">
                          <a:ln>
                            <a:noFill/>
                          </a:ln>
                          <a:solidFill>
                            <a:schemeClr val="tx1"/>
                          </a:solidFill>
                          <a:effectLst/>
                          <a:latin typeface="Arial" pitchFamily="34" charset="0"/>
                        </a:rPr>
                        <a:t>= </a:t>
                      </a:r>
                      <a:r>
                        <a:rPr kumimoji="0" lang="en-US" sz="1800" b="0" i="0" u="none" strike="noStrike" cap="none" normalizeH="0" baseline="0" dirty="0">
                          <a:ln>
                            <a:noFill/>
                          </a:ln>
                          <a:solidFill>
                            <a:schemeClr val="tx1"/>
                          </a:solidFill>
                          <a:effectLst/>
                          <a:latin typeface="Arial" pitchFamily="34" charset="0"/>
                          <a:sym typeface="Wingdings" pitchFamily="2" charset="2"/>
                        </a:rPr>
                        <a:t> </a:t>
                      </a:r>
                      <a:r>
                        <a:rPr kumimoji="0" lang="el-GR" sz="1800" b="0" i="0" u="none" strike="noStrike" cap="none" normalizeH="0" baseline="0" dirty="0">
                          <a:ln>
                            <a:noFill/>
                          </a:ln>
                          <a:solidFill>
                            <a:schemeClr val="tx1"/>
                          </a:solidFill>
                          <a:effectLst/>
                          <a:latin typeface="Arial" pitchFamily="34" charset="0"/>
                          <a:sym typeface="Wingdings" pitchFamily="2" charset="2"/>
                        </a:rPr>
                        <a:t>αποκατάστασης</a:t>
                      </a:r>
                      <a:endParaRPr kumimoji="0" lang="en-US" sz="1800" b="0" i="0" u="none" strike="noStrike" cap="none" normalizeH="0" baseline="0" dirty="0">
                        <a:ln>
                          <a:noFill/>
                        </a:ln>
                        <a:solidFill>
                          <a:schemeClr val="tx1"/>
                        </a:solidFill>
                        <a:effectLst/>
                        <a:latin typeface="Arial" pitchFamily="34" charset="0"/>
                        <a:sym typeface="Wingdings" pitchFamily="2" charset="2"/>
                      </a:endParaRPr>
                    </a:p>
                  </a:txBody>
                  <a:tcPr horzOverflow="overflow">
                    <a:lnL>
                      <a:noFill/>
                    </a:lnL>
                    <a:lnR cap="flat">
                      <a:noFill/>
                    </a:lnR>
                    <a:lnT>
                      <a:noFill/>
                    </a:lnT>
                    <a:lnB w="12700" cap="flat" cmpd="sng" algn="ctr">
                      <a:solidFill>
                        <a:schemeClr val="accent2"/>
                      </a:solidFill>
                      <a:prstDash val="sysDot"/>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265230" name="Text Box 16"/>
          <p:cNvSpPr txBox="1">
            <a:spLocks noChangeArrowheads="1"/>
          </p:cNvSpPr>
          <p:nvPr/>
        </p:nvSpPr>
        <p:spPr bwMode="auto">
          <a:xfrm>
            <a:off x="5323346" y="5313527"/>
            <a:ext cx="2812649" cy="1323439"/>
          </a:xfrm>
          <a:prstGeom prst="rect">
            <a:avLst/>
          </a:prstGeom>
          <a:solidFill>
            <a:srgbClr val="003366"/>
          </a:solidFill>
          <a:ln w="9525">
            <a:noFill/>
            <a:miter lim="800000"/>
            <a:headEnd/>
            <a:tailEnd/>
          </a:ln>
        </p:spPr>
        <p:txBody>
          <a:bodyPr wrap="square">
            <a:spAutoFit/>
          </a:bodyPr>
          <a:lstStyle/>
          <a:p>
            <a:pPr>
              <a:spcBef>
                <a:spcPct val="50000"/>
              </a:spcBef>
            </a:pPr>
            <a:r>
              <a:rPr lang="en-US" sz="3200" b="1" dirty="0">
                <a:solidFill>
                  <a:srgbClr val="92D050"/>
                </a:solidFill>
                <a:effectLst>
                  <a:outerShdw blurRad="38100" dist="38100" dir="2700000" algn="tl">
                    <a:srgbClr val="000000">
                      <a:alpha val="43137"/>
                    </a:srgbClr>
                  </a:outerShdw>
                </a:effectLst>
                <a:latin typeface="Calibri"/>
                <a:sym typeface="Wingdings" pitchFamily="2" charset="2"/>
              </a:rPr>
              <a:t></a:t>
            </a:r>
            <a:r>
              <a:rPr lang="en-US" sz="3200" b="1" dirty="0">
                <a:solidFill>
                  <a:srgbClr val="FFFFFF"/>
                </a:solidFill>
                <a:effectLst>
                  <a:outerShdw blurRad="38100" dist="38100" dir="2700000" algn="tl">
                    <a:srgbClr val="000000">
                      <a:alpha val="43137"/>
                    </a:srgbClr>
                  </a:outerShdw>
                </a:effectLst>
                <a:latin typeface="Calibri"/>
                <a:sym typeface="Wingdings" pitchFamily="2" charset="2"/>
              </a:rPr>
              <a:t> </a:t>
            </a:r>
            <a:r>
              <a:rPr lang="el-GR" sz="3200" b="1" dirty="0">
                <a:solidFill>
                  <a:srgbClr val="FFFFFF"/>
                </a:solidFill>
                <a:effectLst>
                  <a:outerShdw blurRad="38100" dist="38100" dir="2700000" algn="tl">
                    <a:srgbClr val="000000">
                      <a:alpha val="43137"/>
                    </a:srgbClr>
                  </a:outerShdw>
                </a:effectLst>
                <a:latin typeface="Calibri"/>
                <a:sym typeface="Wingdings" pitchFamily="2" charset="2"/>
              </a:rPr>
              <a:t>Κόστους</a:t>
            </a:r>
            <a:endParaRPr lang="en-US" sz="3200" b="1" dirty="0">
              <a:solidFill>
                <a:srgbClr val="FFFFFF"/>
              </a:solidFill>
              <a:effectLst>
                <a:outerShdw blurRad="38100" dist="38100" dir="2700000" algn="tl">
                  <a:srgbClr val="000000">
                    <a:alpha val="43137"/>
                  </a:srgbClr>
                </a:outerShdw>
              </a:effectLst>
              <a:latin typeface="Calibri"/>
              <a:sym typeface="Wingdings" pitchFamily="2" charset="2"/>
            </a:endParaRPr>
          </a:p>
          <a:p>
            <a:pPr>
              <a:spcBef>
                <a:spcPct val="50000"/>
              </a:spcBef>
            </a:pPr>
            <a:r>
              <a:rPr lang="en-US" sz="3200" b="1" dirty="0">
                <a:solidFill>
                  <a:srgbClr val="92D050"/>
                </a:solidFill>
                <a:effectLst>
                  <a:outerShdw blurRad="38100" dist="38100" dir="2700000" algn="tl">
                    <a:srgbClr val="000000">
                      <a:alpha val="43137"/>
                    </a:srgbClr>
                  </a:outerShdw>
                </a:effectLst>
                <a:latin typeface="Calibri"/>
                <a:sym typeface="Wingdings" pitchFamily="2" charset="2"/>
              </a:rPr>
              <a:t></a:t>
            </a:r>
            <a:r>
              <a:rPr lang="en-US" sz="3200" b="1" dirty="0">
                <a:solidFill>
                  <a:srgbClr val="FFFFFF"/>
                </a:solidFill>
                <a:effectLst>
                  <a:outerShdw blurRad="38100" dist="38100" dir="2700000" algn="tl">
                    <a:srgbClr val="000000">
                      <a:alpha val="43137"/>
                    </a:srgbClr>
                  </a:outerShdw>
                </a:effectLst>
                <a:latin typeface="Calibri"/>
                <a:sym typeface="Wingdings" pitchFamily="2" charset="2"/>
              </a:rPr>
              <a:t> </a:t>
            </a:r>
            <a:r>
              <a:rPr lang="el-GR" sz="3200" b="1" dirty="0">
                <a:solidFill>
                  <a:srgbClr val="FFFFFF"/>
                </a:solidFill>
                <a:effectLst>
                  <a:outerShdw blurRad="38100" dist="38100" dir="2700000" algn="tl">
                    <a:srgbClr val="000000">
                      <a:alpha val="43137"/>
                    </a:srgbClr>
                  </a:outerShdw>
                </a:effectLst>
                <a:latin typeface="Calibri"/>
                <a:sym typeface="Wingdings" pitchFamily="2" charset="2"/>
              </a:rPr>
              <a:t>Ανάρρωσης</a:t>
            </a:r>
            <a:endParaRPr lang="en-US" sz="4000" b="1" dirty="0">
              <a:solidFill>
                <a:srgbClr val="FFFFFF"/>
              </a:solidFill>
              <a:effectLst>
                <a:outerShdw blurRad="38100" dist="38100" dir="2700000" algn="tl">
                  <a:srgbClr val="000000">
                    <a:alpha val="43137"/>
                  </a:srgbClr>
                </a:outerShdw>
              </a:effectLst>
              <a:latin typeface="Calibri"/>
              <a:sym typeface="Wingdings" pitchFamily="2" charset="2"/>
            </a:endParaRPr>
          </a:p>
        </p:txBody>
      </p:sp>
      <p:sp>
        <p:nvSpPr>
          <p:cNvPr id="9" name="Titre 5">
            <a:extLst>
              <a:ext uri="{FF2B5EF4-FFF2-40B4-BE49-F238E27FC236}">
                <a16:creationId xmlns:a16="http://schemas.microsoft.com/office/drawing/2014/main" id="{B92571CC-53C0-4BD1-AF67-8EF02285CD23}"/>
              </a:ext>
            </a:extLst>
          </p:cNvPr>
          <p:cNvSpPr txBox="1">
            <a:spLocks/>
          </p:cNvSpPr>
          <p:nvPr/>
        </p:nvSpPr>
        <p:spPr>
          <a:xfrm>
            <a:off x="158187" y="324783"/>
            <a:ext cx="11636416" cy="1143000"/>
          </a:xfrm>
          <a:prstGeom prst="rect">
            <a:avLst/>
          </a:prstGeom>
          <a:solidFill>
            <a:schemeClr val="bg1">
              <a:lumMod val="95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dirty="0">
                <a:latin typeface="Arial" panose="020B0604020202020204" pitchFamily="34" charset="0"/>
                <a:cs typeface="Arial" panose="020B0604020202020204" pitchFamily="34" charset="0"/>
              </a:rPr>
              <a:t>Γιατί προτείνουμε</a:t>
            </a:r>
            <a:r>
              <a:rPr lang="en-US" sz="3600" dirty="0">
                <a:latin typeface="Arial" panose="020B0604020202020204" pitchFamily="34" charset="0"/>
                <a:cs typeface="Arial" panose="020B0604020202020204" pitchFamily="34" charset="0"/>
              </a:rPr>
              <a:t> </a:t>
            </a:r>
            <a:r>
              <a:rPr lang="en-GB" sz="3600" dirty="0">
                <a:solidFill>
                  <a:srgbClr val="27318B"/>
                </a:solidFill>
                <a:latin typeface="Arial" panose="020B0604020202020204" pitchFamily="34" charset="0"/>
                <a:cs typeface="Arial" panose="020B0604020202020204" pitchFamily="34" charset="0"/>
              </a:rPr>
              <a:t>S.</a:t>
            </a:r>
            <a:r>
              <a:rPr lang="el-GR" sz="3600" dirty="0" err="1">
                <a:solidFill>
                  <a:srgbClr val="27318B"/>
                </a:solidFill>
                <a:latin typeface="Arial" panose="020B0604020202020204" pitchFamily="34" charset="0"/>
                <a:cs typeface="Arial" panose="020B0604020202020204" pitchFamily="34" charset="0"/>
              </a:rPr>
              <a:t>boulardii</a:t>
            </a:r>
            <a:r>
              <a:rPr lang="el-GR" sz="3600" dirty="0">
                <a:solidFill>
                  <a:srgbClr val="27318B"/>
                </a:solidFill>
                <a:latin typeface="Arial" panose="020B0604020202020204" pitchFamily="34" charset="0"/>
                <a:cs typeface="Arial" panose="020B0604020202020204" pitchFamily="34" charset="0"/>
              </a:rPr>
              <a:t> CNCM I-745</a:t>
            </a:r>
            <a:r>
              <a:rPr lang="en-US" sz="3600" dirty="0">
                <a:solidFill>
                  <a:srgbClr val="27318B"/>
                </a:solidFill>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στην πρόληψη της </a:t>
            </a:r>
            <a:r>
              <a:rPr lang="en-US" sz="3600" dirty="0">
                <a:latin typeface="Arial" panose="020B0604020202020204" pitchFamily="34" charset="0"/>
                <a:cs typeface="Arial" panose="020B0604020202020204" pitchFamily="34" charset="0"/>
              </a:rPr>
              <a:t> </a:t>
            </a:r>
            <a:r>
              <a:rPr lang="el-GR" sz="3600" dirty="0" err="1">
                <a:latin typeface="Arial" panose="020B0604020202020204" pitchFamily="34" charset="0"/>
                <a:cs typeface="Arial" panose="020B0604020202020204" pitchFamily="34" charset="0"/>
              </a:rPr>
              <a:t>διαρροιας</a:t>
            </a:r>
            <a:r>
              <a:rPr lang="el-GR" sz="3600" dirty="0">
                <a:latin typeface="Arial" panose="020B0604020202020204" pitchFamily="34" charset="0"/>
                <a:cs typeface="Arial" panose="020B0604020202020204" pitchFamily="34" charset="0"/>
              </a:rPr>
              <a:t> των αντιβιοτικών</a:t>
            </a:r>
            <a:endParaRPr lang="en-US" sz="3600" dirty="0">
              <a:latin typeface="Arial" panose="020B0604020202020204" pitchFamily="34" charset="0"/>
              <a:cs typeface="Arial" panose="020B0604020202020204" pitchFamily="34" charset="0"/>
            </a:endParaRPr>
          </a:p>
        </p:txBody>
      </p:sp>
      <p:sp>
        <p:nvSpPr>
          <p:cNvPr id="6" name="Text Box 16">
            <a:extLst>
              <a:ext uri="{FF2B5EF4-FFF2-40B4-BE49-F238E27FC236}">
                <a16:creationId xmlns:a16="http://schemas.microsoft.com/office/drawing/2014/main" id="{57E8DA59-4760-4031-A6FF-BA4883C1D108}"/>
              </a:ext>
            </a:extLst>
          </p:cNvPr>
          <p:cNvSpPr txBox="1">
            <a:spLocks noChangeArrowheads="1"/>
          </p:cNvSpPr>
          <p:nvPr/>
        </p:nvSpPr>
        <p:spPr bwMode="auto">
          <a:xfrm>
            <a:off x="4739640" y="1594985"/>
            <a:ext cx="7178062" cy="584775"/>
          </a:xfrm>
          <a:prstGeom prst="rect">
            <a:avLst/>
          </a:prstGeom>
          <a:solidFill>
            <a:srgbClr val="003366"/>
          </a:solidFill>
          <a:ln w="9525">
            <a:noFill/>
            <a:miter lim="800000"/>
            <a:headEnd/>
            <a:tailEnd/>
          </a:ln>
        </p:spPr>
        <p:txBody>
          <a:bodyPr wrap="square">
            <a:spAutoFit/>
          </a:bodyPr>
          <a:lstStyle/>
          <a:p>
            <a:pPr>
              <a:spcBef>
                <a:spcPct val="50000"/>
              </a:spcBef>
            </a:pPr>
            <a:r>
              <a:rPr lang="el-GR" sz="3200" b="1" dirty="0">
                <a:solidFill>
                  <a:srgbClr val="92D050"/>
                </a:solidFill>
                <a:effectLst>
                  <a:outerShdw blurRad="38100" dist="38100" dir="2700000" algn="tl">
                    <a:srgbClr val="000000">
                      <a:alpha val="43137"/>
                    </a:srgbClr>
                  </a:outerShdw>
                </a:effectLst>
                <a:latin typeface="Calibri"/>
                <a:sym typeface="Wingdings" pitchFamily="2" charset="2"/>
              </a:rPr>
              <a:t>Ασφαλής και Αποτελεσματική θεραπεία</a:t>
            </a:r>
            <a:endParaRPr lang="en-US" sz="3200" b="1" dirty="0">
              <a:solidFill>
                <a:srgbClr val="FFFFFF"/>
              </a:solidFill>
              <a:effectLst>
                <a:outerShdw blurRad="38100" dist="38100" dir="2700000" algn="tl">
                  <a:srgbClr val="000000">
                    <a:alpha val="43137"/>
                  </a:srgbClr>
                </a:outerShdw>
              </a:effectLst>
              <a:latin typeface="Calibri"/>
              <a:sym typeface="Wingdings" pitchFamily="2" charset="2"/>
            </a:endParaRPr>
          </a:p>
        </p:txBody>
      </p:sp>
    </p:spTree>
    <p:custDataLst>
      <p:tags r:id="rId1"/>
    </p:custDataLst>
    <p:extLst>
      <p:ext uri="{BB962C8B-B14F-4D97-AF65-F5344CB8AC3E}">
        <p14:creationId xmlns:p14="http://schemas.microsoft.com/office/powerpoint/2010/main" val="195405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5230"/>
                                        </p:tgtEl>
                                        <p:attrNameLst>
                                          <p:attrName>style.visibility</p:attrName>
                                        </p:attrNameLst>
                                      </p:cBhvr>
                                      <p:to>
                                        <p:strVal val="visible"/>
                                      </p:to>
                                    </p:set>
                                    <p:animEffect transition="in" filter="fade">
                                      <p:cBhvr>
                                        <p:cTn id="17" dur="500"/>
                                        <p:tgtEl>
                                          <p:spTgt spid="265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30"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877B3-5DAD-4065-AC3E-A9C3AEB28390}"/>
              </a:ext>
            </a:extLst>
          </p:cNvPr>
          <p:cNvPicPr>
            <a:picLocks noChangeAspect="1"/>
          </p:cNvPicPr>
          <p:nvPr/>
        </p:nvPicPr>
        <p:blipFill rotWithShape="1">
          <a:blip r:embed="rId2"/>
          <a:srcRect l="3629" t="17761" r="38367" b="16208"/>
          <a:stretch/>
        </p:blipFill>
        <p:spPr>
          <a:xfrm>
            <a:off x="909293" y="1"/>
            <a:ext cx="10599536" cy="6813988"/>
          </a:xfrm>
          <a:prstGeom prst="rect">
            <a:avLst/>
          </a:prstGeom>
        </p:spPr>
      </p:pic>
    </p:spTree>
    <p:extLst>
      <p:ext uri="{BB962C8B-B14F-4D97-AF65-F5344CB8AC3E}">
        <p14:creationId xmlns:p14="http://schemas.microsoft.com/office/powerpoint/2010/main" val="2039383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CA51D4-E1C4-48E2-B285-6DF475C6258C}"/>
              </a:ext>
            </a:extLst>
          </p:cNvPr>
          <p:cNvSpPr>
            <a:spLocks noGrp="1"/>
          </p:cNvSpPr>
          <p:nvPr>
            <p:ph type="title"/>
          </p:nvPr>
        </p:nvSpPr>
        <p:spPr>
          <a:xfrm>
            <a:off x="601135" y="128798"/>
            <a:ext cx="10515600" cy="1325563"/>
          </a:xfrm>
        </p:spPr>
        <p:txBody>
          <a:bodyPr/>
          <a:lstStyle/>
          <a:p>
            <a:r>
              <a:rPr lang="el-GR" sz="3200" dirty="0" err="1">
                <a:solidFill>
                  <a:schemeClr val="tx1"/>
                </a:solidFill>
                <a:latin typeface="Calibri" panose="020F0502020204030204" pitchFamily="34" charset="0"/>
                <a:cs typeface="Calibri" panose="020F0502020204030204" pitchFamily="34" charset="0"/>
              </a:rPr>
              <a:t>δυσβιωση</a:t>
            </a:r>
            <a:br>
              <a:rPr lang="en-US" sz="3200" dirty="0">
                <a:solidFill>
                  <a:schemeClr val="tx1"/>
                </a:solidFill>
                <a:latin typeface="Calibri" panose="020F0502020204030204" pitchFamily="34" charset="0"/>
                <a:cs typeface="Calibri" panose="020F0502020204030204" pitchFamily="34" charset="0"/>
              </a:rPr>
            </a:br>
            <a:endParaRPr lang="en-US" sz="3200" dirty="0">
              <a:solidFill>
                <a:schemeClr val="tx1"/>
              </a:solidFill>
            </a:endParaRPr>
          </a:p>
        </p:txBody>
      </p:sp>
      <p:sp>
        <p:nvSpPr>
          <p:cNvPr id="3" name="Subtitle 2">
            <a:extLst>
              <a:ext uri="{FF2B5EF4-FFF2-40B4-BE49-F238E27FC236}">
                <a16:creationId xmlns:a16="http://schemas.microsoft.com/office/drawing/2014/main" id="{52B311B3-8883-4499-874C-DBC89E002944}"/>
              </a:ext>
            </a:extLst>
          </p:cNvPr>
          <p:cNvSpPr>
            <a:spLocks noGrp="1"/>
          </p:cNvSpPr>
          <p:nvPr>
            <p:ph type="body" sz="quarter" idx="14"/>
          </p:nvPr>
        </p:nvSpPr>
        <p:spPr/>
        <p:txBody>
          <a:bodyPr>
            <a:normAutofit/>
          </a:bodyPr>
          <a:lstStyle/>
          <a:p>
            <a:pPr algn="l"/>
            <a:r>
              <a:rPr lang="en-US" dirty="0">
                <a:latin typeface="Calibri" panose="020F0502020204030204" pitchFamily="34" charset="0"/>
                <a:cs typeface="Calibri" panose="020F0502020204030204" pitchFamily="34" charset="0"/>
              </a:rPr>
              <a:t>An alteration in both the </a:t>
            </a:r>
            <a:r>
              <a:rPr lang="en-US" b="1" dirty="0">
                <a:latin typeface="Calibri" panose="020F0502020204030204" pitchFamily="34" charset="0"/>
                <a:cs typeface="Calibri" panose="020F0502020204030204" pitchFamily="34" charset="0"/>
              </a:rPr>
              <a:t>COMPOSITION</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FUNCTION</a:t>
            </a:r>
            <a:r>
              <a:rPr lang="en-US" dirty="0">
                <a:latin typeface="Calibri" panose="020F0502020204030204" pitchFamily="34" charset="0"/>
                <a:cs typeface="Calibri" panose="020F0502020204030204" pitchFamily="34" charset="0"/>
              </a:rPr>
              <a:t> of the microbiota that overwhelms the resistance and resilience capabilities of the microbial ecosystem</a:t>
            </a:r>
            <a:r>
              <a:rPr lang="el-GR"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10" name="Picture Placeholder 9">
            <a:extLst>
              <a:ext uri="{FF2B5EF4-FFF2-40B4-BE49-F238E27FC236}">
                <a16:creationId xmlns:a16="http://schemas.microsoft.com/office/drawing/2014/main" id="{2AA4A8D4-110C-4989-81E7-654C2081D3DB}"/>
              </a:ext>
            </a:extLst>
          </p:cNvPr>
          <p:cNvSpPr>
            <a:spLocks noGrp="1"/>
          </p:cNvSpPr>
          <p:nvPr>
            <p:ph type="pic" sz="quarter" idx="15"/>
          </p:nvPr>
        </p:nvSpPr>
        <p:spPr/>
      </p:sp>
      <p:pic>
        <p:nvPicPr>
          <p:cNvPr id="4" name="Picture 3">
            <a:extLst>
              <a:ext uri="{FF2B5EF4-FFF2-40B4-BE49-F238E27FC236}">
                <a16:creationId xmlns:a16="http://schemas.microsoft.com/office/drawing/2014/main" id="{6125F247-5AA3-4916-A096-483997A9C570}"/>
              </a:ext>
            </a:extLst>
          </p:cNvPr>
          <p:cNvPicPr>
            <a:picLocks noChangeAspect="1"/>
          </p:cNvPicPr>
          <p:nvPr/>
        </p:nvPicPr>
        <p:blipFill>
          <a:blip r:embed="rId3"/>
          <a:stretch>
            <a:fillRect/>
          </a:stretch>
        </p:blipFill>
        <p:spPr>
          <a:xfrm>
            <a:off x="6096001" y="1822879"/>
            <a:ext cx="5904098" cy="3332218"/>
          </a:xfrm>
          <a:prstGeom prst="rect">
            <a:avLst/>
          </a:prstGeom>
        </p:spPr>
      </p:pic>
      <p:sp>
        <p:nvSpPr>
          <p:cNvPr id="8" name="TextBox 7">
            <a:extLst>
              <a:ext uri="{FF2B5EF4-FFF2-40B4-BE49-F238E27FC236}">
                <a16:creationId xmlns:a16="http://schemas.microsoft.com/office/drawing/2014/main" id="{D4093699-67B7-48EB-9C12-AA7C265A588C}"/>
              </a:ext>
            </a:extLst>
          </p:cNvPr>
          <p:cNvSpPr txBox="1"/>
          <p:nvPr/>
        </p:nvSpPr>
        <p:spPr>
          <a:xfrm>
            <a:off x="3192540" y="6197866"/>
            <a:ext cx="8431769" cy="738664"/>
          </a:xfrm>
          <a:prstGeom prst="rect">
            <a:avLst/>
          </a:prstGeom>
          <a:noFill/>
        </p:spPr>
        <p:txBody>
          <a:bodyPr wrap="square">
            <a:spAutoFit/>
          </a:bodyPr>
          <a:lstStyle/>
          <a:p>
            <a:pPr algn="r"/>
            <a:r>
              <a:rPr lang="en-US" sz="1400" b="1" dirty="0"/>
              <a:t>The detection, prevention and treatment of gut microbiome dysbiosis</a:t>
            </a:r>
          </a:p>
          <a:p>
            <a:pPr algn="r"/>
            <a:r>
              <a:rPr lang="en-US" sz="1400" b="1" dirty="0" err="1"/>
              <a:t>Pr</a:t>
            </a:r>
            <a:r>
              <a:rPr lang="en-US" sz="1400" b="1" dirty="0"/>
              <a:t> Francisco Guarner</a:t>
            </a:r>
            <a:endParaRPr lang="el-GR" sz="1400" b="1" dirty="0"/>
          </a:p>
          <a:p>
            <a:pPr algn="r"/>
            <a:r>
              <a:rPr lang="en-US" sz="1400" b="1" dirty="0" err="1">
                <a:solidFill>
                  <a:srgbClr val="00B0F0"/>
                </a:solidFill>
              </a:rPr>
              <a:t>Xpeer</a:t>
            </a:r>
            <a:endParaRPr lang="en-US" sz="1400" b="1" dirty="0">
              <a:solidFill>
                <a:srgbClr val="00B0F0"/>
              </a:solidFill>
            </a:endParaRPr>
          </a:p>
        </p:txBody>
      </p:sp>
    </p:spTree>
    <p:extLst>
      <p:ext uri="{BB962C8B-B14F-4D97-AF65-F5344CB8AC3E}">
        <p14:creationId xmlns:p14="http://schemas.microsoft.com/office/powerpoint/2010/main" val="198089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ACAF6AC-AE0D-428E-97C0-1AB4ABB32014}"/>
              </a:ext>
            </a:extLst>
          </p:cNvPr>
          <p:cNvSpPr/>
          <p:nvPr/>
        </p:nvSpPr>
        <p:spPr>
          <a:xfrm>
            <a:off x="2785611" y="1929467"/>
            <a:ext cx="217648" cy="1677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605CE1-4A00-401E-B541-FBD3A2D58D14}"/>
              </a:ext>
            </a:extLst>
          </p:cNvPr>
          <p:cNvSpPr/>
          <p:nvPr/>
        </p:nvSpPr>
        <p:spPr>
          <a:xfrm>
            <a:off x="2417893" y="2509705"/>
            <a:ext cx="217648" cy="1677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20331CC-15B7-487D-A8FE-A9E976671B7B}"/>
              </a:ext>
            </a:extLst>
          </p:cNvPr>
          <p:cNvSpPr/>
          <p:nvPr/>
        </p:nvSpPr>
        <p:spPr>
          <a:xfrm>
            <a:off x="3298736" y="5147733"/>
            <a:ext cx="291752" cy="3638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D633E02-4534-4CAD-BB02-BEA18B9A5ED4}"/>
              </a:ext>
            </a:extLst>
          </p:cNvPr>
          <p:cNvSpPr/>
          <p:nvPr/>
        </p:nvSpPr>
        <p:spPr>
          <a:xfrm>
            <a:off x="2392725" y="5814968"/>
            <a:ext cx="242815" cy="1677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1B9862E-CB01-4FDC-8395-DBB3091C4A55}"/>
              </a:ext>
            </a:extLst>
          </p:cNvPr>
          <p:cNvSpPr/>
          <p:nvPr/>
        </p:nvSpPr>
        <p:spPr>
          <a:xfrm>
            <a:off x="2200245" y="6118369"/>
            <a:ext cx="217648" cy="1677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796EA3-0938-4E40-85B3-590A63EE52E8}"/>
              </a:ext>
            </a:extLst>
          </p:cNvPr>
          <p:cNvSpPr/>
          <p:nvPr/>
        </p:nvSpPr>
        <p:spPr>
          <a:xfrm>
            <a:off x="10814807" y="2308368"/>
            <a:ext cx="217648" cy="1677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354DBC5-0DC5-4E84-8FF9-4275A05CBDDE}"/>
              </a:ext>
            </a:extLst>
          </p:cNvPr>
          <p:cNvSpPr/>
          <p:nvPr/>
        </p:nvSpPr>
        <p:spPr>
          <a:xfrm>
            <a:off x="11082788" y="5427675"/>
            <a:ext cx="351405" cy="1677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464B849-AE3A-4034-BBE8-D206481421D1}"/>
              </a:ext>
            </a:extLst>
          </p:cNvPr>
          <p:cNvSpPr/>
          <p:nvPr/>
        </p:nvSpPr>
        <p:spPr>
          <a:xfrm>
            <a:off x="8970160" y="5731077"/>
            <a:ext cx="351405" cy="1677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4597678-AF54-4F2E-A78C-F2D1AF099854}"/>
              </a:ext>
            </a:extLst>
          </p:cNvPr>
          <p:cNvSpPr/>
          <p:nvPr/>
        </p:nvSpPr>
        <p:spPr>
          <a:xfrm>
            <a:off x="9230219" y="6067022"/>
            <a:ext cx="351405" cy="1677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961EB22-C6BF-48D3-9073-D8AAD636AD5C}"/>
              </a:ext>
            </a:extLst>
          </p:cNvPr>
          <p:cNvSpPr txBox="1"/>
          <p:nvPr/>
        </p:nvSpPr>
        <p:spPr>
          <a:xfrm>
            <a:off x="587130" y="23869"/>
            <a:ext cx="1160487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3200" b="1" dirty="0">
                <a:latin typeface="Calibri" panose="020F0502020204030204" pitchFamily="34" charset="0"/>
                <a:cs typeface="Calibri" panose="020F0502020204030204" pitchFamily="34" charset="0"/>
              </a:rPr>
              <a:t>Η εντερική ΔΥΣΒΙΩΣΗ ευνοεί την εμφάνιση ΑΛΛΩΝ ΠΑΘΗΣΕΩΝ </a:t>
            </a:r>
            <a:endParaRPr kumimoji="0" lang="en-US" sz="3200" b="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11561ACF-62D7-47C6-9454-EB37EFD36CFB}"/>
              </a:ext>
            </a:extLst>
          </p:cNvPr>
          <p:cNvPicPr>
            <a:picLocks noChangeAspect="1"/>
          </p:cNvPicPr>
          <p:nvPr/>
        </p:nvPicPr>
        <p:blipFill>
          <a:blip r:embed="rId3"/>
          <a:stretch>
            <a:fillRect/>
          </a:stretch>
        </p:blipFill>
        <p:spPr>
          <a:xfrm>
            <a:off x="197872" y="959141"/>
            <a:ext cx="11002468" cy="5949796"/>
          </a:xfrm>
          <a:prstGeom prst="rect">
            <a:avLst/>
          </a:prstGeom>
        </p:spPr>
      </p:pic>
      <p:pic>
        <p:nvPicPr>
          <p:cNvPr id="21" name="Picture 20">
            <a:extLst>
              <a:ext uri="{FF2B5EF4-FFF2-40B4-BE49-F238E27FC236}">
                <a16:creationId xmlns:a16="http://schemas.microsoft.com/office/drawing/2014/main" id="{E6368802-05EF-44FB-8E57-5DE97062C5B4}"/>
              </a:ext>
            </a:extLst>
          </p:cNvPr>
          <p:cNvPicPr>
            <a:picLocks noChangeAspect="1"/>
          </p:cNvPicPr>
          <p:nvPr/>
        </p:nvPicPr>
        <p:blipFill>
          <a:blip r:embed="rId4"/>
          <a:stretch>
            <a:fillRect/>
          </a:stretch>
        </p:blipFill>
        <p:spPr>
          <a:xfrm>
            <a:off x="3193756" y="599440"/>
            <a:ext cx="4684969" cy="4912127"/>
          </a:xfrm>
          <a:prstGeom prst="ellipse">
            <a:avLst/>
          </a:prstGeom>
        </p:spPr>
      </p:pic>
      <p:sp>
        <p:nvSpPr>
          <p:cNvPr id="23" name="Rectangle: Rounded Corners 22">
            <a:extLst>
              <a:ext uri="{FF2B5EF4-FFF2-40B4-BE49-F238E27FC236}">
                <a16:creationId xmlns:a16="http://schemas.microsoft.com/office/drawing/2014/main" id="{0066AA30-805E-4F65-B0DF-2EF983CB4AFF}"/>
              </a:ext>
            </a:extLst>
          </p:cNvPr>
          <p:cNvSpPr/>
          <p:nvPr/>
        </p:nvSpPr>
        <p:spPr>
          <a:xfrm>
            <a:off x="4105897" y="3162585"/>
            <a:ext cx="2860686" cy="563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D9B575"/>
                </a:solidFill>
                <a:effectLst>
                  <a:outerShdw blurRad="38100" dist="38100" dir="2700000" algn="tl">
                    <a:srgbClr val="000000">
                      <a:alpha val="43137"/>
                    </a:srgbClr>
                  </a:outerShdw>
                </a:effectLst>
              </a:rPr>
              <a:t>ΜΑΚΡΟΧΡΟΝΙΟΙ </a:t>
            </a:r>
          </a:p>
          <a:p>
            <a:pPr algn="ctr"/>
            <a:r>
              <a:rPr lang="el-GR" sz="2000" b="1" dirty="0">
                <a:solidFill>
                  <a:srgbClr val="D9B575"/>
                </a:solidFill>
                <a:effectLst>
                  <a:outerShdw blurRad="38100" dist="38100" dir="2700000" algn="tl">
                    <a:srgbClr val="000000">
                      <a:alpha val="43137"/>
                    </a:srgbClr>
                  </a:outerShdw>
                </a:effectLst>
              </a:rPr>
              <a:t>ΚΙΝΔΥΝΟΙ</a:t>
            </a:r>
          </a:p>
        </p:txBody>
      </p:sp>
      <p:cxnSp>
        <p:nvCxnSpPr>
          <p:cNvPr id="25" name="Straight Arrow Connector 24">
            <a:extLst>
              <a:ext uri="{FF2B5EF4-FFF2-40B4-BE49-F238E27FC236}">
                <a16:creationId xmlns:a16="http://schemas.microsoft.com/office/drawing/2014/main" id="{2C2EC516-8054-4F43-9474-587939F71730}"/>
              </a:ext>
            </a:extLst>
          </p:cNvPr>
          <p:cNvCxnSpPr>
            <a:cxnSpLocks/>
          </p:cNvCxnSpPr>
          <p:nvPr/>
        </p:nvCxnSpPr>
        <p:spPr>
          <a:xfrm>
            <a:off x="7559750" y="3104378"/>
            <a:ext cx="0" cy="2323297"/>
          </a:xfrm>
          <a:prstGeom prst="straightConnector1">
            <a:avLst/>
          </a:prstGeom>
          <a:ln w="76200">
            <a:solidFill>
              <a:srgbClr val="274898"/>
            </a:solidFill>
            <a:tailEnd type="triangle"/>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45DC607E-9CAF-47C3-A185-9920CB4939D4}"/>
              </a:ext>
            </a:extLst>
          </p:cNvPr>
          <p:cNvCxnSpPr>
            <a:cxnSpLocks/>
          </p:cNvCxnSpPr>
          <p:nvPr/>
        </p:nvCxnSpPr>
        <p:spPr>
          <a:xfrm>
            <a:off x="3193756" y="2983877"/>
            <a:ext cx="4684969" cy="0"/>
          </a:xfrm>
          <a:prstGeom prst="line">
            <a:avLst/>
          </a:prstGeom>
          <a:ln w="57150">
            <a:solidFill>
              <a:srgbClr val="CA3387"/>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6C0ED9-F326-4015-A49A-3D0687420347}"/>
              </a:ext>
            </a:extLst>
          </p:cNvPr>
          <p:cNvCxnSpPr>
            <a:cxnSpLocks/>
          </p:cNvCxnSpPr>
          <p:nvPr/>
        </p:nvCxnSpPr>
        <p:spPr>
          <a:xfrm>
            <a:off x="2479677" y="2784667"/>
            <a:ext cx="1970403" cy="0"/>
          </a:xfrm>
          <a:prstGeom prst="line">
            <a:avLst/>
          </a:prstGeom>
          <a:ln w="19050">
            <a:solidFill>
              <a:srgbClr val="CFA15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5B26E9-3B28-4393-B23F-4C7E1E2F5D8F}"/>
              </a:ext>
            </a:extLst>
          </p:cNvPr>
          <p:cNvCxnSpPr>
            <a:cxnSpLocks/>
          </p:cNvCxnSpPr>
          <p:nvPr/>
        </p:nvCxnSpPr>
        <p:spPr>
          <a:xfrm>
            <a:off x="2302632" y="1723963"/>
            <a:ext cx="3317880" cy="0"/>
          </a:xfrm>
          <a:prstGeom prst="line">
            <a:avLst/>
          </a:prstGeom>
          <a:ln w="19050">
            <a:solidFill>
              <a:srgbClr val="CFA15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3032E1C-E998-4B73-BE56-132F19E2FCC8}"/>
              </a:ext>
            </a:extLst>
          </p:cNvPr>
          <p:cNvCxnSpPr>
            <a:cxnSpLocks/>
          </p:cNvCxnSpPr>
          <p:nvPr/>
        </p:nvCxnSpPr>
        <p:spPr>
          <a:xfrm>
            <a:off x="6299200" y="2459573"/>
            <a:ext cx="2094992" cy="6923"/>
          </a:xfrm>
          <a:prstGeom prst="line">
            <a:avLst/>
          </a:prstGeom>
          <a:ln w="19050">
            <a:solidFill>
              <a:srgbClr val="CFA15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A6AEF45-6CDA-404D-AA36-9A39AF0233C2}"/>
              </a:ext>
            </a:extLst>
          </p:cNvPr>
          <p:cNvSpPr/>
          <p:nvPr/>
        </p:nvSpPr>
        <p:spPr>
          <a:xfrm>
            <a:off x="4201083" y="2388453"/>
            <a:ext cx="2860686" cy="563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D9B575"/>
                </a:solidFill>
                <a:effectLst>
                  <a:outerShdw blurRad="38100" dist="38100" dir="2700000" algn="tl">
                    <a:srgbClr val="000000">
                      <a:alpha val="43137"/>
                    </a:srgbClr>
                  </a:outerShdw>
                </a:effectLst>
              </a:rPr>
              <a:t>ΚΛΙΝΙΚΗ </a:t>
            </a:r>
          </a:p>
          <a:p>
            <a:pPr algn="ctr"/>
            <a:r>
              <a:rPr lang="el-GR" sz="2000" b="1" dirty="0">
                <a:solidFill>
                  <a:srgbClr val="D9B575"/>
                </a:solidFill>
                <a:effectLst>
                  <a:outerShdw blurRad="38100" dist="38100" dir="2700000" algn="tl">
                    <a:srgbClr val="000000">
                      <a:alpha val="43137"/>
                    </a:srgbClr>
                  </a:outerShdw>
                </a:effectLst>
              </a:rPr>
              <a:t>ΣΥΜΠΤΩΜΑΤΟΛΟΓΙΑ</a:t>
            </a:r>
          </a:p>
        </p:txBody>
      </p:sp>
      <p:pic>
        <p:nvPicPr>
          <p:cNvPr id="46" name="Picture 45">
            <a:extLst>
              <a:ext uri="{FF2B5EF4-FFF2-40B4-BE49-F238E27FC236}">
                <a16:creationId xmlns:a16="http://schemas.microsoft.com/office/drawing/2014/main" id="{5F0FBA2B-0D93-4ECA-A202-6BCDF77C5E85}"/>
              </a:ext>
            </a:extLst>
          </p:cNvPr>
          <p:cNvPicPr>
            <a:picLocks noChangeAspect="1"/>
          </p:cNvPicPr>
          <p:nvPr/>
        </p:nvPicPr>
        <p:blipFill>
          <a:blip r:embed="rId5"/>
          <a:stretch>
            <a:fillRect/>
          </a:stretch>
        </p:blipFill>
        <p:spPr>
          <a:xfrm>
            <a:off x="7878724" y="2826197"/>
            <a:ext cx="1515338" cy="967779"/>
          </a:xfrm>
          <a:prstGeom prst="rect">
            <a:avLst/>
          </a:prstGeom>
        </p:spPr>
      </p:pic>
    </p:spTree>
    <p:extLst>
      <p:ext uri="{BB962C8B-B14F-4D97-AF65-F5344CB8AC3E}">
        <p14:creationId xmlns:p14="http://schemas.microsoft.com/office/powerpoint/2010/main" val="37639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Θέση περιεχομένου 2">
            <a:extLst>
              <a:ext uri="{FF2B5EF4-FFF2-40B4-BE49-F238E27FC236}">
                <a16:creationId xmlns:a16="http://schemas.microsoft.com/office/drawing/2014/main" id="{5A817B75-82D9-0469-AB0F-4A186E2311E8}"/>
              </a:ext>
            </a:extLst>
          </p:cNvPr>
          <p:cNvSpPr>
            <a:spLocks noGrp="1" noChangeArrowheads="1"/>
          </p:cNvSpPr>
          <p:nvPr>
            <p:ph idx="1"/>
          </p:nvPr>
        </p:nvSpPr>
        <p:spPr>
          <a:xfrm>
            <a:off x="2057400" y="1412875"/>
            <a:ext cx="8142288" cy="4344988"/>
          </a:xfrm>
        </p:spPr>
        <p:txBody>
          <a:bodyPr/>
          <a:lstStyle/>
          <a:p>
            <a:endParaRPr lang="el-GR" altLang="el-GR" dirty="0"/>
          </a:p>
        </p:txBody>
      </p:sp>
      <p:pic>
        <p:nvPicPr>
          <p:cNvPr id="4" name="Picture 3">
            <a:extLst>
              <a:ext uri="{FF2B5EF4-FFF2-40B4-BE49-F238E27FC236}">
                <a16:creationId xmlns:a16="http://schemas.microsoft.com/office/drawing/2014/main" id="{53ED35AE-FDB4-256B-04D5-80971059C9FF}"/>
              </a:ext>
            </a:extLst>
          </p:cNvPr>
          <p:cNvPicPr>
            <a:picLocks noChangeAspect="1"/>
          </p:cNvPicPr>
          <p:nvPr/>
        </p:nvPicPr>
        <p:blipFill>
          <a:blip r:embed="rId2"/>
          <a:stretch>
            <a:fillRect/>
          </a:stretch>
        </p:blipFill>
        <p:spPr>
          <a:xfrm>
            <a:off x="1521667" y="149521"/>
            <a:ext cx="9148666" cy="6558957"/>
          </a:xfrm>
          <a:prstGeom prst="rect">
            <a:avLst/>
          </a:prstGeom>
        </p:spPr>
      </p:pic>
    </p:spTree>
    <p:extLst>
      <p:ext uri="{BB962C8B-B14F-4D97-AF65-F5344CB8AC3E}">
        <p14:creationId xmlns:p14="http://schemas.microsoft.com/office/powerpoint/2010/main" val="212499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29" t="9438" r="1428"/>
          <a:stretch/>
        </p:blipFill>
        <p:spPr>
          <a:xfrm>
            <a:off x="321733" y="650241"/>
            <a:ext cx="11582400" cy="6207760"/>
          </a:xfrm>
          <a:prstGeom prst="rect">
            <a:avLst/>
          </a:prstGeom>
        </p:spPr>
      </p:pic>
      <p:sp>
        <p:nvSpPr>
          <p:cNvPr id="6" name="Rectangle: Top Corners Rounded 5">
            <a:extLst>
              <a:ext uri="{FF2B5EF4-FFF2-40B4-BE49-F238E27FC236}">
                <a16:creationId xmlns:a16="http://schemas.microsoft.com/office/drawing/2014/main" id="{8F1F1E57-F18C-4EF6-94B1-7D5901960D31}"/>
              </a:ext>
            </a:extLst>
          </p:cNvPr>
          <p:cNvSpPr/>
          <p:nvPr/>
        </p:nvSpPr>
        <p:spPr>
          <a:xfrm>
            <a:off x="0" y="132080"/>
            <a:ext cx="1778000" cy="1036320"/>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49013" y="218425"/>
            <a:ext cx="10515600" cy="694267"/>
          </a:xfrm>
        </p:spPr>
        <p:txBody>
          <a:bodyPr/>
          <a:lstStyle/>
          <a:p>
            <a:pPr algn="ctr"/>
            <a:r>
              <a:rPr lang="el-GR" sz="3200" b="1" dirty="0"/>
              <a:t>KΥΡΙΕΣ ΣΥΝΕΠΕΙΕΣ ΕΝΤΕΡΙΚΗΣ ΔΥΣΒΙΩΣΗΣ</a:t>
            </a:r>
            <a:br>
              <a:rPr lang="en-US" sz="3200" b="1" dirty="0"/>
            </a:br>
            <a:endParaRPr lang="en-US" sz="2800" b="1" dirty="0"/>
          </a:p>
        </p:txBody>
      </p:sp>
    </p:spTree>
    <p:extLst>
      <p:ext uri="{BB962C8B-B14F-4D97-AF65-F5344CB8AC3E}">
        <p14:creationId xmlns:p14="http://schemas.microsoft.com/office/powerpoint/2010/main" val="181558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03BA1F-0813-4560-A606-C85DB4B3ADF5}"/>
              </a:ext>
            </a:extLst>
          </p:cNvPr>
          <p:cNvSpPr>
            <a:spLocks noGrp="1"/>
          </p:cNvSpPr>
          <p:nvPr>
            <p:ph type="body" sz="quarter" idx="14"/>
          </p:nvPr>
        </p:nvSpPr>
        <p:spPr>
          <a:xfrm>
            <a:off x="601135" y="2799299"/>
            <a:ext cx="5104721" cy="2797760"/>
          </a:xfrm>
        </p:spPr>
        <p:txBody>
          <a:bodyPr/>
          <a:lstStyle/>
          <a:p>
            <a:r>
              <a:rPr lang="el-GR" sz="2400" b="0" dirty="0"/>
              <a:t>Η σχετιζόμενη από αντιβιοτικά διάρροια ορίζεται ως η παρουσία διάρροιάς </a:t>
            </a:r>
            <a:r>
              <a:rPr lang="el-GR" sz="2400" dirty="0">
                <a:solidFill>
                  <a:schemeClr val="accent1">
                    <a:lumMod val="75000"/>
                  </a:schemeClr>
                </a:solidFill>
              </a:rPr>
              <a:t>λίγες ώρες μετά την έναρξη</a:t>
            </a:r>
            <a:r>
              <a:rPr lang="el-GR" sz="2400" b="0" dirty="0">
                <a:solidFill>
                  <a:schemeClr val="accent1">
                    <a:lumMod val="75000"/>
                  </a:schemeClr>
                </a:solidFill>
              </a:rPr>
              <a:t> </a:t>
            </a:r>
            <a:r>
              <a:rPr lang="el-GR" sz="2400" b="0" dirty="0"/>
              <a:t>της αντιβιοτικής θεραπείας έως και </a:t>
            </a:r>
            <a:r>
              <a:rPr lang="el-GR" sz="2400" dirty="0">
                <a:solidFill>
                  <a:schemeClr val="accent1">
                    <a:lumMod val="75000"/>
                  </a:schemeClr>
                </a:solidFill>
              </a:rPr>
              <a:t>6-8 εβδομάδες</a:t>
            </a:r>
            <a:r>
              <a:rPr lang="el-GR" sz="2400" dirty="0"/>
              <a:t> </a:t>
            </a:r>
            <a:r>
              <a:rPr lang="el-GR" sz="2400" b="0" dirty="0"/>
              <a:t>μετά την διακοπή της. </a:t>
            </a:r>
            <a:endParaRPr lang="en-US" sz="2400" b="0" dirty="0"/>
          </a:p>
        </p:txBody>
      </p:sp>
      <p:pic>
        <p:nvPicPr>
          <p:cNvPr id="5" name="Picture 4">
            <a:extLst>
              <a:ext uri="{FF2B5EF4-FFF2-40B4-BE49-F238E27FC236}">
                <a16:creationId xmlns:a16="http://schemas.microsoft.com/office/drawing/2014/main" id="{6FB23BAC-660A-4E4A-B016-EEA7DEFFE44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3449" t="11350" r="38417" b="12715"/>
          <a:stretch/>
        </p:blipFill>
        <p:spPr>
          <a:xfrm>
            <a:off x="5705856" y="1946040"/>
            <a:ext cx="6106497" cy="450427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Parallelogram 6">
            <a:extLst>
              <a:ext uri="{FF2B5EF4-FFF2-40B4-BE49-F238E27FC236}">
                <a16:creationId xmlns:a16="http://schemas.microsoft.com/office/drawing/2014/main" id="{882FE0C8-7960-4BAB-A8C0-3967B4771E84}"/>
              </a:ext>
            </a:extLst>
          </p:cNvPr>
          <p:cNvSpPr/>
          <p:nvPr/>
        </p:nvSpPr>
        <p:spPr>
          <a:xfrm>
            <a:off x="-561653" y="236152"/>
            <a:ext cx="12857825" cy="991731"/>
          </a:xfrm>
          <a:prstGeom prst="parallelogram">
            <a:avLst>
              <a:gd name="adj" fmla="val 4842"/>
            </a:avLst>
          </a:prstGeom>
          <a:solidFill>
            <a:schemeClr val="bg1"/>
          </a:solidFill>
          <a:ln w="12700" cap="flat" cmpd="sng" algn="ctr">
            <a:noFill/>
            <a:prstDash val="solid"/>
            <a:miter lim="800000"/>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rtlCol="0" anchor="ctr">
            <a:spAutoFit/>
          </a:bodyPr>
          <a:lstStyle/>
          <a:p>
            <a:pPr indent="-365125" eaLnBrk="0" hangingPunct="0">
              <a:lnSpc>
                <a:spcPct val="90000"/>
              </a:lnSpc>
              <a:spcBef>
                <a:spcPct val="0"/>
              </a:spcBef>
            </a:pPr>
            <a:r>
              <a:rPr lang="el-GR" sz="3600" dirty="0">
                <a:solidFill>
                  <a:srgbClr val="5B2678"/>
                </a:solidFill>
                <a:latin typeface="Arial Black" panose="020B0A04020102020204" pitchFamily="34" charset="0"/>
              </a:rPr>
              <a:t>ΔΙΑΡΡΟΙΑ ΑΠΟ ΑΝΤΙΒΙΩΣΗ </a:t>
            </a:r>
          </a:p>
          <a:p>
            <a:pPr indent="-365125" eaLnBrk="0" hangingPunct="0">
              <a:lnSpc>
                <a:spcPct val="90000"/>
              </a:lnSpc>
              <a:spcBef>
                <a:spcPct val="0"/>
              </a:spcBef>
            </a:pPr>
            <a:r>
              <a:rPr lang="el-GR" sz="2400" dirty="0">
                <a:solidFill>
                  <a:schemeClr val="tx1"/>
                </a:solidFill>
                <a:latin typeface="+mj-lt"/>
                <a:ea typeface="+mj-ea"/>
                <a:cs typeface="+mj-cs"/>
              </a:rPr>
              <a:t>έως και 6-8 εβδομάδες μετά την διακοπή της</a:t>
            </a:r>
            <a:endParaRPr lang="en-US" sz="2400" dirty="0">
              <a:solidFill>
                <a:schemeClr val="tx1"/>
              </a:solidFill>
              <a:latin typeface="+mj-lt"/>
              <a:ea typeface="+mj-ea"/>
              <a:cs typeface="+mj-cs"/>
            </a:endParaRPr>
          </a:p>
        </p:txBody>
      </p:sp>
    </p:spTree>
    <p:extLst>
      <p:ext uri="{BB962C8B-B14F-4D97-AF65-F5344CB8AC3E}">
        <p14:creationId xmlns:p14="http://schemas.microsoft.com/office/powerpoint/2010/main" val="8932615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XID" val="1"/>
  <p:tag name="SID" val="58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XID" val="1"/>
  <p:tag name="SID" val="325"/>
</p:tagLst>
</file>

<file path=ppt/tags/tag7.xml><?xml version="1.0" encoding="utf-8"?>
<p:tagLst xmlns:a="http://schemas.openxmlformats.org/drawingml/2006/main" xmlns:r="http://schemas.openxmlformats.org/officeDocument/2006/relationships" xmlns:p="http://schemas.openxmlformats.org/presentationml/2006/main">
  <p:tag name="NAME" val="Bacteria versus yeasts"/>
  <p:tag name="PXID" val="1"/>
  <p:tag name="SID" val="287"/>
</p:tagLst>
</file>

<file path=ppt/tags/tag8.xml><?xml version="1.0" encoding="utf-8"?>
<p:tagLst xmlns:a="http://schemas.openxmlformats.org/drawingml/2006/main" xmlns:r="http://schemas.openxmlformats.org/officeDocument/2006/relationships" xmlns:p="http://schemas.openxmlformats.org/presentationml/2006/main">
  <p:tag name="PXID" val="1"/>
  <p:tag name="SID" val="279"/>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Personnalisée 62">
      <a:dk1>
        <a:srgbClr val="000000"/>
      </a:dk1>
      <a:lt1>
        <a:srgbClr val="FFFFFF"/>
      </a:lt1>
      <a:dk2>
        <a:srgbClr val="44546A"/>
      </a:dk2>
      <a:lt2>
        <a:srgbClr val="E7E6E6"/>
      </a:lt2>
      <a:accent1>
        <a:srgbClr val="C0D42E"/>
      </a:accent1>
      <a:accent2>
        <a:srgbClr val="5C2E82"/>
      </a:accent2>
      <a:accent3>
        <a:srgbClr val="A72886"/>
      </a:accent3>
      <a:accent4>
        <a:srgbClr val="2D3A46"/>
      </a:accent4>
      <a:accent5>
        <a:srgbClr val="E7E6E8"/>
      </a:accent5>
      <a:accent6>
        <a:srgbClr val="999C9E"/>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ème Office">
  <a:themeElements>
    <a:clrScheme name="Custom 27">
      <a:dk1>
        <a:sysClr val="windowText" lastClr="000000"/>
      </a:dk1>
      <a:lt1>
        <a:sysClr val="window" lastClr="FFFFFF"/>
      </a:lt1>
      <a:dk2>
        <a:srgbClr val="44546A"/>
      </a:dk2>
      <a:lt2>
        <a:srgbClr val="E7E6E6"/>
      </a:lt2>
      <a:accent1>
        <a:srgbClr val="5B267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34931</TotalTime>
  <Words>6866</Words>
  <Application>Microsoft Office PowerPoint</Application>
  <PresentationFormat>Widescreen</PresentationFormat>
  <Paragraphs>617</Paragraphs>
  <Slides>41</Slides>
  <Notes>24</Notes>
  <HiddenSlides>0</HiddenSlides>
  <MMClips>0</MMClips>
  <ScaleCrop>false</ScaleCrop>
  <HeadingPairs>
    <vt:vector size="8" baseType="variant">
      <vt:variant>
        <vt:lpstr>Fonts Used</vt:lpstr>
      </vt:variant>
      <vt:variant>
        <vt:i4>29</vt:i4>
      </vt:variant>
      <vt:variant>
        <vt:lpstr>Theme</vt:lpstr>
      </vt:variant>
      <vt:variant>
        <vt:i4>5</vt:i4>
      </vt:variant>
      <vt:variant>
        <vt:lpstr>Embedded OLE Servers</vt:lpstr>
      </vt:variant>
      <vt:variant>
        <vt:i4>1</vt:i4>
      </vt:variant>
      <vt:variant>
        <vt:lpstr>Slide Titles</vt:lpstr>
      </vt:variant>
      <vt:variant>
        <vt:i4>41</vt:i4>
      </vt:variant>
    </vt:vector>
  </HeadingPairs>
  <TitlesOfParts>
    <vt:vector size="76" baseType="lpstr">
      <vt:lpstr>Arial</vt:lpstr>
      <vt:lpstr>Arial Black</vt:lpstr>
      <vt:lpstr>Arial Nova</vt:lpstr>
      <vt:lpstr>ArialNarrow</vt:lpstr>
      <vt:lpstr>ArialNarrow-Bold</vt:lpstr>
      <vt:lpstr>ArialNarrow-BoldItalic</vt:lpstr>
      <vt:lpstr>ArialNarrow-Italic</vt:lpstr>
      <vt:lpstr>BookAntiqua</vt:lpstr>
      <vt:lpstr>Calibri</vt:lpstr>
      <vt:lpstr>Calibri Light</vt:lpstr>
      <vt:lpstr>Courier New</vt:lpstr>
      <vt:lpstr>Georgia</vt:lpstr>
      <vt:lpstr>Helvetica</vt:lpstr>
      <vt:lpstr>Helvetica Neue LT Std 35 Thin</vt:lpstr>
      <vt:lpstr>Helvetica Neue LT Std 55 Roman</vt:lpstr>
      <vt:lpstr>HelveticaNeue-Bold</vt:lpstr>
      <vt:lpstr>HelveticaNeue-Light</vt:lpstr>
      <vt:lpstr>HelveticaNeue-LightItalic</vt:lpstr>
      <vt:lpstr>HelveticaNeueLTStd-Bd</vt:lpstr>
      <vt:lpstr>HelveticaNeueLTStd-BdCn</vt:lpstr>
      <vt:lpstr>HelveticaNeueLTStd-BdCnO</vt:lpstr>
      <vt:lpstr>HelveticaNeueLTStd-BdIt</vt:lpstr>
      <vt:lpstr>HelveticaNeueLTStd-Cn</vt:lpstr>
      <vt:lpstr>HelveticaNeueLTStd-CnO</vt:lpstr>
      <vt:lpstr>IBM Plex Sans</vt:lpstr>
      <vt:lpstr>Noto Sans Symbols</vt:lpstr>
      <vt:lpstr>Segoe UI</vt:lpstr>
      <vt:lpstr>Tw Cen MT</vt:lpstr>
      <vt:lpstr>Wingdings</vt:lpstr>
      <vt:lpstr>Office Theme</vt:lpstr>
      <vt:lpstr>Thème Office</vt:lpstr>
      <vt:lpstr>1_Office Theme</vt:lpstr>
      <vt:lpstr>2_Office Theme</vt:lpstr>
      <vt:lpstr>1_Thème Office</vt:lpstr>
      <vt:lpstr>Bitmap Image</vt:lpstr>
      <vt:lpstr>PowerPoint Presentation</vt:lpstr>
      <vt:lpstr>PowerPoint Presentation</vt:lpstr>
      <vt:lpstr>PowerPoint Presentation</vt:lpstr>
      <vt:lpstr>PowerPoint Presentation</vt:lpstr>
      <vt:lpstr>δυσβιωση </vt:lpstr>
      <vt:lpstr>PowerPoint Presentation</vt:lpstr>
      <vt:lpstr>PowerPoint Presentation</vt:lpstr>
      <vt:lpstr>KΥΡΙΕΣ ΣΥΝΕΠΕΙΕΣ ΕΝΤΕΡΙΚΗΣ ΔΥΣΒΙΩΣΗΣ </vt:lpstr>
      <vt:lpstr>PowerPoint Presentation</vt:lpstr>
      <vt:lpstr>PowerPoint Presentation</vt:lpstr>
      <vt:lpstr>PowerPoint Presentation</vt:lpstr>
      <vt:lpstr>PowerPoint Presentation</vt:lpstr>
      <vt:lpstr>Επιπτώσεις εκρίζωσης H. pylori στην εντερική χλωρίδα</vt:lpstr>
      <vt:lpstr>Επίπτωση στην α βιοποικιλότητα με 14ήμερο τριπλό &amp; 10ήμερα CAM και ΒΤΜ</vt:lpstr>
      <vt:lpstr>Ορισμος Προβιοτικων</vt:lpstr>
      <vt:lpstr>κατηγοριεσ Προβιοτικων </vt:lpstr>
      <vt:lpstr>PowerPoint Presentation</vt:lpstr>
      <vt:lpstr>PowerPoint Presentation</vt:lpstr>
      <vt:lpstr>Η συγχορήγηση S. boulardii CNCM I-745 με αντιβιοτικά, δεν μεταβάλλει την αποτελεσματικότητά τους</vt:lpstr>
      <vt:lpstr>ΠΡΟΛΗΨΗ ΤΗΣ ΔΥΣΒΙΩΣΗΣ ΠΡΟΚΑΛΟΥΜΕΝΗ ΑΠΟ  ΑΝΤΙΒΙΟΤΙΚΗ ΘΕΡΑΠΕΙΑ  </vt:lpstr>
      <vt:lpstr>PowerPoint Presentation</vt:lpstr>
      <vt:lpstr>Αντι τοξινική δράση του S. boulardii CNCM I-745 μειώνει την έκκριση ύδατος που προκαλείται από τις τοξίνες</vt:lpstr>
      <vt:lpstr>Διατήρηση των συνδέσεων   </vt:lpstr>
      <vt:lpstr>Ο S. boulardii CNCM I-745 αυξάνει τα Λιπαρά οξέα βραχείας αλύσου (SCFAs)</vt:lpstr>
      <vt:lpstr>Η δράση των Πολυαμινών</vt:lpstr>
      <vt:lpstr>Επίδραση του S. boulardii CNCM I-745 στην εκκριτική IgA και στην εκκριτική συνιστώσα των ανοσοσφαιρινών  </vt:lpstr>
      <vt:lpstr>S. boulardii CNCM I-745 και Αντιφλεγμονώδης δράση  Η καταστολή των δύο φλεγμονωδών οδών από τον S. boulardii CNCM I-745 αποτελεί την κύρια αντιφλεγμονώδη δράση του (Dahan, 2003). </vt:lpstr>
      <vt:lpstr>PowerPoint Presentation</vt:lpstr>
      <vt:lpstr>PowerPoint Presentation</vt:lpstr>
      <vt:lpstr>Saccharomyces boulardii significantly reduces  Helicobacter pylori eradication treatment-related adverse effects, including diarrhea.</vt:lpstr>
      <vt:lpstr>PowerPoint Presentation</vt:lpstr>
      <vt:lpstr>PowerPoint Presentation</vt:lpstr>
      <vt:lpstr>PowerPoint Presentation</vt:lpstr>
      <vt:lpstr>Saccharomyces boulardii CNCM I-745 AGAINST COMMON PATHOGENS</vt:lpstr>
      <vt:lpstr>PowerPoint Presentation</vt:lpstr>
      <vt:lpstr>PowerPoint Presentation</vt:lpstr>
      <vt:lpstr>Φαρμακοκινητική S. boulardii CNCM I-745</vt:lpstr>
      <vt:lpstr>PowerPoint Presentation</vt:lpstr>
      <vt:lpstr>Γιατί προτείνουμε S.boulardii CNCM I-745 στην πρόληψη της  AAD</vt:lpstr>
      <vt:lpstr>Τι σημαίνει στην πράξη?</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Marianni Gikopoulou</dc:creator>
  <cp:lastModifiedBy>ZNik -</cp:lastModifiedBy>
  <cp:revision>88</cp:revision>
  <dcterms:created xsi:type="dcterms:W3CDTF">2021-08-25T13:57:29Z</dcterms:created>
  <dcterms:modified xsi:type="dcterms:W3CDTF">2022-06-10T10:10:30Z</dcterms:modified>
</cp:coreProperties>
</file>